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287000" cx="18288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
      <p:font typeface="Century Gothic"/>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839">
          <p15:clr>
            <a:srgbClr val="9AA0A6"/>
          </p15:clr>
        </p15:guide>
        <p15:guide id="2" orient="horz" pos="32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839"/>
        <p:guide pos="324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8" Type="http://schemas.openxmlformats.org/officeDocument/2006/relationships/font" Target="fonts/CenturyGothic-bold.fntdata"/><Relationship Id="rId27" Type="http://schemas.openxmlformats.org/officeDocument/2006/relationships/font" Target="fonts/CenturyGothic-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CenturyGothic-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regular.fntdata"/><Relationship Id="rId14" Type="http://schemas.openxmlformats.org/officeDocument/2006/relationships/slide" Target="slides/slide9.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7349fb42c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349fb42c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93631ff3b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93631ff3b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1900"/>
              </a:spcBef>
              <a:spcAft>
                <a:spcPts val="0"/>
              </a:spcAft>
              <a:buNone/>
            </a:pPr>
            <a:r>
              <a:rPr lang="en-GB" sz="1200">
                <a:solidFill>
                  <a:srgbClr val="111111"/>
                </a:solidFill>
                <a:highlight>
                  <a:srgbClr val="FFFFFF"/>
                </a:highlight>
              </a:rPr>
              <a:t>German has two distinctly different sounds that are represented by the letter combination </a:t>
            </a:r>
            <a:r>
              <a:rPr b="1" lang="en-GB" sz="1200">
                <a:solidFill>
                  <a:srgbClr val="111111"/>
                </a:solidFill>
                <a:highlight>
                  <a:srgbClr val="FFFFFF"/>
                </a:highlight>
              </a:rPr>
              <a:t>ch</a:t>
            </a:r>
            <a:r>
              <a:rPr lang="en-GB" sz="1200">
                <a:solidFill>
                  <a:srgbClr val="111111"/>
                </a:solidFill>
                <a:highlight>
                  <a:srgbClr val="FFFFFF"/>
                </a:highlight>
              </a:rPr>
              <a:t>.The so-called </a:t>
            </a:r>
            <a:r>
              <a:rPr i="1" lang="en-GB" sz="1200">
                <a:solidFill>
                  <a:srgbClr val="111111"/>
                </a:solidFill>
                <a:highlight>
                  <a:srgbClr val="FFFFFF"/>
                </a:highlight>
              </a:rPr>
              <a:t>back </a:t>
            </a:r>
            <a:r>
              <a:rPr b="1" i="1" lang="en-GB" sz="1200">
                <a:solidFill>
                  <a:srgbClr val="111111"/>
                </a:solidFill>
                <a:highlight>
                  <a:srgbClr val="FFFFFF"/>
                </a:highlight>
              </a:rPr>
              <a:t>ch</a:t>
            </a:r>
            <a:r>
              <a:rPr lang="en-GB" sz="1200">
                <a:solidFill>
                  <a:srgbClr val="111111"/>
                </a:solidFill>
                <a:highlight>
                  <a:srgbClr val="FFFFFF"/>
                </a:highlight>
              </a:rPr>
              <a:t> is pronounced in the back of the mouth. It is usually preceded by </a:t>
            </a:r>
            <a:r>
              <a:rPr b="1" lang="en-GB" sz="1200">
                <a:solidFill>
                  <a:srgbClr val="111111"/>
                </a:solidFill>
                <a:highlight>
                  <a:srgbClr val="FFFFFF"/>
                </a:highlight>
              </a:rPr>
              <a:t>a</a:t>
            </a:r>
            <a:r>
              <a:rPr lang="en-GB" sz="1200">
                <a:solidFill>
                  <a:srgbClr val="111111"/>
                </a:solidFill>
                <a:highlight>
                  <a:srgbClr val="FFFFFF"/>
                </a:highlight>
              </a:rPr>
              <a:t>, </a:t>
            </a:r>
            <a:r>
              <a:rPr b="1" lang="en-GB" sz="1200">
                <a:solidFill>
                  <a:srgbClr val="111111"/>
                </a:solidFill>
                <a:highlight>
                  <a:srgbClr val="FFFFFF"/>
                </a:highlight>
              </a:rPr>
              <a:t>o</a:t>
            </a:r>
            <a:r>
              <a:rPr lang="en-GB" sz="1200">
                <a:solidFill>
                  <a:srgbClr val="111111"/>
                </a:solidFill>
                <a:highlight>
                  <a:srgbClr val="FFFFFF"/>
                </a:highlight>
              </a:rPr>
              <a:t>, </a:t>
            </a:r>
            <a:r>
              <a:rPr b="1" lang="en-GB" sz="1200">
                <a:solidFill>
                  <a:srgbClr val="111111"/>
                </a:solidFill>
                <a:highlight>
                  <a:srgbClr val="FFFFFF"/>
                </a:highlight>
              </a:rPr>
              <a:t>u</a:t>
            </a:r>
            <a:r>
              <a:rPr lang="en-GB" sz="1200">
                <a:solidFill>
                  <a:srgbClr val="111111"/>
                </a:solidFill>
                <a:highlight>
                  <a:srgbClr val="FFFFFF"/>
                </a:highlight>
              </a:rPr>
              <a:t>, or </a:t>
            </a:r>
            <a:r>
              <a:rPr b="1" lang="en-GB" sz="1200">
                <a:solidFill>
                  <a:srgbClr val="111111"/>
                </a:solidFill>
                <a:highlight>
                  <a:srgbClr val="FFFFFF"/>
                </a:highlight>
              </a:rPr>
              <a:t>au</a:t>
            </a:r>
            <a:r>
              <a:rPr lang="en-GB" sz="1200">
                <a:solidFill>
                  <a:srgbClr val="111111"/>
                </a:solidFill>
                <a:highlight>
                  <a:srgbClr val="FFFFFF"/>
                </a:highlight>
              </a:rPr>
              <a:t>. Although this sound does not exist for most English speakers, it does occur in Scottish English in words like </a:t>
            </a:r>
            <a:r>
              <a:rPr b="1" lang="en-GB" sz="1200">
                <a:solidFill>
                  <a:srgbClr val="111111"/>
                </a:solidFill>
                <a:highlight>
                  <a:srgbClr val="FFFFFF"/>
                </a:highlight>
              </a:rPr>
              <a:t>Loch</a:t>
            </a:r>
            <a:r>
              <a:rPr lang="en-GB" sz="1200">
                <a:solidFill>
                  <a:srgbClr val="111111"/>
                </a:solidFill>
                <a:highlight>
                  <a:srgbClr val="FFFFFF"/>
                </a:highlight>
              </a:rPr>
              <a:t> (as in Loch Ness). This is the sound you hear in Buch.. Can you feel the sound in the back of your throat? Let’s go through some of those words now so you can get a feel for the sound. Buch wiederhole .. Buch, acht wiederhole acht, machen wiederhole machen, nochmal wiederhole nochmal, Nacht wiederhole Nacht, Fach wiederhole Fach</a:t>
            </a:r>
            <a:endParaRPr sz="1200">
              <a:solidFill>
                <a:srgbClr val="111111"/>
              </a:solidFill>
              <a:highlight>
                <a:srgbClr val="FFFFFF"/>
              </a:highlight>
            </a:endParaRPr>
          </a:p>
          <a:p>
            <a:pPr indent="0" lvl="0" marL="0" rtl="0" algn="l">
              <a:spcBef>
                <a:spcPts val="190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3631ff3b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3631ff3b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1900"/>
              </a:spcBef>
              <a:spcAft>
                <a:spcPts val="0"/>
              </a:spcAft>
              <a:buNone/>
            </a:pPr>
            <a:r>
              <a:rPr lang="en-GB" sz="1200">
                <a:solidFill>
                  <a:srgbClr val="111111"/>
                </a:solidFill>
                <a:highlight>
                  <a:srgbClr val="FFFFFF"/>
                </a:highlight>
              </a:rPr>
              <a:t>The </a:t>
            </a:r>
            <a:r>
              <a:rPr i="1" lang="en-GB" sz="1200">
                <a:solidFill>
                  <a:srgbClr val="111111"/>
                </a:solidFill>
                <a:highlight>
                  <a:srgbClr val="FFFFFF"/>
                </a:highlight>
              </a:rPr>
              <a:t>front </a:t>
            </a:r>
            <a:r>
              <a:rPr b="1" i="1" lang="en-GB" sz="1200">
                <a:solidFill>
                  <a:srgbClr val="111111"/>
                </a:solidFill>
                <a:highlight>
                  <a:srgbClr val="FFFFFF"/>
                </a:highlight>
              </a:rPr>
              <a:t>ch</a:t>
            </a:r>
            <a:r>
              <a:rPr lang="en-GB" sz="1200">
                <a:solidFill>
                  <a:srgbClr val="111111"/>
                </a:solidFill>
                <a:highlight>
                  <a:srgbClr val="FFFFFF"/>
                </a:highlight>
              </a:rPr>
              <a:t>, produced in the front of the mouth, follows all other vowels and diphthongs and also occurs at the beginning of a word. The front </a:t>
            </a:r>
            <a:r>
              <a:rPr b="1" lang="en-GB" sz="1200">
                <a:solidFill>
                  <a:srgbClr val="111111"/>
                </a:solidFill>
                <a:highlight>
                  <a:srgbClr val="FFFFFF"/>
                </a:highlight>
              </a:rPr>
              <a:t>ch</a:t>
            </a:r>
            <a:r>
              <a:rPr lang="en-GB" sz="1200">
                <a:solidFill>
                  <a:srgbClr val="111111"/>
                </a:solidFill>
                <a:highlight>
                  <a:srgbClr val="FFFFFF"/>
                </a:highlight>
              </a:rPr>
              <a:t> is similar to the English </a:t>
            </a:r>
            <a:r>
              <a:rPr b="1" lang="en-GB" sz="1200">
                <a:solidFill>
                  <a:srgbClr val="111111"/>
                </a:solidFill>
                <a:highlight>
                  <a:srgbClr val="FFFFFF"/>
                </a:highlight>
              </a:rPr>
              <a:t>h</a:t>
            </a:r>
            <a:r>
              <a:rPr lang="en-GB" sz="1200">
                <a:solidFill>
                  <a:srgbClr val="111111"/>
                </a:solidFill>
                <a:highlight>
                  <a:srgbClr val="FFFFFF"/>
                </a:highlight>
              </a:rPr>
              <a:t> in </a:t>
            </a:r>
            <a:r>
              <a:rPr i="1" lang="en-GB" sz="1200">
                <a:solidFill>
                  <a:srgbClr val="111111"/>
                </a:solidFill>
                <a:highlight>
                  <a:srgbClr val="FFFFFF"/>
                </a:highlight>
              </a:rPr>
              <a:t>huge</a:t>
            </a:r>
            <a:r>
              <a:rPr lang="en-GB" sz="1200">
                <a:solidFill>
                  <a:srgbClr val="111111"/>
                </a:solidFill>
                <a:highlight>
                  <a:srgbClr val="FFFFFF"/>
                </a:highlight>
              </a:rPr>
              <a:t>. This sound occurs in the German word ich. Let’s look at some words that contain this sound. Endlich wiederhole, licht, wiederhole, Kirche, wiederhole, nicht, wiederhole, manchmal, wiederhole</a:t>
            </a:r>
            <a:endParaRPr sz="1200">
              <a:solidFill>
                <a:srgbClr val="111111"/>
              </a:solidFill>
              <a:highlight>
                <a:srgbClr val="FFFFFF"/>
              </a:highlight>
            </a:endParaRPr>
          </a:p>
          <a:p>
            <a:pPr indent="0" lvl="0" marL="0" rtl="0" algn="l">
              <a:spcBef>
                <a:spcPts val="19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979b212f67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979b212f67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Info comes in one by one. Infinitive, then infinitive bubble, then verb forms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979b212f67_1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979b212f67_1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Information comes in one by one.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979b212f67_1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979b212f67_1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Information comes in one by one. Remember last part about the pattern.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979b212f67_1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979b212f67_1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And one other thing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979b212f67_1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979b212f67_1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There are a couple of extra pieces of information you need to know about the verbs we are looking at today before we do some practice.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97ca4e7275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97ca4e7275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Now it’s time to summarise what we have learnt today. Read the sentences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2000"/>
              </a:spcBef>
              <a:spcAft>
                <a:spcPts val="0"/>
              </a:spcAft>
              <a:buNone/>
              <a:defRPr/>
            </a:lvl3pPr>
            <a:lvl4pPr lvl="3">
              <a:spcBef>
                <a:spcPts val="2000"/>
              </a:spcBef>
              <a:spcAft>
                <a:spcPts val="0"/>
              </a:spcAft>
              <a:buNone/>
              <a:defRPr/>
            </a:lvl4pPr>
            <a:lvl5pPr lvl="4">
              <a:spcBef>
                <a:spcPts val="2000"/>
              </a:spcBef>
              <a:spcAft>
                <a:spcPts val="0"/>
              </a:spcAft>
              <a:buNone/>
              <a:defRPr/>
            </a:lvl5pPr>
            <a:lvl6pPr lvl="5">
              <a:spcBef>
                <a:spcPts val="2000"/>
              </a:spcBef>
              <a:spcAft>
                <a:spcPts val="0"/>
              </a:spcAft>
              <a:buNone/>
              <a:defRPr/>
            </a:lvl6pPr>
            <a:lvl7pPr lvl="6">
              <a:spcBef>
                <a:spcPts val="2000"/>
              </a:spcBef>
              <a:spcAft>
                <a:spcPts val="0"/>
              </a:spcAft>
              <a:buNone/>
              <a:defRPr/>
            </a:lvl7pPr>
            <a:lvl8pPr lvl="7">
              <a:spcBef>
                <a:spcPts val="2000"/>
              </a:spcBef>
              <a:spcAft>
                <a:spcPts val="0"/>
              </a:spcAft>
              <a:buNone/>
              <a:defRPr/>
            </a:lvl8pPr>
            <a:lvl9pPr lvl="8">
              <a:spcBef>
                <a:spcPts val="2000"/>
              </a:spcBef>
              <a:spcAft>
                <a:spcPts val="2000"/>
              </a:spcAft>
              <a:buNone/>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chemeClr val="lt1"/>
                </a:solidFill>
                <a:latin typeface="Montserrat Medium"/>
                <a:ea typeface="Montserrat Medium"/>
                <a:cs typeface="Montserrat Medium"/>
                <a:sym typeface="Montserrat Medium"/>
              </a:defRPr>
            </a:lvl1pPr>
            <a:lvl2pPr lvl="1" rtl="0">
              <a:buNone/>
              <a:defRPr sz="1600">
                <a:solidFill>
                  <a:schemeClr val="lt1"/>
                </a:solidFill>
                <a:latin typeface="Montserrat Medium"/>
                <a:ea typeface="Montserrat Medium"/>
                <a:cs typeface="Montserrat Medium"/>
                <a:sym typeface="Montserrat Medium"/>
              </a:defRPr>
            </a:lvl2pPr>
            <a:lvl3pPr lvl="2" rtl="0">
              <a:buNone/>
              <a:defRPr sz="1600">
                <a:solidFill>
                  <a:schemeClr val="lt1"/>
                </a:solidFill>
                <a:latin typeface="Montserrat Medium"/>
                <a:ea typeface="Montserrat Medium"/>
                <a:cs typeface="Montserrat Medium"/>
                <a:sym typeface="Montserrat Medium"/>
              </a:defRPr>
            </a:lvl3pPr>
            <a:lvl4pPr lvl="3" rtl="0">
              <a:buNone/>
              <a:defRPr sz="1600">
                <a:solidFill>
                  <a:schemeClr val="lt1"/>
                </a:solidFill>
                <a:latin typeface="Montserrat Medium"/>
                <a:ea typeface="Montserrat Medium"/>
                <a:cs typeface="Montserrat Medium"/>
                <a:sym typeface="Montserrat Medium"/>
              </a:defRPr>
            </a:lvl4pPr>
            <a:lvl5pPr lvl="4" rtl="0">
              <a:buNone/>
              <a:defRPr sz="1600">
                <a:solidFill>
                  <a:schemeClr val="lt1"/>
                </a:solidFill>
                <a:latin typeface="Montserrat Medium"/>
                <a:ea typeface="Montserrat Medium"/>
                <a:cs typeface="Montserrat Medium"/>
                <a:sym typeface="Montserrat Medium"/>
              </a:defRPr>
            </a:lvl5pPr>
            <a:lvl6pPr lvl="5" rtl="0">
              <a:buNone/>
              <a:defRPr sz="1600">
                <a:solidFill>
                  <a:schemeClr val="lt1"/>
                </a:solidFill>
                <a:latin typeface="Montserrat Medium"/>
                <a:ea typeface="Montserrat Medium"/>
                <a:cs typeface="Montserrat Medium"/>
                <a:sym typeface="Montserrat Medium"/>
              </a:defRPr>
            </a:lvl6pPr>
            <a:lvl7pPr lvl="6" rtl="0">
              <a:buNone/>
              <a:defRPr sz="1600">
                <a:solidFill>
                  <a:schemeClr val="lt1"/>
                </a:solidFill>
                <a:latin typeface="Montserrat Medium"/>
                <a:ea typeface="Montserrat Medium"/>
                <a:cs typeface="Montserrat Medium"/>
                <a:sym typeface="Montserrat Medium"/>
              </a:defRPr>
            </a:lvl7pPr>
            <a:lvl8pPr lvl="7" rtl="0">
              <a:buNone/>
              <a:defRPr sz="1600">
                <a:solidFill>
                  <a:schemeClr val="lt1"/>
                </a:solidFill>
                <a:latin typeface="Montserrat Medium"/>
                <a:ea typeface="Montserrat Medium"/>
                <a:cs typeface="Montserrat Medium"/>
                <a:sym typeface="Montserrat Medium"/>
              </a:defRPr>
            </a:lvl8pPr>
            <a:lvl9pPr lvl="8" rtl="0">
              <a:buNone/>
              <a:defRPr sz="16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800"/>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5" name="Google Shape;25;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6" name="Google Shape;26;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7" name="Google Shape;27;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8" name="Google Shape;28;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1" name="Google Shape;31;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2" name="Shape 32"/>
        <p:cNvGrpSpPr/>
        <p:nvPr/>
      </p:nvGrpSpPr>
      <p:grpSpPr>
        <a:xfrm>
          <a:off x="0" y="0"/>
          <a:ext cx="0" cy="0"/>
          <a:chOff x="0" y="0"/>
          <a:chExt cx="0" cy="0"/>
        </a:xfrm>
      </p:grpSpPr>
      <p:sp>
        <p:nvSpPr>
          <p:cNvPr id="33" name="Google Shape;33;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4" name="Google Shape;34;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5" name="Google Shape;35;p7"/>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36" name="Google Shape;36;p7"/>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a:lnSpc>
                <a:spcPct val="115000"/>
              </a:lnSpc>
              <a:spcBef>
                <a:spcPts val="0"/>
              </a:spcBef>
              <a:spcAft>
                <a:spcPts val="0"/>
              </a:spcAft>
              <a:buSzPts val="2400"/>
              <a:buChar char="●"/>
              <a:defRPr sz="2400"/>
            </a:lvl1pPr>
            <a:lvl2pPr indent="-381000" lvl="1" marL="914400">
              <a:lnSpc>
                <a:spcPct val="115000"/>
              </a:lnSpc>
              <a:spcBef>
                <a:spcPts val="1200"/>
              </a:spcBef>
              <a:spcAft>
                <a:spcPts val="0"/>
              </a:spcAft>
              <a:buSzPts val="2400"/>
              <a:buChar char="–"/>
              <a:defRPr sz="2400"/>
            </a:lvl2pPr>
            <a:lvl3pPr indent="-381000" lvl="2" marL="1371600">
              <a:lnSpc>
                <a:spcPct val="115000"/>
              </a:lnSpc>
              <a:spcBef>
                <a:spcPts val="1200"/>
              </a:spcBef>
              <a:spcAft>
                <a:spcPts val="0"/>
              </a:spcAft>
              <a:buSzPts val="2400"/>
              <a:buChar char="–"/>
              <a:defRPr sz="2400"/>
            </a:lvl3pPr>
            <a:lvl4pPr indent="-381000" lvl="3" marL="1828800">
              <a:lnSpc>
                <a:spcPct val="115000"/>
              </a:lnSpc>
              <a:spcBef>
                <a:spcPts val="1200"/>
              </a:spcBef>
              <a:spcAft>
                <a:spcPts val="0"/>
              </a:spcAft>
              <a:buSzPts val="2400"/>
              <a:buChar char="–"/>
              <a:defRPr sz="2400"/>
            </a:lvl4pPr>
            <a:lvl5pPr indent="-381000" lvl="4" marL="2286000">
              <a:lnSpc>
                <a:spcPct val="115000"/>
              </a:lnSpc>
              <a:spcBef>
                <a:spcPts val="1200"/>
              </a:spcBef>
              <a:spcAft>
                <a:spcPts val="0"/>
              </a:spcAft>
              <a:buSzPts val="2400"/>
              <a:buChar char="–"/>
              <a:defRPr/>
            </a:lvl5pPr>
            <a:lvl6pPr indent="-381000" lvl="5" marL="2743200">
              <a:lnSpc>
                <a:spcPct val="115000"/>
              </a:lnSpc>
              <a:spcBef>
                <a:spcPts val="1200"/>
              </a:spcBef>
              <a:spcAft>
                <a:spcPts val="0"/>
              </a:spcAft>
              <a:buSzPts val="2400"/>
              <a:buChar char="–"/>
              <a:defRPr/>
            </a:lvl6pPr>
            <a:lvl7pPr indent="-381000" lvl="6" marL="3200400">
              <a:lnSpc>
                <a:spcPct val="115000"/>
              </a:lnSpc>
              <a:spcBef>
                <a:spcPts val="1200"/>
              </a:spcBef>
              <a:spcAft>
                <a:spcPts val="0"/>
              </a:spcAft>
              <a:buSzPts val="2400"/>
              <a:buChar char="–"/>
              <a:defRPr sz="2400"/>
            </a:lvl7pPr>
            <a:lvl8pPr indent="-381000" lvl="7" marL="3657600">
              <a:lnSpc>
                <a:spcPct val="115000"/>
              </a:lnSpc>
              <a:spcBef>
                <a:spcPts val="1200"/>
              </a:spcBef>
              <a:spcAft>
                <a:spcPts val="0"/>
              </a:spcAft>
              <a:buSzPts val="2400"/>
              <a:buChar char="–"/>
              <a:defRPr sz="2400"/>
            </a:lvl8pPr>
            <a:lvl9pPr indent="-381000" lvl="8" marL="4114800">
              <a:lnSpc>
                <a:spcPct val="115000"/>
              </a:lnSpc>
              <a:spcBef>
                <a:spcPts val="1200"/>
              </a:spcBef>
              <a:spcAft>
                <a:spcPts val="1200"/>
              </a:spcAft>
              <a:buSzPts val="2400"/>
              <a:buChar char="–"/>
              <a:defRPr sz="2400"/>
            </a:lvl9pPr>
          </a:lstStyle>
          <a:p/>
        </p:txBody>
      </p:sp>
      <p:sp>
        <p:nvSpPr>
          <p:cNvPr id="38" name="Google Shape;38;p7"/>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40" name="Google Shape;40;p7"/>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0" name="Google Shape;50;p8"/>
          <p:cNvSpPr txBox="1"/>
          <p:nvPr>
            <p:ph idx="7" type="subTitle"/>
          </p:nvPr>
        </p:nvSpPr>
        <p:spPr>
          <a:xfrm>
            <a:off x="11111450" y="73685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3"/>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381000" lvl="4" marL="2286000">
              <a:lnSpc>
                <a:spcPct val="130000"/>
              </a:lnSpc>
              <a:spcBef>
                <a:spcPts val="16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5pPr>
            <a:lvl6pPr indent="-381000" lvl="5" marL="2743200">
              <a:lnSpc>
                <a:spcPct val="130000"/>
              </a:lnSpc>
              <a:spcBef>
                <a:spcPts val="12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6pPr>
            <a:lvl7pPr indent="-355600" lvl="6" marL="3200400">
              <a:lnSpc>
                <a:spcPct val="130000"/>
              </a:lnSpc>
              <a:spcBef>
                <a:spcPts val="12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7pPr>
            <a:lvl8pPr indent="-355600" lvl="7" marL="3657600">
              <a:lnSpc>
                <a:spcPct val="130000"/>
              </a:lnSpc>
              <a:spcBef>
                <a:spcPts val="8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8pPr>
            <a:lvl9pPr indent="-330200" lvl="8" marL="4114800">
              <a:lnSpc>
                <a:spcPct val="130000"/>
              </a:lnSpc>
              <a:spcBef>
                <a:spcPts val="800"/>
              </a:spcBef>
              <a:spcAft>
                <a:spcPts val="400"/>
              </a:spcAft>
              <a:buClr>
                <a:schemeClr val="dk2"/>
              </a:buClr>
              <a:buSzPts val="1600"/>
              <a:buFont typeface="Montserrat"/>
              <a:buChar char="–"/>
              <a:defRPr sz="16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chemeClr val="dk1"/>
                </a:solidFill>
                <a:latin typeface="Montserrat Medium"/>
                <a:ea typeface="Montserrat Medium"/>
                <a:cs typeface="Montserrat Medium"/>
                <a:sym typeface="Montserrat Medium"/>
              </a:defRPr>
            </a:lvl1pPr>
            <a:lvl2pPr lvl="1" rtl="0">
              <a:buNone/>
              <a:defRPr sz="1600">
                <a:solidFill>
                  <a:schemeClr val="dk1"/>
                </a:solidFill>
                <a:latin typeface="Montserrat Medium"/>
                <a:ea typeface="Montserrat Medium"/>
                <a:cs typeface="Montserrat Medium"/>
                <a:sym typeface="Montserrat Medium"/>
              </a:defRPr>
            </a:lvl2pPr>
            <a:lvl3pPr lvl="2" rtl="0">
              <a:buNone/>
              <a:defRPr sz="1600">
                <a:solidFill>
                  <a:schemeClr val="dk1"/>
                </a:solidFill>
                <a:latin typeface="Montserrat Medium"/>
                <a:ea typeface="Montserrat Medium"/>
                <a:cs typeface="Montserrat Medium"/>
                <a:sym typeface="Montserrat Medium"/>
              </a:defRPr>
            </a:lvl3pPr>
            <a:lvl4pPr lvl="3" rtl="0">
              <a:buNone/>
              <a:defRPr sz="1600">
                <a:solidFill>
                  <a:schemeClr val="dk1"/>
                </a:solidFill>
                <a:latin typeface="Montserrat Medium"/>
                <a:ea typeface="Montserrat Medium"/>
                <a:cs typeface="Montserrat Medium"/>
                <a:sym typeface="Montserrat Medium"/>
              </a:defRPr>
            </a:lvl4pPr>
            <a:lvl5pPr lvl="4" rtl="0">
              <a:buNone/>
              <a:defRPr sz="1600">
                <a:solidFill>
                  <a:schemeClr val="dk1"/>
                </a:solidFill>
                <a:latin typeface="Montserrat Medium"/>
                <a:ea typeface="Montserrat Medium"/>
                <a:cs typeface="Montserrat Medium"/>
                <a:sym typeface="Montserrat Medium"/>
              </a:defRPr>
            </a:lvl5pPr>
            <a:lvl6pPr lvl="5" rtl="0">
              <a:buNone/>
              <a:defRPr sz="1600">
                <a:solidFill>
                  <a:schemeClr val="dk1"/>
                </a:solidFill>
                <a:latin typeface="Montserrat Medium"/>
                <a:ea typeface="Montserrat Medium"/>
                <a:cs typeface="Montserrat Medium"/>
                <a:sym typeface="Montserrat Medium"/>
              </a:defRPr>
            </a:lvl6pPr>
            <a:lvl7pPr lvl="6" rtl="0">
              <a:buNone/>
              <a:defRPr sz="1600">
                <a:solidFill>
                  <a:schemeClr val="dk1"/>
                </a:solidFill>
                <a:latin typeface="Montserrat Medium"/>
                <a:ea typeface="Montserrat Medium"/>
                <a:cs typeface="Montserrat Medium"/>
                <a:sym typeface="Montserrat Medium"/>
              </a:defRPr>
            </a:lvl7pPr>
            <a:lvl8pPr lvl="7" rtl="0">
              <a:buNone/>
              <a:defRPr sz="1600">
                <a:solidFill>
                  <a:schemeClr val="dk1"/>
                </a:solidFill>
                <a:latin typeface="Montserrat Medium"/>
                <a:ea typeface="Montserrat Medium"/>
                <a:cs typeface="Montserrat Medium"/>
                <a:sym typeface="Montserrat Medium"/>
              </a:defRPr>
            </a:lvl8pPr>
            <a:lvl9pPr lvl="8" rtl="0">
              <a:buNone/>
              <a:defRPr sz="16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0"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image" Target="../media/image7.png"/><Relationship Id="rId7" Type="http://schemas.openxmlformats.org/officeDocument/2006/relationships/image" Target="../media/image4.png"/><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8" name="Shape 78"/>
        <p:cNvGrpSpPr/>
        <p:nvPr/>
      </p:nvGrpSpPr>
      <p:grpSpPr>
        <a:xfrm>
          <a:off x="0" y="0"/>
          <a:ext cx="0" cy="0"/>
          <a:chOff x="0" y="0"/>
          <a:chExt cx="0" cy="0"/>
        </a:xfrm>
      </p:grpSpPr>
      <p:sp>
        <p:nvSpPr>
          <p:cNvPr id="79" name="Google Shape;79;p14"/>
          <p:cNvSpPr txBox="1"/>
          <p:nvPr>
            <p:ph type="ctrTitle"/>
          </p:nvPr>
        </p:nvSpPr>
        <p:spPr>
          <a:xfrm>
            <a:off x="917950" y="2876300"/>
            <a:ext cx="157446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Saying what you and others do at </a:t>
            </a:r>
            <a:endParaRPr>
              <a:solidFill>
                <a:srgbClr val="4B3241"/>
              </a:solidFill>
            </a:endParaRPr>
          </a:p>
          <a:p>
            <a:pPr indent="0" lvl="0" marL="0" marR="0" rtl="0" algn="l">
              <a:lnSpc>
                <a:spcPct val="115000"/>
              </a:lnSpc>
              <a:spcBef>
                <a:spcPts val="0"/>
              </a:spcBef>
              <a:spcAft>
                <a:spcPts val="0"/>
              </a:spcAft>
              <a:buNone/>
            </a:pPr>
            <a:r>
              <a:rPr lang="en-GB">
                <a:solidFill>
                  <a:srgbClr val="4B3241"/>
                </a:solidFill>
              </a:rPr>
              <a:t>home (Part </a:t>
            </a:r>
            <a:r>
              <a:rPr lang="en-GB">
                <a:solidFill>
                  <a:srgbClr val="4B3241"/>
                </a:solidFill>
              </a:rPr>
              <a:t>1/2</a:t>
            </a:r>
            <a:r>
              <a:rPr lang="en-GB">
                <a:solidFill>
                  <a:srgbClr val="4B3241"/>
                </a:solidFill>
              </a:rPr>
              <a:t>)</a:t>
            </a:r>
            <a:endParaRPr>
              <a:solidFill>
                <a:srgbClr val="4B3241"/>
              </a:solidFill>
            </a:endParaRPr>
          </a:p>
          <a:p>
            <a:pPr indent="-558800" lvl="0" marL="457200" marR="0" rtl="0" algn="l">
              <a:lnSpc>
                <a:spcPct val="115000"/>
              </a:lnSpc>
              <a:spcBef>
                <a:spcPts val="0"/>
              </a:spcBef>
              <a:spcAft>
                <a:spcPts val="0"/>
              </a:spcAft>
              <a:buClr>
                <a:srgbClr val="4B3241"/>
              </a:buClr>
              <a:buSzPts val="5200"/>
              <a:buChar char="-"/>
            </a:pPr>
            <a:r>
              <a:rPr lang="en-GB" sz="5200">
                <a:solidFill>
                  <a:srgbClr val="4B3241"/>
                </a:solidFill>
              </a:rPr>
              <a:t>1st and 2nd person present tense singular weak verbs</a:t>
            </a:r>
            <a:endParaRPr sz="5200">
              <a:solidFill>
                <a:srgbClr val="4B3241"/>
              </a:solidFill>
            </a:endParaRPr>
          </a:p>
          <a:p>
            <a:pPr indent="0" lvl="0" marL="0" marR="0" rtl="0" algn="l">
              <a:lnSpc>
                <a:spcPct val="115000"/>
              </a:lnSpc>
              <a:spcBef>
                <a:spcPts val="0"/>
              </a:spcBef>
              <a:spcAft>
                <a:spcPts val="0"/>
              </a:spcAft>
              <a:buNone/>
            </a:pPr>
            <a:r>
              <a:t/>
            </a:r>
            <a:endParaRPr sz="5200">
              <a:solidFill>
                <a:srgbClr val="4B3241"/>
              </a:solidFill>
            </a:endParaRPr>
          </a:p>
          <a:p>
            <a:pPr indent="0" lvl="0" marL="0" marR="0" rtl="0" algn="l">
              <a:lnSpc>
                <a:spcPct val="115000"/>
              </a:lnSpc>
              <a:spcBef>
                <a:spcPts val="0"/>
              </a:spcBef>
              <a:spcAft>
                <a:spcPts val="0"/>
              </a:spcAft>
              <a:buNone/>
            </a:pPr>
            <a:r>
              <a:rPr lang="en-GB" sz="5200">
                <a:solidFill>
                  <a:srgbClr val="4B3241"/>
                </a:solidFill>
              </a:rPr>
              <a:t>Downloadable </a:t>
            </a:r>
            <a:r>
              <a:rPr lang="en-GB" sz="5200">
                <a:solidFill>
                  <a:srgbClr val="4B3241"/>
                </a:solidFill>
              </a:rPr>
              <a:t>Resource</a:t>
            </a:r>
            <a:endParaRPr sz="5200">
              <a:solidFill>
                <a:srgbClr val="4B3241"/>
              </a:solidFill>
            </a:endParaRPr>
          </a:p>
        </p:txBody>
      </p:sp>
      <p:sp>
        <p:nvSpPr>
          <p:cNvPr id="80" name="Google Shape;80;p14"/>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a:solidFill>
                  <a:srgbClr val="4B3241"/>
                </a:solidFill>
              </a:rPr>
              <a:t>German</a:t>
            </a:r>
            <a:endParaRPr b="1">
              <a:solidFill>
                <a:srgbClr val="4B3241"/>
              </a:solidFill>
            </a:endParaRPr>
          </a:p>
        </p:txBody>
      </p:sp>
      <p:sp>
        <p:nvSpPr>
          <p:cNvPr id="81" name="Google Shape;81;p14"/>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GB">
                <a:solidFill>
                  <a:srgbClr val="4B3241"/>
                </a:solidFill>
              </a:rPr>
              <a:t>Frau Johnson</a:t>
            </a:r>
            <a:endParaRPr>
              <a:solidFill>
                <a:srgbClr val="4B3241"/>
              </a:solidFill>
            </a:endParaRPr>
          </a:p>
        </p:txBody>
      </p:sp>
      <p:sp>
        <p:nvSpPr>
          <p:cNvPr id="82" name="Google Shape;82;p14"/>
          <p:cNvSpPr/>
          <p:nvPr/>
        </p:nvSpPr>
        <p:spPr>
          <a:xfrm>
            <a:off x="17183975" y="8747850"/>
            <a:ext cx="1104000" cy="1585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nvSpPr>
        <p:spPr>
          <a:xfrm>
            <a:off x="6745075" y="492800"/>
            <a:ext cx="3973200" cy="261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400">
                <a:solidFill>
                  <a:schemeClr val="dk2"/>
                </a:solidFill>
                <a:latin typeface="Montserrat"/>
                <a:ea typeface="Montserrat"/>
                <a:cs typeface="Montserrat"/>
                <a:sym typeface="Montserrat"/>
              </a:rPr>
              <a:t>ch</a:t>
            </a:r>
            <a:endParaRPr b="1" sz="12400">
              <a:solidFill>
                <a:schemeClr val="dk2"/>
              </a:solidFill>
              <a:latin typeface="Montserrat"/>
              <a:ea typeface="Montserrat"/>
              <a:cs typeface="Montserrat"/>
              <a:sym typeface="Montserrat"/>
            </a:endParaRPr>
          </a:p>
        </p:txBody>
      </p:sp>
      <p:sp>
        <p:nvSpPr>
          <p:cNvPr id="88" name="Google Shape;88;p15"/>
          <p:cNvSpPr/>
          <p:nvPr/>
        </p:nvSpPr>
        <p:spPr>
          <a:xfrm>
            <a:off x="6179853" y="2199451"/>
            <a:ext cx="5280300" cy="4403100"/>
          </a:xfrm>
          <a:prstGeom prst="roundRect">
            <a:avLst>
              <a:gd fmla="val 16667" name="adj"/>
            </a:avLst>
          </a:prstGeom>
          <a:solidFill>
            <a:srgbClr val="FFFFFF"/>
          </a:solidFill>
          <a:ln cap="flat" cmpd="sng" w="57150">
            <a:solidFill>
              <a:schemeClr val="dk2"/>
            </a:solidFill>
            <a:prstDash val="solid"/>
            <a:miter lim="800000"/>
            <a:headEnd len="sm" w="sm" type="none"/>
            <a:tailEnd len="sm" w="sm" type="none"/>
          </a:ln>
        </p:spPr>
        <p:txBody>
          <a:bodyPr anchorCtr="0" anchor="b" bIns="45700" lIns="91425" spcFirstLastPara="1" rIns="91425" wrap="square" tIns="45700">
            <a:noAutofit/>
          </a:bodyPr>
          <a:lstStyle/>
          <a:p>
            <a:pPr indent="0" lvl="0" marL="0" marR="0" rtl="0" algn="ctr">
              <a:spcBef>
                <a:spcPts val="0"/>
              </a:spcBef>
              <a:spcAft>
                <a:spcPts val="0"/>
              </a:spcAft>
              <a:buNone/>
            </a:pPr>
            <a:r>
              <a:rPr lang="en-GB" sz="8800">
                <a:solidFill>
                  <a:schemeClr val="dk2"/>
                </a:solidFill>
                <a:latin typeface="Montserrat"/>
                <a:ea typeface="Montserrat"/>
                <a:cs typeface="Montserrat"/>
                <a:sym typeface="Montserrat"/>
              </a:rPr>
              <a:t>Buch</a:t>
            </a:r>
            <a:endParaRPr sz="8800">
              <a:solidFill>
                <a:schemeClr val="dk2"/>
              </a:solidFill>
              <a:latin typeface="Montserrat"/>
              <a:ea typeface="Montserrat"/>
              <a:cs typeface="Montserrat"/>
              <a:sym typeface="Montserrat"/>
            </a:endParaRPr>
          </a:p>
        </p:txBody>
      </p:sp>
      <p:pic>
        <p:nvPicPr>
          <p:cNvPr descr="open book" id="89" name="Google Shape;89;p15"/>
          <p:cNvPicPr preferRelativeResize="0"/>
          <p:nvPr/>
        </p:nvPicPr>
        <p:blipFill rotWithShape="1">
          <a:blip r:embed="rId3">
            <a:alphaModFix/>
          </a:blip>
          <a:srcRect b="0" l="0" r="0" t="0"/>
          <a:stretch/>
        </p:blipFill>
        <p:spPr>
          <a:xfrm>
            <a:off x="7818186" y="2517288"/>
            <a:ext cx="1975262" cy="1883800"/>
          </a:xfrm>
          <a:prstGeom prst="rect">
            <a:avLst/>
          </a:prstGeom>
          <a:noFill/>
          <a:ln>
            <a:noFill/>
          </a:ln>
        </p:spPr>
      </p:pic>
      <p:sp>
        <p:nvSpPr>
          <p:cNvPr id="90" name="Google Shape;90;p15"/>
          <p:cNvSpPr/>
          <p:nvPr/>
        </p:nvSpPr>
        <p:spPr>
          <a:xfrm>
            <a:off x="1940613" y="5663938"/>
            <a:ext cx="1975200" cy="923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5800">
                <a:solidFill>
                  <a:schemeClr val="dk2"/>
                </a:solidFill>
                <a:latin typeface="Montserrat"/>
                <a:ea typeface="Montserrat"/>
                <a:cs typeface="Montserrat"/>
                <a:sym typeface="Montserrat"/>
              </a:rPr>
              <a:t>acht</a:t>
            </a:r>
            <a:endParaRPr sz="5800">
              <a:solidFill>
                <a:schemeClr val="dk2"/>
              </a:solidFill>
              <a:latin typeface="Montserrat"/>
              <a:ea typeface="Montserrat"/>
              <a:cs typeface="Montserrat"/>
              <a:sym typeface="Montserrat"/>
            </a:endParaRPr>
          </a:p>
        </p:txBody>
      </p:sp>
      <p:pic>
        <p:nvPicPr>
          <p:cNvPr descr="the number 8" id="91" name="Google Shape;91;p15"/>
          <p:cNvPicPr preferRelativeResize="0"/>
          <p:nvPr/>
        </p:nvPicPr>
        <p:blipFill rotWithShape="1">
          <a:blip r:embed="rId4">
            <a:alphaModFix/>
          </a:blip>
          <a:srcRect b="0" l="0" r="0" t="0"/>
          <a:stretch/>
        </p:blipFill>
        <p:spPr>
          <a:xfrm>
            <a:off x="2252900" y="6722350"/>
            <a:ext cx="1492325" cy="2116150"/>
          </a:xfrm>
          <a:prstGeom prst="rect">
            <a:avLst/>
          </a:prstGeom>
          <a:noFill/>
          <a:ln>
            <a:noFill/>
          </a:ln>
        </p:spPr>
      </p:pic>
      <p:sp>
        <p:nvSpPr>
          <p:cNvPr id="92" name="Google Shape;92;p15"/>
          <p:cNvSpPr/>
          <p:nvPr/>
        </p:nvSpPr>
        <p:spPr>
          <a:xfrm>
            <a:off x="1242776" y="1429425"/>
            <a:ext cx="3654300" cy="923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5800">
                <a:solidFill>
                  <a:schemeClr val="dk2"/>
                </a:solidFill>
                <a:latin typeface="Montserrat"/>
                <a:ea typeface="Montserrat"/>
                <a:cs typeface="Montserrat"/>
                <a:sym typeface="Montserrat"/>
              </a:rPr>
              <a:t>machen</a:t>
            </a:r>
            <a:endParaRPr sz="5800">
              <a:solidFill>
                <a:schemeClr val="dk2"/>
              </a:solidFill>
              <a:latin typeface="Montserrat"/>
              <a:ea typeface="Montserrat"/>
              <a:cs typeface="Montserrat"/>
              <a:sym typeface="Montserrat"/>
            </a:endParaRPr>
          </a:p>
        </p:txBody>
      </p:sp>
      <p:pic>
        <p:nvPicPr>
          <p:cNvPr descr="coffee machine" id="93" name="Google Shape;93;p15"/>
          <p:cNvPicPr preferRelativeResize="0"/>
          <p:nvPr/>
        </p:nvPicPr>
        <p:blipFill rotWithShape="1">
          <a:blip r:embed="rId5">
            <a:alphaModFix/>
          </a:blip>
          <a:srcRect b="0" l="0" r="0" t="0"/>
          <a:stretch/>
        </p:blipFill>
        <p:spPr>
          <a:xfrm>
            <a:off x="1736728" y="2352826"/>
            <a:ext cx="2666400" cy="2666400"/>
          </a:xfrm>
          <a:prstGeom prst="rect">
            <a:avLst/>
          </a:prstGeom>
          <a:noFill/>
          <a:ln>
            <a:noFill/>
          </a:ln>
        </p:spPr>
      </p:pic>
      <p:sp>
        <p:nvSpPr>
          <p:cNvPr id="94" name="Google Shape;94;p15"/>
          <p:cNvSpPr/>
          <p:nvPr/>
        </p:nvSpPr>
        <p:spPr>
          <a:xfrm>
            <a:off x="8211025" y="6737175"/>
            <a:ext cx="2507100" cy="923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5800">
                <a:solidFill>
                  <a:schemeClr val="dk2"/>
                </a:solidFill>
                <a:latin typeface="Montserrat"/>
                <a:ea typeface="Montserrat"/>
                <a:cs typeface="Montserrat"/>
                <a:sym typeface="Montserrat"/>
              </a:rPr>
              <a:t>Fach</a:t>
            </a:r>
            <a:endParaRPr sz="5800">
              <a:solidFill>
                <a:schemeClr val="dk2"/>
              </a:solidFill>
              <a:latin typeface="Montserrat"/>
              <a:ea typeface="Montserrat"/>
              <a:cs typeface="Montserrat"/>
              <a:sym typeface="Montserrat"/>
            </a:endParaRPr>
          </a:p>
        </p:txBody>
      </p:sp>
      <p:grpSp>
        <p:nvGrpSpPr>
          <p:cNvPr descr="differeny subjects at school" id="95" name="Google Shape;95;p15"/>
          <p:cNvGrpSpPr/>
          <p:nvPr/>
        </p:nvGrpSpPr>
        <p:grpSpPr>
          <a:xfrm>
            <a:off x="7936809" y="7581181"/>
            <a:ext cx="3538032" cy="1321796"/>
            <a:chOff x="4671520" y="5253611"/>
            <a:chExt cx="2994272" cy="964603"/>
          </a:xfrm>
        </p:grpSpPr>
        <p:pic>
          <p:nvPicPr>
            <p:cNvPr id="96" name="Google Shape;96;p15"/>
            <p:cNvPicPr preferRelativeResize="0"/>
            <p:nvPr/>
          </p:nvPicPr>
          <p:blipFill rotWithShape="1">
            <a:blip r:embed="rId6">
              <a:alphaModFix/>
            </a:blip>
            <a:srcRect b="0" l="0" r="0" t="0"/>
            <a:stretch/>
          </p:blipFill>
          <p:spPr>
            <a:xfrm>
              <a:off x="6756582" y="5253611"/>
              <a:ext cx="909210" cy="964603"/>
            </a:xfrm>
            <a:prstGeom prst="rect">
              <a:avLst/>
            </a:prstGeom>
            <a:noFill/>
            <a:ln>
              <a:noFill/>
            </a:ln>
          </p:spPr>
        </p:pic>
        <p:pic>
          <p:nvPicPr>
            <p:cNvPr id="97" name="Google Shape;97;p15"/>
            <p:cNvPicPr preferRelativeResize="0"/>
            <p:nvPr/>
          </p:nvPicPr>
          <p:blipFill rotWithShape="1">
            <a:blip r:embed="rId7">
              <a:alphaModFix/>
            </a:blip>
            <a:srcRect b="0" l="0" r="0" t="0"/>
            <a:stretch/>
          </p:blipFill>
          <p:spPr>
            <a:xfrm>
              <a:off x="4671520" y="5370743"/>
              <a:ext cx="866581" cy="847471"/>
            </a:xfrm>
            <a:prstGeom prst="rect">
              <a:avLst/>
            </a:prstGeom>
            <a:noFill/>
            <a:ln>
              <a:noFill/>
            </a:ln>
          </p:spPr>
        </p:pic>
        <p:pic>
          <p:nvPicPr>
            <p:cNvPr id="98" name="Google Shape;98;p15"/>
            <p:cNvPicPr preferRelativeResize="0"/>
            <p:nvPr/>
          </p:nvPicPr>
          <p:blipFill rotWithShape="1">
            <a:blip r:embed="rId8">
              <a:alphaModFix/>
            </a:blip>
            <a:srcRect b="0" l="0" r="0" t="0"/>
            <a:stretch/>
          </p:blipFill>
          <p:spPr>
            <a:xfrm>
              <a:off x="5566549" y="5305147"/>
              <a:ext cx="1105849" cy="913067"/>
            </a:xfrm>
            <a:prstGeom prst="rect">
              <a:avLst/>
            </a:prstGeom>
            <a:noFill/>
            <a:ln>
              <a:noFill/>
            </a:ln>
          </p:spPr>
        </p:pic>
      </p:grpSp>
      <p:sp>
        <p:nvSpPr>
          <p:cNvPr id="99" name="Google Shape;99;p15"/>
          <p:cNvSpPr/>
          <p:nvPr/>
        </p:nvSpPr>
        <p:spPr>
          <a:xfrm>
            <a:off x="13172873" y="1275450"/>
            <a:ext cx="3654300" cy="923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5900">
                <a:solidFill>
                  <a:schemeClr val="dk2"/>
                </a:solidFill>
                <a:latin typeface="Montserrat"/>
                <a:ea typeface="Montserrat"/>
                <a:cs typeface="Montserrat"/>
                <a:sym typeface="Montserrat"/>
              </a:rPr>
              <a:t>nochmal</a:t>
            </a:r>
            <a:endParaRPr sz="5900">
              <a:solidFill>
                <a:schemeClr val="dk2"/>
              </a:solidFill>
              <a:latin typeface="Montserrat"/>
              <a:ea typeface="Montserrat"/>
              <a:cs typeface="Montserrat"/>
              <a:sym typeface="Montserrat"/>
            </a:endParaRPr>
          </a:p>
        </p:txBody>
      </p:sp>
      <p:pic>
        <p:nvPicPr>
          <p:cNvPr descr="two arrow in a cycle" id="100" name="Google Shape;100;p15"/>
          <p:cNvPicPr preferRelativeResize="0"/>
          <p:nvPr/>
        </p:nvPicPr>
        <p:blipFill rotWithShape="1">
          <a:blip r:embed="rId9">
            <a:alphaModFix/>
          </a:blip>
          <a:srcRect b="0" l="0" r="0" t="0"/>
          <a:stretch/>
        </p:blipFill>
        <p:spPr>
          <a:xfrm>
            <a:off x="14021079" y="2185423"/>
            <a:ext cx="2364450" cy="2376412"/>
          </a:xfrm>
          <a:prstGeom prst="rect">
            <a:avLst/>
          </a:prstGeom>
          <a:noFill/>
          <a:ln>
            <a:noFill/>
          </a:ln>
        </p:spPr>
      </p:pic>
      <p:sp>
        <p:nvSpPr>
          <p:cNvPr id="101" name="Google Shape;101;p15"/>
          <p:cNvSpPr/>
          <p:nvPr/>
        </p:nvSpPr>
        <p:spPr>
          <a:xfrm>
            <a:off x="14088174" y="5467100"/>
            <a:ext cx="2666400" cy="923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5800">
                <a:solidFill>
                  <a:schemeClr val="dk2"/>
                </a:solidFill>
                <a:latin typeface="Montserrat"/>
                <a:ea typeface="Montserrat"/>
                <a:cs typeface="Montserrat"/>
                <a:sym typeface="Montserrat"/>
              </a:rPr>
              <a:t>Nacht</a:t>
            </a:r>
            <a:endParaRPr sz="5800">
              <a:solidFill>
                <a:schemeClr val="dk2"/>
              </a:solidFill>
              <a:latin typeface="Montserrat"/>
              <a:ea typeface="Montserrat"/>
              <a:cs typeface="Montserrat"/>
              <a:sym typeface="Montserrat"/>
            </a:endParaRPr>
          </a:p>
        </p:txBody>
      </p:sp>
      <p:pic>
        <p:nvPicPr>
          <p:cNvPr descr="nighttime" id="102" name="Google Shape;102;p15"/>
          <p:cNvPicPr preferRelativeResize="0"/>
          <p:nvPr/>
        </p:nvPicPr>
        <p:blipFill rotWithShape="1">
          <a:blip r:embed="rId10">
            <a:alphaModFix/>
          </a:blip>
          <a:srcRect b="0" l="0" r="0" t="0"/>
          <a:stretch/>
        </p:blipFill>
        <p:spPr>
          <a:xfrm>
            <a:off x="14427996" y="6446154"/>
            <a:ext cx="2364449" cy="2116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6"/>
          <p:cNvSpPr txBox="1"/>
          <p:nvPr/>
        </p:nvSpPr>
        <p:spPr>
          <a:xfrm>
            <a:off x="6745075" y="492800"/>
            <a:ext cx="3973200" cy="261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400">
                <a:solidFill>
                  <a:schemeClr val="dk2"/>
                </a:solidFill>
                <a:latin typeface="Montserrat"/>
                <a:ea typeface="Montserrat"/>
                <a:cs typeface="Montserrat"/>
                <a:sym typeface="Montserrat"/>
              </a:rPr>
              <a:t>ch</a:t>
            </a:r>
            <a:endParaRPr b="1" sz="12400">
              <a:solidFill>
                <a:schemeClr val="dk2"/>
              </a:solidFill>
              <a:latin typeface="Montserrat"/>
              <a:ea typeface="Montserrat"/>
              <a:cs typeface="Montserrat"/>
              <a:sym typeface="Montserrat"/>
            </a:endParaRPr>
          </a:p>
        </p:txBody>
      </p:sp>
      <p:sp>
        <p:nvSpPr>
          <p:cNvPr id="108" name="Google Shape;108;p16"/>
          <p:cNvSpPr/>
          <p:nvPr/>
        </p:nvSpPr>
        <p:spPr>
          <a:xfrm>
            <a:off x="6520801" y="2199439"/>
            <a:ext cx="4598400" cy="4513200"/>
          </a:xfrm>
          <a:prstGeom prst="roundRect">
            <a:avLst>
              <a:gd fmla="val 16667" name="adj"/>
            </a:avLst>
          </a:prstGeom>
          <a:solidFill>
            <a:srgbClr val="FFFFFF"/>
          </a:solidFill>
          <a:ln cap="flat" cmpd="sng" w="57150">
            <a:solidFill>
              <a:srgbClr val="000000"/>
            </a:solidFill>
            <a:prstDash val="solid"/>
            <a:miter lim="800000"/>
            <a:headEnd len="sm" w="sm" type="none"/>
            <a:tailEnd len="sm" w="sm" type="none"/>
          </a:ln>
        </p:spPr>
        <p:txBody>
          <a:bodyPr anchorCtr="0" anchor="b" bIns="45700" lIns="91425" spcFirstLastPara="1" rIns="91425" wrap="square" tIns="45700">
            <a:noAutofit/>
          </a:bodyPr>
          <a:lstStyle/>
          <a:p>
            <a:pPr indent="0" lvl="0" marL="0" marR="0" rtl="0" algn="ctr">
              <a:spcBef>
                <a:spcPts val="0"/>
              </a:spcBef>
              <a:spcAft>
                <a:spcPts val="0"/>
              </a:spcAft>
              <a:buNone/>
            </a:pPr>
            <a:r>
              <a:rPr lang="en-GB" sz="8800">
                <a:solidFill>
                  <a:schemeClr val="dk2"/>
                </a:solidFill>
                <a:latin typeface="Montserrat"/>
                <a:ea typeface="Montserrat"/>
                <a:cs typeface="Montserrat"/>
                <a:sym typeface="Montserrat"/>
              </a:rPr>
              <a:t>ich</a:t>
            </a:r>
            <a:endParaRPr sz="8800">
              <a:solidFill>
                <a:schemeClr val="dk2"/>
              </a:solidFill>
              <a:latin typeface="Montserrat"/>
              <a:ea typeface="Montserrat"/>
              <a:cs typeface="Montserrat"/>
              <a:sym typeface="Montserrat"/>
            </a:endParaRPr>
          </a:p>
        </p:txBody>
      </p:sp>
      <p:pic>
        <p:nvPicPr>
          <p:cNvPr descr="boy pointing to himself, next to two other people " id="109" name="Google Shape;109;p16"/>
          <p:cNvPicPr preferRelativeResize="0"/>
          <p:nvPr/>
        </p:nvPicPr>
        <p:blipFill rotWithShape="1">
          <a:blip r:embed="rId3">
            <a:alphaModFix/>
          </a:blip>
          <a:srcRect b="0" l="0" r="0" t="0"/>
          <a:stretch/>
        </p:blipFill>
        <p:spPr>
          <a:xfrm>
            <a:off x="7260985" y="2292031"/>
            <a:ext cx="3118036" cy="2814238"/>
          </a:xfrm>
          <a:prstGeom prst="rect">
            <a:avLst/>
          </a:prstGeom>
          <a:noFill/>
          <a:ln>
            <a:noFill/>
          </a:ln>
        </p:spPr>
      </p:pic>
      <p:sp>
        <p:nvSpPr>
          <p:cNvPr id="110" name="Google Shape;110;p16"/>
          <p:cNvSpPr/>
          <p:nvPr/>
        </p:nvSpPr>
        <p:spPr>
          <a:xfrm>
            <a:off x="1958150" y="6712650"/>
            <a:ext cx="3973200" cy="923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7200">
                <a:solidFill>
                  <a:schemeClr val="dk2"/>
                </a:solidFill>
                <a:latin typeface="Montserrat"/>
                <a:ea typeface="Montserrat"/>
                <a:cs typeface="Montserrat"/>
                <a:sym typeface="Montserrat"/>
              </a:rPr>
              <a:t>endlich</a:t>
            </a:r>
            <a:endParaRPr i="1" sz="7200">
              <a:solidFill>
                <a:schemeClr val="dk2"/>
              </a:solidFill>
              <a:latin typeface="Montserrat"/>
              <a:ea typeface="Montserrat"/>
              <a:cs typeface="Montserrat"/>
              <a:sym typeface="Montserrat"/>
            </a:endParaRPr>
          </a:p>
        </p:txBody>
      </p:sp>
      <p:sp>
        <p:nvSpPr>
          <p:cNvPr id="111" name="Google Shape;111;p16"/>
          <p:cNvSpPr txBox="1"/>
          <p:nvPr/>
        </p:nvSpPr>
        <p:spPr>
          <a:xfrm>
            <a:off x="2847688" y="7487924"/>
            <a:ext cx="2030100" cy="400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800">
                <a:solidFill>
                  <a:schemeClr val="dk2"/>
                </a:solidFill>
                <a:latin typeface="Century Gothic"/>
                <a:ea typeface="Century Gothic"/>
                <a:cs typeface="Century Gothic"/>
                <a:sym typeface="Century Gothic"/>
              </a:rPr>
              <a:t>[finally]</a:t>
            </a:r>
            <a:endParaRPr sz="3200">
              <a:solidFill>
                <a:schemeClr val="dk2"/>
              </a:solidFill>
            </a:endParaRPr>
          </a:p>
        </p:txBody>
      </p:sp>
      <p:sp>
        <p:nvSpPr>
          <p:cNvPr id="112" name="Google Shape;112;p16"/>
          <p:cNvSpPr/>
          <p:nvPr/>
        </p:nvSpPr>
        <p:spPr>
          <a:xfrm>
            <a:off x="1232551" y="692275"/>
            <a:ext cx="2648100" cy="923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7200">
                <a:solidFill>
                  <a:schemeClr val="dk2"/>
                </a:solidFill>
                <a:latin typeface="Century Gothic"/>
                <a:ea typeface="Century Gothic"/>
                <a:cs typeface="Century Gothic"/>
                <a:sym typeface="Century Gothic"/>
              </a:rPr>
              <a:t>Licht</a:t>
            </a:r>
            <a:endParaRPr i="1" sz="7200">
              <a:solidFill>
                <a:schemeClr val="dk2"/>
              </a:solidFill>
              <a:latin typeface="Century Gothic"/>
              <a:ea typeface="Century Gothic"/>
              <a:cs typeface="Century Gothic"/>
              <a:sym typeface="Century Gothic"/>
            </a:endParaRPr>
          </a:p>
        </p:txBody>
      </p:sp>
      <p:pic>
        <p:nvPicPr>
          <p:cNvPr descr="lightbulb" id="113" name="Google Shape;113;p16"/>
          <p:cNvPicPr preferRelativeResize="0"/>
          <p:nvPr/>
        </p:nvPicPr>
        <p:blipFill rotWithShape="1">
          <a:blip r:embed="rId4">
            <a:alphaModFix/>
          </a:blip>
          <a:srcRect b="0" l="0" r="0" t="0"/>
          <a:stretch/>
        </p:blipFill>
        <p:spPr>
          <a:xfrm>
            <a:off x="1457854" y="1690695"/>
            <a:ext cx="2182675" cy="2190025"/>
          </a:xfrm>
          <a:prstGeom prst="rect">
            <a:avLst/>
          </a:prstGeom>
          <a:noFill/>
          <a:ln>
            <a:noFill/>
          </a:ln>
        </p:spPr>
      </p:pic>
      <p:sp>
        <p:nvSpPr>
          <p:cNvPr id="114" name="Google Shape;114;p16"/>
          <p:cNvSpPr/>
          <p:nvPr/>
        </p:nvSpPr>
        <p:spPr>
          <a:xfrm>
            <a:off x="13438155" y="944025"/>
            <a:ext cx="3378300" cy="923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7200">
                <a:solidFill>
                  <a:schemeClr val="dk2"/>
                </a:solidFill>
                <a:latin typeface="Century Gothic"/>
                <a:ea typeface="Century Gothic"/>
                <a:cs typeface="Century Gothic"/>
                <a:sym typeface="Century Gothic"/>
              </a:rPr>
              <a:t>Kirche</a:t>
            </a:r>
            <a:endParaRPr i="1" sz="7200">
              <a:solidFill>
                <a:schemeClr val="dk2"/>
              </a:solidFill>
              <a:latin typeface="Century Gothic"/>
              <a:ea typeface="Century Gothic"/>
              <a:cs typeface="Century Gothic"/>
              <a:sym typeface="Century Gothic"/>
            </a:endParaRPr>
          </a:p>
        </p:txBody>
      </p:sp>
      <p:pic>
        <p:nvPicPr>
          <p:cNvPr descr="church" id="115" name="Google Shape;115;p16"/>
          <p:cNvPicPr preferRelativeResize="0"/>
          <p:nvPr/>
        </p:nvPicPr>
        <p:blipFill rotWithShape="1">
          <a:blip r:embed="rId5">
            <a:alphaModFix/>
          </a:blip>
          <a:srcRect b="0" l="0" r="0" t="0"/>
          <a:stretch/>
        </p:blipFill>
        <p:spPr>
          <a:xfrm>
            <a:off x="13488173" y="1867346"/>
            <a:ext cx="3118050" cy="2167053"/>
          </a:xfrm>
          <a:prstGeom prst="rect">
            <a:avLst/>
          </a:prstGeom>
          <a:noFill/>
          <a:ln>
            <a:noFill/>
          </a:ln>
        </p:spPr>
      </p:pic>
      <p:sp>
        <p:nvSpPr>
          <p:cNvPr id="116" name="Google Shape;116;p16"/>
          <p:cNvSpPr/>
          <p:nvPr/>
        </p:nvSpPr>
        <p:spPr>
          <a:xfrm>
            <a:off x="13644129" y="5143500"/>
            <a:ext cx="2962200" cy="923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7200">
                <a:solidFill>
                  <a:schemeClr val="dk2"/>
                </a:solidFill>
                <a:latin typeface="Century Gothic"/>
                <a:ea typeface="Century Gothic"/>
                <a:cs typeface="Century Gothic"/>
                <a:sym typeface="Century Gothic"/>
              </a:rPr>
              <a:t>nicht</a:t>
            </a:r>
            <a:endParaRPr i="1" sz="7200">
              <a:solidFill>
                <a:schemeClr val="dk2"/>
              </a:solidFill>
              <a:latin typeface="Century Gothic"/>
              <a:ea typeface="Century Gothic"/>
              <a:cs typeface="Century Gothic"/>
              <a:sym typeface="Century Gothic"/>
            </a:endParaRPr>
          </a:p>
        </p:txBody>
      </p:sp>
      <p:pic>
        <p:nvPicPr>
          <p:cNvPr descr="red cross" id="117" name="Google Shape;117;p16"/>
          <p:cNvPicPr preferRelativeResize="0"/>
          <p:nvPr/>
        </p:nvPicPr>
        <p:blipFill rotWithShape="1">
          <a:blip r:embed="rId6">
            <a:alphaModFix/>
          </a:blip>
          <a:srcRect b="0" l="0" r="0" t="0"/>
          <a:stretch/>
        </p:blipFill>
        <p:spPr>
          <a:xfrm>
            <a:off x="14531194" y="6115104"/>
            <a:ext cx="1773025" cy="1773025"/>
          </a:xfrm>
          <a:prstGeom prst="rect">
            <a:avLst/>
          </a:prstGeom>
          <a:noFill/>
          <a:ln>
            <a:noFill/>
          </a:ln>
        </p:spPr>
      </p:pic>
      <p:sp>
        <p:nvSpPr>
          <p:cNvPr id="118" name="Google Shape;118;p16"/>
          <p:cNvSpPr/>
          <p:nvPr/>
        </p:nvSpPr>
        <p:spPr>
          <a:xfrm>
            <a:off x="6190675" y="7256225"/>
            <a:ext cx="5544000" cy="923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7200">
                <a:solidFill>
                  <a:schemeClr val="dk2"/>
                </a:solidFill>
                <a:latin typeface="Century Gothic"/>
                <a:ea typeface="Century Gothic"/>
                <a:cs typeface="Century Gothic"/>
                <a:sym typeface="Century Gothic"/>
              </a:rPr>
              <a:t>manchmal</a:t>
            </a:r>
            <a:endParaRPr i="1" sz="7200">
              <a:solidFill>
                <a:schemeClr val="dk2"/>
              </a:solidFill>
              <a:latin typeface="Century Gothic"/>
              <a:ea typeface="Century Gothic"/>
              <a:cs typeface="Century Gothic"/>
              <a:sym typeface="Century Gothic"/>
            </a:endParaRPr>
          </a:p>
        </p:txBody>
      </p:sp>
      <p:sp>
        <p:nvSpPr>
          <p:cNvPr id="119" name="Google Shape;119;p16"/>
          <p:cNvSpPr txBox="1"/>
          <p:nvPr/>
        </p:nvSpPr>
        <p:spPr>
          <a:xfrm>
            <a:off x="6925195" y="8082625"/>
            <a:ext cx="3378300" cy="400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4000">
                <a:solidFill>
                  <a:schemeClr val="dk2"/>
                </a:solidFill>
                <a:latin typeface="Century Gothic"/>
                <a:ea typeface="Century Gothic"/>
                <a:cs typeface="Century Gothic"/>
                <a:sym typeface="Century Gothic"/>
              </a:rPr>
              <a:t>[sometimes]</a:t>
            </a:r>
            <a:endParaRPr sz="34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7"/>
          <p:cNvSpPr txBox="1"/>
          <p:nvPr/>
        </p:nvSpPr>
        <p:spPr>
          <a:xfrm>
            <a:off x="429750" y="349150"/>
            <a:ext cx="16222800" cy="1611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2800">
              <a:latin typeface="Montserrat"/>
              <a:ea typeface="Montserrat"/>
              <a:cs typeface="Montserrat"/>
              <a:sym typeface="Montserrat"/>
            </a:endParaRPr>
          </a:p>
        </p:txBody>
      </p:sp>
      <p:sp>
        <p:nvSpPr>
          <p:cNvPr id="125" name="Google Shape;125;p17"/>
          <p:cNvSpPr txBox="1"/>
          <p:nvPr/>
        </p:nvSpPr>
        <p:spPr>
          <a:xfrm>
            <a:off x="510300" y="590900"/>
            <a:ext cx="16706400" cy="1611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6000">
                <a:solidFill>
                  <a:schemeClr val="dk2"/>
                </a:solidFill>
                <a:latin typeface="Montserrat"/>
                <a:ea typeface="Montserrat"/>
                <a:cs typeface="Montserrat"/>
                <a:sym typeface="Montserrat"/>
              </a:rPr>
              <a:t>Present Tense ‘Weak’ Verbs</a:t>
            </a:r>
            <a:endParaRPr b="1" sz="6000">
              <a:solidFill>
                <a:schemeClr val="dk2"/>
              </a:solidFill>
              <a:latin typeface="Montserrat"/>
              <a:ea typeface="Montserrat"/>
              <a:cs typeface="Montserrat"/>
              <a:sym typeface="Montserrat"/>
            </a:endParaRPr>
          </a:p>
        </p:txBody>
      </p:sp>
      <p:sp>
        <p:nvSpPr>
          <p:cNvPr id="126" name="Google Shape;126;p17"/>
          <p:cNvSpPr txBox="1"/>
          <p:nvPr/>
        </p:nvSpPr>
        <p:spPr>
          <a:xfrm>
            <a:off x="725200" y="1960700"/>
            <a:ext cx="13214400" cy="1423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2800">
              <a:latin typeface="Montserrat"/>
              <a:ea typeface="Montserrat"/>
              <a:cs typeface="Montserrat"/>
              <a:sym typeface="Montserrat"/>
            </a:endParaRPr>
          </a:p>
        </p:txBody>
      </p:sp>
      <p:sp>
        <p:nvSpPr>
          <p:cNvPr id="127" name="Google Shape;127;p17"/>
          <p:cNvSpPr txBox="1"/>
          <p:nvPr/>
        </p:nvSpPr>
        <p:spPr>
          <a:xfrm>
            <a:off x="752050" y="1692100"/>
            <a:ext cx="10367400" cy="29544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2800">
              <a:latin typeface="Montserrat"/>
              <a:ea typeface="Montserrat"/>
              <a:cs typeface="Montserrat"/>
              <a:sym typeface="Montserrat"/>
            </a:endParaRPr>
          </a:p>
        </p:txBody>
      </p:sp>
      <p:sp>
        <p:nvSpPr>
          <p:cNvPr id="128" name="Google Shape;128;p17"/>
          <p:cNvSpPr txBox="1"/>
          <p:nvPr/>
        </p:nvSpPr>
        <p:spPr>
          <a:xfrm>
            <a:off x="725200" y="1719000"/>
            <a:ext cx="13510200" cy="29544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2800">
              <a:latin typeface="Montserrat"/>
              <a:ea typeface="Montserrat"/>
              <a:cs typeface="Montserrat"/>
              <a:sym typeface="Montserrat"/>
            </a:endParaRPr>
          </a:p>
        </p:txBody>
      </p:sp>
      <p:sp>
        <p:nvSpPr>
          <p:cNvPr id="129" name="Google Shape;129;p17"/>
          <p:cNvSpPr txBox="1"/>
          <p:nvPr/>
        </p:nvSpPr>
        <p:spPr>
          <a:xfrm>
            <a:off x="752050" y="1960700"/>
            <a:ext cx="16706400" cy="2041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GB" sz="5600">
                <a:solidFill>
                  <a:schemeClr val="dk2"/>
                </a:solidFill>
                <a:latin typeface="Montserrat"/>
                <a:ea typeface="Montserrat"/>
                <a:cs typeface="Montserrat"/>
                <a:sym typeface="Montserrat"/>
              </a:rPr>
              <a:t>In German the verb ending often tells us </a:t>
            </a:r>
            <a:r>
              <a:rPr b="1" lang="en-GB" sz="5600">
                <a:solidFill>
                  <a:schemeClr val="dk2"/>
                </a:solidFill>
                <a:latin typeface="Montserrat"/>
                <a:ea typeface="Montserrat"/>
                <a:cs typeface="Montserrat"/>
                <a:sym typeface="Montserrat"/>
              </a:rPr>
              <a:t>who</a:t>
            </a:r>
            <a:r>
              <a:rPr lang="en-GB" sz="5600">
                <a:solidFill>
                  <a:schemeClr val="dk2"/>
                </a:solidFill>
                <a:latin typeface="Montserrat"/>
                <a:ea typeface="Montserrat"/>
                <a:cs typeface="Montserrat"/>
                <a:sym typeface="Montserrat"/>
              </a:rPr>
              <a:t> is doing the action.</a:t>
            </a:r>
            <a:endParaRPr sz="5600">
              <a:solidFill>
                <a:schemeClr val="dk2"/>
              </a:solidFill>
              <a:latin typeface="Montserrat"/>
              <a:ea typeface="Montserrat"/>
              <a:cs typeface="Montserrat"/>
              <a:sym typeface="Montserrat"/>
            </a:endParaRPr>
          </a:p>
        </p:txBody>
      </p:sp>
      <p:sp>
        <p:nvSpPr>
          <p:cNvPr id="130" name="Google Shape;130;p17"/>
          <p:cNvSpPr txBox="1"/>
          <p:nvPr/>
        </p:nvSpPr>
        <p:spPr>
          <a:xfrm>
            <a:off x="940050" y="4163150"/>
            <a:ext cx="4404600" cy="1423800"/>
          </a:xfrm>
          <a:prstGeom prst="rect">
            <a:avLst/>
          </a:prstGeom>
          <a:solidFill>
            <a:srgbClr val="D9D9D9"/>
          </a:solid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GB" sz="5600">
                <a:solidFill>
                  <a:schemeClr val="dk2"/>
                </a:solidFill>
                <a:latin typeface="Montserrat"/>
                <a:ea typeface="Montserrat"/>
                <a:cs typeface="Montserrat"/>
                <a:sym typeface="Montserrat"/>
              </a:rPr>
              <a:t>Infinitive</a:t>
            </a:r>
            <a:endParaRPr sz="5600">
              <a:solidFill>
                <a:schemeClr val="dk2"/>
              </a:solidFill>
              <a:latin typeface="Montserrat"/>
              <a:ea typeface="Montserrat"/>
              <a:cs typeface="Montserrat"/>
              <a:sym typeface="Montserrat"/>
            </a:endParaRPr>
          </a:p>
        </p:txBody>
      </p:sp>
      <p:sp>
        <p:nvSpPr>
          <p:cNvPr id="131" name="Google Shape;131;p17"/>
          <p:cNvSpPr txBox="1"/>
          <p:nvPr/>
        </p:nvSpPr>
        <p:spPr>
          <a:xfrm>
            <a:off x="966900" y="5828400"/>
            <a:ext cx="4404600" cy="1423800"/>
          </a:xfrm>
          <a:prstGeom prst="rect">
            <a:avLst/>
          </a:prstGeom>
          <a:solidFill>
            <a:srgbClr val="D9D9D9"/>
          </a:solid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GB" sz="5600">
                <a:solidFill>
                  <a:schemeClr val="dk2"/>
                </a:solidFill>
                <a:latin typeface="Montserrat"/>
                <a:ea typeface="Montserrat"/>
                <a:cs typeface="Montserrat"/>
                <a:sym typeface="Montserrat"/>
              </a:rPr>
              <a:t>1st person </a:t>
            </a:r>
            <a:endParaRPr sz="5600">
              <a:solidFill>
                <a:schemeClr val="dk2"/>
              </a:solidFill>
              <a:latin typeface="Montserrat"/>
              <a:ea typeface="Montserrat"/>
              <a:cs typeface="Montserrat"/>
              <a:sym typeface="Montserrat"/>
            </a:endParaRPr>
          </a:p>
        </p:txBody>
      </p:sp>
      <p:sp>
        <p:nvSpPr>
          <p:cNvPr id="132" name="Google Shape;132;p17"/>
          <p:cNvSpPr txBox="1"/>
          <p:nvPr/>
        </p:nvSpPr>
        <p:spPr>
          <a:xfrm>
            <a:off x="993800" y="7520500"/>
            <a:ext cx="4519500" cy="1318200"/>
          </a:xfrm>
          <a:prstGeom prst="rect">
            <a:avLst/>
          </a:prstGeom>
          <a:solidFill>
            <a:srgbClr val="D9D9D9"/>
          </a:solid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GB" sz="5600">
                <a:solidFill>
                  <a:schemeClr val="dk2"/>
                </a:solidFill>
                <a:latin typeface="Montserrat"/>
                <a:ea typeface="Montserrat"/>
                <a:cs typeface="Montserrat"/>
                <a:sym typeface="Montserrat"/>
              </a:rPr>
              <a:t>2nd</a:t>
            </a:r>
            <a:r>
              <a:rPr lang="en-GB" sz="5600">
                <a:solidFill>
                  <a:schemeClr val="dk2"/>
                </a:solidFill>
                <a:latin typeface="Montserrat"/>
                <a:ea typeface="Montserrat"/>
                <a:cs typeface="Montserrat"/>
                <a:sym typeface="Montserrat"/>
              </a:rPr>
              <a:t> person</a:t>
            </a:r>
            <a:endParaRPr sz="5600">
              <a:solidFill>
                <a:schemeClr val="dk2"/>
              </a:solidFill>
              <a:latin typeface="Montserrat"/>
              <a:ea typeface="Montserrat"/>
              <a:cs typeface="Montserrat"/>
              <a:sym typeface="Montserrat"/>
            </a:endParaRPr>
          </a:p>
        </p:txBody>
      </p:sp>
      <p:sp>
        <p:nvSpPr>
          <p:cNvPr id="133" name="Google Shape;133;p17"/>
          <p:cNvSpPr txBox="1"/>
          <p:nvPr/>
        </p:nvSpPr>
        <p:spPr>
          <a:xfrm>
            <a:off x="5693700" y="4351150"/>
            <a:ext cx="4244400" cy="102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GB" sz="5600">
                <a:solidFill>
                  <a:schemeClr val="dk2"/>
                </a:solidFill>
                <a:latin typeface="Montserrat"/>
                <a:ea typeface="Montserrat"/>
                <a:cs typeface="Montserrat"/>
                <a:sym typeface="Montserrat"/>
              </a:rPr>
              <a:t>gehen</a:t>
            </a:r>
            <a:endParaRPr sz="5600">
              <a:solidFill>
                <a:schemeClr val="dk2"/>
              </a:solidFill>
              <a:latin typeface="Montserrat"/>
              <a:ea typeface="Montserrat"/>
              <a:cs typeface="Montserrat"/>
              <a:sym typeface="Montserrat"/>
            </a:endParaRPr>
          </a:p>
        </p:txBody>
      </p:sp>
      <p:sp>
        <p:nvSpPr>
          <p:cNvPr id="134" name="Google Shape;134;p17"/>
          <p:cNvSpPr txBox="1"/>
          <p:nvPr/>
        </p:nvSpPr>
        <p:spPr>
          <a:xfrm>
            <a:off x="5693650" y="6097000"/>
            <a:ext cx="4244400" cy="11550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5600">
                <a:solidFill>
                  <a:schemeClr val="dk2"/>
                </a:solidFill>
                <a:latin typeface="Montserrat"/>
                <a:ea typeface="Montserrat"/>
                <a:cs typeface="Montserrat"/>
                <a:sym typeface="Montserrat"/>
              </a:rPr>
              <a:t>Ich</a:t>
            </a:r>
            <a:r>
              <a:rPr lang="en-GB" sz="5600">
                <a:solidFill>
                  <a:schemeClr val="dk2"/>
                </a:solidFill>
                <a:latin typeface="Montserrat"/>
                <a:ea typeface="Montserrat"/>
                <a:cs typeface="Montserrat"/>
                <a:sym typeface="Montserrat"/>
              </a:rPr>
              <a:t> geh</a:t>
            </a:r>
            <a:r>
              <a:rPr b="1" lang="en-GB" sz="5600">
                <a:solidFill>
                  <a:schemeClr val="dk2"/>
                </a:solidFill>
                <a:latin typeface="Montserrat"/>
                <a:ea typeface="Montserrat"/>
                <a:cs typeface="Montserrat"/>
                <a:sym typeface="Montserrat"/>
              </a:rPr>
              <a:t>e</a:t>
            </a:r>
            <a:endParaRPr b="1" sz="5600">
              <a:solidFill>
                <a:schemeClr val="dk2"/>
              </a:solidFill>
              <a:latin typeface="Montserrat"/>
              <a:ea typeface="Montserrat"/>
              <a:cs typeface="Montserrat"/>
              <a:sym typeface="Montserrat"/>
            </a:endParaRPr>
          </a:p>
        </p:txBody>
      </p:sp>
      <p:sp>
        <p:nvSpPr>
          <p:cNvPr id="135" name="Google Shape;135;p17"/>
          <p:cNvSpPr txBox="1"/>
          <p:nvPr/>
        </p:nvSpPr>
        <p:spPr>
          <a:xfrm>
            <a:off x="5909000" y="7708550"/>
            <a:ext cx="2793600" cy="102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2800">
              <a:latin typeface="Montserrat"/>
              <a:ea typeface="Montserrat"/>
              <a:cs typeface="Montserrat"/>
              <a:sym typeface="Montserrat"/>
            </a:endParaRPr>
          </a:p>
        </p:txBody>
      </p:sp>
      <p:sp>
        <p:nvSpPr>
          <p:cNvPr id="136" name="Google Shape;136;p17"/>
          <p:cNvSpPr txBox="1"/>
          <p:nvPr/>
        </p:nvSpPr>
        <p:spPr>
          <a:xfrm>
            <a:off x="5802500" y="7627950"/>
            <a:ext cx="5685600" cy="859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5600">
                <a:solidFill>
                  <a:schemeClr val="dk2"/>
                </a:solidFill>
                <a:latin typeface="Montserrat"/>
                <a:ea typeface="Montserrat"/>
                <a:cs typeface="Montserrat"/>
                <a:sym typeface="Montserrat"/>
              </a:rPr>
              <a:t>Du </a:t>
            </a:r>
            <a:r>
              <a:rPr lang="en-GB" sz="5600">
                <a:solidFill>
                  <a:schemeClr val="dk2"/>
                </a:solidFill>
                <a:latin typeface="Montserrat"/>
                <a:ea typeface="Montserrat"/>
                <a:cs typeface="Montserrat"/>
                <a:sym typeface="Montserrat"/>
              </a:rPr>
              <a:t>geh</a:t>
            </a:r>
            <a:r>
              <a:rPr b="1" lang="en-GB" sz="5600">
                <a:solidFill>
                  <a:schemeClr val="dk2"/>
                </a:solidFill>
                <a:latin typeface="Montserrat"/>
                <a:ea typeface="Montserrat"/>
                <a:cs typeface="Montserrat"/>
                <a:sym typeface="Montserrat"/>
              </a:rPr>
              <a:t>s</a:t>
            </a:r>
            <a:r>
              <a:rPr b="1" lang="en-GB" sz="5600">
                <a:solidFill>
                  <a:schemeClr val="dk2"/>
                </a:solidFill>
                <a:latin typeface="Montserrat"/>
                <a:ea typeface="Montserrat"/>
                <a:cs typeface="Montserrat"/>
                <a:sym typeface="Montserrat"/>
              </a:rPr>
              <a:t>t</a:t>
            </a:r>
            <a:endParaRPr b="1" sz="5600">
              <a:solidFill>
                <a:schemeClr val="dk2"/>
              </a:solidFill>
              <a:latin typeface="Montserrat"/>
              <a:ea typeface="Montserrat"/>
              <a:cs typeface="Montserrat"/>
              <a:sym typeface="Montserrat"/>
            </a:endParaRPr>
          </a:p>
        </p:txBody>
      </p:sp>
      <p:sp>
        <p:nvSpPr>
          <p:cNvPr id="137" name="Google Shape;137;p17"/>
          <p:cNvSpPr/>
          <p:nvPr/>
        </p:nvSpPr>
        <p:spPr>
          <a:xfrm>
            <a:off x="12758400" y="3092050"/>
            <a:ext cx="5076000" cy="4592400"/>
          </a:xfrm>
          <a:prstGeom prst="flowChartAlternateProcess">
            <a:avLst/>
          </a:prstGeom>
          <a:solidFill>
            <a:srgbClr val="D9D9D9"/>
          </a:solidFill>
          <a:ln cap="flat" cmpd="sng" w="9525">
            <a:solidFill>
              <a:schemeClr val="dk2"/>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sz="5600">
              <a:solidFill>
                <a:schemeClr val="lt1"/>
              </a:solidFill>
            </a:endParaRPr>
          </a:p>
        </p:txBody>
      </p:sp>
      <p:sp>
        <p:nvSpPr>
          <p:cNvPr id="138" name="Google Shape;138;p17"/>
          <p:cNvSpPr txBox="1"/>
          <p:nvPr/>
        </p:nvSpPr>
        <p:spPr>
          <a:xfrm>
            <a:off x="12758400" y="3092050"/>
            <a:ext cx="4915200" cy="102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GB" sz="5600">
                <a:solidFill>
                  <a:schemeClr val="dk2"/>
                </a:solidFill>
                <a:latin typeface="Montserrat"/>
                <a:ea typeface="Montserrat"/>
                <a:cs typeface="Montserrat"/>
                <a:sym typeface="Montserrat"/>
              </a:rPr>
              <a:t>The infinitive is the dictionary form.</a:t>
            </a:r>
            <a:endParaRPr sz="5600">
              <a:solidFill>
                <a:schemeClr val="dk2"/>
              </a:solidFill>
              <a:latin typeface="Montserrat"/>
              <a:ea typeface="Montserrat"/>
              <a:cs typeface="Montserrat"/>
              <a:sym typeface="Montserrat"/>
            </a:endParaRPr>
          </a:p>
        </p:txBody>
      </p:sp>
      <p:sp>
        <p:nvSpPr>
          <p:cNvPr id="139" name="Google Shape;139;p17"/>
          <p:cNvSpPr txBox="1"/>
          <p:nvPr/>
        </p:nvSpPr>
        <p:spPr>
          <a:xfrm>
            <a:off x="10287150" y="4257425"/>
            <a:ext cx="3948600" cy="859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GB" sz="5600">
                <a:solidFill>
                  <a:schemeClr val="dk2"/>
                </a:solidFill>
                <a:latin typeface="Montserrat"/>
                <a:ea typeface="Montserrat"/>
                <a:cs typeface="Montserrat"/>
                <a:sym typeface="Montserrat"/>
              </a:rPr>
              <a:t>to go</a:t>
            </a:r>
            <a:endParaRPr sz="5600">
              <a:solidFill>
                <a:schemeClr val="dk2"/>
              </a:solidFill>
              <a:latin typeface="Montserrat"/>
              <a:ea typeface="Montserrat"/>
              <a:cs typeface="Montserrat"/>
              <a:sym typeface="Montserrat"/>
            </a:endParaRPr>
          </a:p>
        </p:txBody>
      </p:sp>
      <p:sp>
        <p:nvSpPr>
          <p:cNvPr id="140" name="Google Shape;140;p17"/>
          <p:cNvSpPr txBox="1"/>
          <p:nvPr/>
        </p:nvSpPr>
        <p:spPr>
          <a:xfrm>
            <a:off x="10582450" y="5989550"/>
            <a:ext cx="4915200" cy="11550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5600">
                <a:solidFill>
                  <a:schemeClr val="dk2"/>
                </a:solidFill>
                <a:latin typeface="Montserrat"/>
                <a:ea typeface="Montserrat"/>
                <a:cs typeface="Montserrat"/>
                <a:sym typeface="Montserrat"/>
              </a:rPr>
              <a:t>I</a:t>
            </a:r>
            <a:r>
              <a:rPr lang="en-GB" sz="5600">
                <a:solidFill>
                  <a:schemeClr val="dk2"/>
                </a:solidFill>
                <a:latin typeface="Montserrat"/>
                <a:ea typeface="Montserrat"/>
                <a:cs typeface="Montserrat"/>
                <a:sym typeface="Montserrat"/>
              </a:rPr>
              <a:t> go</a:t>
            </a:r>
            <a:endParaRPr sz="5600">
              <a:solidFill>
                <a:schemeClr val="dk2"/>
              </a:solidFill>
              <a:latin typeface="Montserrat"/>
              <a:ea typeface="Montserrat"/>
              <a:cs typeface="Montserrat"/>
              <a:sym typeface="Montserrat"/>
            </a:endParaRPr>
          </a:p>
        </p:txBody>
      </p:sp>
      <p:sp>
        <p:nvSpPr>
          <p:cNvPr id="141" name="Google Shape;141;p17"/>
          <p:cNvSpPr txBox="1"/>
          <p:nvPr/>
        </p:nvSpPr>
        <p:spPr>
          <a:xfrm>
            <a:off x="10469525" y="7750000"/>
            <a:ext cx="5307000" cy="859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5600">
                <a:solidFill>
                  <a:schemeClr val="dk2"/>
                </a:solidFill>
                <a:latin typeface="Montserrat"/>
                <a:ea typeface="Montserrat"/>
                <a:cs typeface="Montserrat"/>
                <a:sym typeface="Montserrat"/>
              </a:rPr>
              <a:t>you</a:t>
            </a:r>
            <a:r>
              <a:rPr b="1" lang="en-GB" sz="5600">
                <a:solidFill>
                  <a:schemeClr val="dk2"/>
                </a:solidFill>
                <a:latin typeface="Montserrat"/>
                <a:ea typeface="Montserrat"/>
                <a:cs typeface="Montserrat"/>
                <a:sym typeface="Montserrat"/>
              </a:rPr>
              <a:t> </a:t>
            </a:r>
            <a:r>
              <a:rPr lang="en-GB" sz="5600">
                <a:solidFill>
                  <a:schemeClr val="dk2"/>
                </a:solidFill>
                <a:latin typeface="Montserrat"/>
                <a:ea typeface="Montserrat"/>
                <a:cs typeface="Montserrat"/>
                <a:sym typeface="Montserrat"/>
              </a:rPr>
              <a:t>g</a:t>
            </a:r>
            <a:r>
              <a:rPr lang="en-GB" sz="5600">
                <a:solidFill>
                  <a:schemeClr val="dk2"/>
                </a:solidFill>
                <a:latin typeface="Montserrat"/>
                <a:ea typeface="Montserrat"/>
                <a:cs typeface="Montserrat"/>
                <a:sym typeface="Montserrat"/>
              </a:rPr>
              <a:t>o</a:t>
            </a:r>
            <a:endParaRPr sz="5600">
              <a:solidFill>
                <a:schemeClr val="dk2"/>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18"/>
          <p:cNvPicPr preferRelativeResize="0"/>
          <p:nvPr/>
        </p:nvPicPr>
        <p:blipFill>
          <a:blip r:embed="rId3">
            <a:alphaModFix/>
          </a:blip>
          <a:stretch>
            <a:fillRect/>
          </a:stretch>
        </p:blipFill>
        <p:spPr>
          <a:xfrm>
            <a:off x="14557650" y="2887200"/>
            <a:ext cx="3384002" cy="3290349"/>
          </a:xfrm>
          <a:prstGeom prst="rect">
            <a:avLst/>
          </a:prstGeom>
          <a:noFill/>
          <a:ln>
            <a:noFill/>
          </a:ln>
        </p:spPr>
      </p:pic>
      <p:sp>
        <p:nvSpPr>
          <p:cNvPr id="147" name="Google Shape;147;p18"/>
          <p:cNvSpPr txBox="1"/>
          <p:nvPr/>
        </p:nvSpPr>
        <p:spPr>
          <a:xfrm>
            <a:off x="644600" y="859500"/>
            <a:ext cx="14745600" cy="22290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2800">
              <a:latin typeface="Montserrat"/>
              <a:ea typeface="Montserrat"/>
              <a:cs typeface="Montserrat"/>
              <a:sym typeface="Montserrat"/>
            </a:endParaRPr>
          </a:p>
        </p:txBody>
      </p:sp>
      <p:sp>
        <p:nvSpPr>
          <p:cNvPr id="148" name="Google Shape;148;p18"/>
          <p:cNvSpPr txBox="1"/>
          <p:nvPr/>
        </p:nvSpPr>
        <p:spPr>
          <a:xfrm>
            <a:off x="698350" y="671500"/>
            <a:ext cx="16671600" cy="18534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6000">
                <a:solidFill>
                  <a:schemeClr val="dk2"/>
                </a:solidFill>
                <a:latin typeface="Montserrat"/>
                <a:ea typeface="Montserrat"/>
                <a:cs typeface="Montserrat"/>
                <a:sym typeface="Montserrat"/>
              </a:rPr>
              <a:t>Present Tense Weak Verbs</a:t>
            </a:r>
            <a:endParaRPr b="1" sz="6000">
              <a:solidFill>
                <a:schemeClr val="dk2"/>
              </a:solidFill>
              <a:latin typeface="Montserrat"/>
              <a:ea typeface="Montserrat"/>
              <a:cs typeface="Montserrat"/>
              <a:sym typeface="Montserrat"/>
            </a:endParaRPr>
          </a:p>
        </p:txBody>
      </p:sp>
      <p:sp>
        <p:nvSpPr>
          <p:cNvPr id="149" name="Google Shape;149;p18"/>
          <p:cNvSpPr txBox="1"/>
          <p:nvPr/>
        </p:nvSpPr>
        <p:spPr>
          <a:xfrm>
            <a:off x="483450" y="1907000"/>
            <a:ext cx="17458200" cy="1504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GB" sz="6000">
                <a:solidFill>
                  <a:schemeClr val="dk2"/>
                </a:solidFill>
                <a:latin typeface="Montserrat"/>
                <a:ea typeface="Montserrat"/>
                <a:cs typeface="Montserrat"/>
                <a:sym typeface="Montserrat"/>
              </a:rPr>
              <a:t>The term ‘weak’ is another way of describing regular verbs.</a:t>
            </a:r>
            <a:endParaRPr sz="6000">
              <a:solidFill>
                <a:schemeClr val="dk2"/>
              </a:solidFill>
              <a:latin typeface="Montserrat"/>
              <a:ea typeface="Montserrat"/>
              <a:cs typeface="Montserrat"/>
              <a:sym typeface="Montserrat"/>
            </a:endParaRPr>
          </a:p>
        </p:txBody>
      </p:sp>
      <p:sp>
        <p:nvSpPr>
          <p:cNvPr id="150" name="Google Shape;150;p18"/>
          <p:cNvSpPr txBox="1"/>
          <p:nvPr/>
        </p:nvSpPr>
        <p:spPr>
          <a:xfrm>
            <a:off x="778900" y="4055700"/>
            <a:ext cx="15685800" cy="1315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GB" sz="5600">
                <a:solidFill>
                  <a:schemeClr val="dk2"/>
                </a:solidFill>
                <a:latin typeface="Montserrat"/>
                <a:ea typeface="Montserrat"/>
                <a:cs typeface="Montserrat"/>
                <a:sym typeface="Montserrat"/>
              </a:rPr>
              <a:t>For ‘I’ you remove the -en from the infinitive and add an -e with the pronoun.</a:t>
            </a:r>
            <a:endParaRPr sz="5600">
              <a:solidFill>
                <a:schemeClr val="dk2"/>
              </a:solidFill>
              <a:latin typeface="Montserrat"/>
              <a:ea typeface="Montserrat"/>
              <a:cs typeface="Montserrat"/>
              <a:sym typeface="Montserrat"/>
            </a:endParaRPr>
          </a:p>
        </p:txBody>
      </p:sp>
      <p:sp>
        <p:nvSpPr>
          <p:cNvPr id="151" name="Google Shape;151;p18"/>
          <p:cNvSpPr txBox="1"/>
          <p:nvPr/>
        </p:nvSpPr>
        <p:spPr>
          <a:xfrm>
            <a:off x="993800" y="5291200"/>
            <a:ext cx="1933800" cy="11820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5600">
                <a:solidFill>
                  <a:schemeClr val="accent3"/>
                </a:solidFill>
                <a:latin typeface="Montserrat"/>
                <a:ea typeface="Montserrat"/>
                <a:cs typeface="Montserrat"/>
                <a:sym typeface="Montserrat"/>
              </a:rPr>
              <a:t> </a:t>
            </a:r>
            <a:endParaRPr b="1" sz="5600">
              <a:solidFill>
                <a:schemeClr val="accent3"/>
              </a:solidFill>
              <a:latin typeface="Montserrat"/>
              <a:ea typeface="Montserrat"/>
              <a:cs typeface="Montserrat"/>
              <a:sym typeface="Montserrat"/>
            </a:endParaRPr>
          </a:p>
        </p:txBody>
      </p:sp>
      <p:sp>
        <p:nvSpPr>
          <p:cNvPr id="152" name="Google Shape;152;p18"/>
          <p:cNvSpPr txBox="1"/>
          <p:nvPr/>
        </p:nvSpPr>
        <p:spPr>
          <a:xfrm>
            <a:off x="644600" y="6177550"/>
            <a:ext cx="4002000" cy="1074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GB" sz="6000">
                <a:solidFill>
                  <a:schemeClr val="dk2"/>
                </a:solidFill>
                <a:latin typeface="Montserrat"/>
                <a:ea typeface="Montserrat"/>
                <a:cs typeface="Montserrat"/>
                <a:sym typeface="Montserrat"/>
              </a:rPr>
              <a:t>hören</a:t>
            </a:r>
            <a:endParaRPr sz="6000">
              <a:solidFill>
                <a:schemeClr val="dk2"/>
              </a:solidFill>
              <a:latin typeface="Montserrat"/>
              <a:ea typeface="Montserrat"/>
              <a:cs typeface="Montserrat"/>
              <a:sym typeface="Montserrat"/>
            </a:endParaRPr>
          </a:p>
        </p:txBody>
      </p:sp>
      <p:sp>
        <p:nvSpPr>
          <p:cNvPr id="153" name="Google Shape;153;p18"/>
          <p:cNvSpPr/>
          <p:nvPr/>
        </p:nvSpPr>
        <p:spPr>
          <a:xfrm>
            <a:off x="3518550" y="6687900"/>
            <a:ext cx="1342800" cy="349200"/>
          </a:xfrm>
          <a:prstGeom prst="right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154" name="Google Shape;154;p18"/>
          <p:cNvSpPr txBox="1"/>
          <p:nvPr/>
        </p:nvSpPr>
        <p:spPr>
          <a:xfrm>
            <a:off x="4861350" y="6177550"/>
            <a:ext cx="3154200" cy="1074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GB" sz="5600">
                <a:solidFill>
                  <a:schemeClr val="dk2"/>
                </a:solidFill>
                <a:latin typeface="Montserrat"/>
                <a:ea typeface="Montserrat"/>
                <a:cs typeface="Montserrat"/>
                <a:sym typeface="Montserrat"/>
              </a:rPr>
              <a:t>hör</a:t>
            </a:r>
            <a:r>
              <a:rPr lang="en-GB" sz="5600">
                <a:solidFill>
                  <a:schemeClr val="dk2"/>
                </a:solidFill>
                <a:latin typeface="Montserrat"/>
                <a:ea typeface="Montserrat"/>
                <a:cs typeface="Montserrat"/>
                <a:sym typeface="Montserrat"/>
              </a:rPr>
              <a:t>en</a:t>
            </a:r>
            <a:endParaRPr sz="5600">
              <a:solidFill>
                <a:schemeClr val="dk2"/>
              </a:solidFill>
              <a:latin typeface="Montserrat"/>
              <a:ea typeface="Montserrat"/>
              <a:cs typeface="Montserrat"/>
              <a:sym typeface="Montserrat"/>
            </a:endParaRPr>
          </a:p>
        </p:txBody>
      </p:sp>
      <p:sp>
        <p:nvSpPr>
          <p:cNvPr id="155" name="Google Shape;155;p18"/>
          <p:cNvSpPr txBox="1"/>
          <p:nvPr/>
        </p:nvSpPr>
        <p:spPr>
          <a:xfrm>
            <a:off x="6348750" y="6338700"/>
            <a:ext cx="1342800" cy="967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6000">
                <a:solidFill>
                  <a:schemeClr val="dk2"/>
                </a:solidFill>
                <a:latin typeface="Montserrat"/>
                <a:ea typeface="Montserrat"/>
                <a:cs typeface="Montserrat"/>
                <a:sym typeface="Montserrat"/>
              </a:rPr>
              <a:t>X</a:t>
            </a:r>
            <a:endParaRPr b="1" sz="6000">
              <a:solidFill>
                <a:schemeClr val="dk2"/>
              </a:solidFill>
              <a:latin typeface="Montserrat"/>
              <a:ea typeface="Montserrat"/>
              <a:cs typeface="Montserrat"/>
              <a:sym typeface="Montserrat"/>
            </a:endParaRPr>
          </a:p>
        </p:txBody>
      </p:sp>
      <p:sp>
        <p:nvSpPr>
          <p:cNvPr id="156" name="Google Shape;156;p18"/>
          <p:cNvSpPr/>
          <p:nvPr/>
        </p:nvSpPr>
        <p:spPr>
          <a:xfrm>
            <a:off x="7843000" y="6687900"/>
            <a:ext cx="1557600" cy="349200"/>
          </a:xfrm>
          <a:prstGeom prst="right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157" name="Google Shape;157;p18"/>
          <p:cNvSpPr txBox="1"/>
          <p:nvPr/>
        </p:nvSpPr>
        <p:spPr>
          <a:xfrm>
            <a:off x="9723000" y="6177550"/>
            <a:ext cx="2605200" cy="832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GB" sz="5600">
                <a:solidFill>
                  <a:schemeClr val="dk2"/>
                </a:solidFill>
                <a:latin typeface="Montserrat"/>
                <a:ea typeface="Montserrat"/>
                <a:cs typeface="Montserrat"/>
                <a:sym typeface="Montserrat"/>
              </a:rPr>
              <a:t>hör</a:t>
            </a:r>
            <a:endParaRPr sz="5600">
              <a:solidFill>
                <a:schemeClr val="dk2"/>
              </a:solidFill>
              <a:latin typeface="Montserrat"/>
              <a:ea typeface="Montserrat"/>
              <a:cs typeface="Montserrat"/>
              <a:sym typeface="Montserrat"/>
            </a:endParaRPr>
          </a:p>
        </p:txBody>
      </p:sp>
      <p:sp>
        <p:nvSpPr>
          <p:cNvPr id="158" name="Google Shape;158;p18"/>
          <p:cNvSpPr/>
          <p:nvPr/>
        </p:nvSpPr>
        <p:spPr>
          <a:xfrm>
            <a:off x="11683650" y="6687900"/>
            <a:ext cx="1342800" cy="322200"/>
          </a:xfrm>
          <a:prstGeom prst="right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159" name="Google Shape;159;p18"/>
          <p:cNvSpPr txBox="1"/>
          <p:nvPr/>
        </p:nvSpPr>
        <p:spPr>
          <a:xfrm>
            <a:off x="13456150" y="6177550"/>
            <a:ext cx="3913800" cy="832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5600">
                <a:solidFill>
                  <a:schemeClr val="dk2"/>
                </a:solidFill>
                <a:latin typeface="Montserrat"/>
                <a:ea typeface="Montserrat"/>
                <a:cs typeface="Montserrat"/>
                <a:sym typeface="Montserrat"/>
              </a:rPr>
              <a:t>ich</a:t>
            </a:r>
            <a:r>
              <a:rPr lang="en-GB" sz="5600">
                <a:solidFill>
                  <a:schemeClr val="dk2"/>
                </a:solidFill>
                <a:latin typeface="Montserrat"/>
                <a:ea typeface="Montserrat"/>
                <a:cs typeface="Montserrat"/>
                <a:sym typeface="Montserrat"/>
              </a:rPr>
              <a:t> hör</a:t>
            </a:r>
            <a:r>
              <a:rPr b="1" lang="en-GB" sz="5600">
                <a:solidFill>
                  <a:schemeClr val="dk2"/>
                </a:solidFill>
                <a:latin typeface="Montserrat"/>
                <a:ea typeface="Montserrat"/>
                <a:cs typeface="Montserrat"/>
                <a:sym typeface="Montserrat"/>
              </a:rPr>
              <a:t>e</a:t>
            </a:r>
            <a:endParaRPr b="1" sz="5600">
              <a:solidFill>
                <a:schemeClr val="dk2"/>
              </a:solidFill>
              <a:latin typeface="Montserrat"/>
              <a:ea typeface="Montserrat"/>
              <a:cs typeface="Montserrat"/>
              <a:sym typeface="Montserrat"/>
            </a:endParaRPr>
          </a:p>
        </p:txBody>
      </p:sp>
      <p:sp>
        <p:nvSpPr>
          <p:cNvPr id="160" name="Google Shape;160;p18"/>
          <p:cNvSpPr txBox="1"/>
          <p:nvPr/>
        </p:nvSpPr>
        <p:spPr>
          <a:xfrm>
            <a:off x="913200" y="7493650"/>
            <a:ext cx="3384000" cy="102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GB" sz="5600">
                <a:solidFill>
                  <a:schemeClr val="dk2"/>
                </a:solidFill>
                <a:latin typeface="Montserrat"/>
                <a:ea typeface="Montserrat"/>
                <a:cs typeface="Montserrat"/>
                <a:sym typeface="Montserrat"/>
              </a:rPr>
              <a:t>to listen</a:t>
            </a:r>
            <a:endParaRPr sz="5600">
              <a:solidFill>
                <a:schemeClr val="dk2"/>
              </a:solidFill>
              <a:latin typeface="Montserrat"/>
              <a:ea typeface="Montserrat"/>
              <a:cs typeface="Montserrat"/>
              <a:sym typeface="Montserrat"/>
            </a:endParaRPr>
          </a:p>
        </p:txBody>
      </p:sp>
      <p:sp>
        <p:nvSpPr>
          <p:cNvPr id="161" name="Google Shape;161;p18"/>
          <p:cNvSpPr txBox="1"/>
          <p:nvPr/>
        </p:nvSpPr>
        <p:spPr>
          <a:xfrm>
            <a:off x="13671250" y="7466800"/>
            <a:ext cx="2793600" cy="1074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GB" sz="5600">
                <a:solidFill>
                  <a:schemeClr val="dk2"/>
                </a:solidFill>
                <a:latin typeface="Montserrat"/>
                <a:ea typeface="Montserrat"/>
                <a:cs typeface="Montserrat"/>
                <a:sym typeface="Montserrat"/>
              </a:rPr>
              <a:t>I listen</a:t>
            </a:r>
            <a:endParaRPr sz="5600">
              <a:solidFill>
                <a:schemeClr val="dk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19"/>
          <p:cNvPicPr preferRelativeResize="0"/>
          <p:nvPr/>
        </p:nvPicPr>
        <p:blipFill>
          <a:blip r:embed="rId3">
            <a:alphaModFix/>
          </a:blip>
          <a:stretch>
            <a:fillRect/>
          </a:stretch>
        </p:blipFill>
        <p:spPr>
          <a:xfrm>
            <a:off x="13080350" y="5774600"/>
            <a:ext cx="4900602" cy="3088500"/>
          </a:xfrm>
          <a:prstGeom prst="rect">
            <a:avLst/>
          </a:prstGeom>
          <a:noFill/>
          <a:ln>
            <a:noFill/>
          </a:ln>
        </p:spPr>
      </p:pic>
      <p:sp>
        <p:nvSpPr>
          <p:cNvPr id="167" name="Google Shape;167;p19"/>
          <p:cNvSpPr txBox="1"/>
          <p:nvPr/>
        </p:nvSpPr>
        <p:spPr>
          <a:xfrm>
            <a:off x="644600" y="859500"/>
            <a:ext cx="14745600" cy="22290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2800">
              <a:latin typeface="Montserrat"/>
              <a:ea typeface="Montserrat"/>
              <a:cs typeface="Montserrat"/>
              <a:sym typeface="Montserrat"/>
            </a:endParaRPr>
          </a:p>
        </p:txBody>
      </p:sp>
      <p:sp>
        <p:nvSpPr>
          <p:cNvPr id="168" name="Google Shape;168;p19"/>
          <p:cNvSpPr txBox="1"/>
          <p:nvPr/>
        </p:nvSpPr>
        <p:spPr>
          <a:xfrm>
            <a:off x="698350" y="671500"/>
            <a:ext cx="16671600" cy="18534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6000">
                <a:solidFill>
                  <a:schemeClr val="dk2"/>
                </a:solidFill>
                <a:latin typeface="Montserrat"/>
                <a:ea typeface="Montserrat"/>
                <a:cs typeface="Montserrat"/>
                <a:sym typeface="Montserrat"/>
              </a:rPr>
              <a:t>Present Tense Weak Verbs</a:t>
            </a:r>
            <a:endParaRPr b="1" sz="6000">
              <a:solidFill>
                <a:schemeClr val="dk2"/>
              </a:solidFill>
              <a:latin typeface="Montserrat"/>
              <a:ea typeface="Montserrat"/>
              <a:cs typeface="Montserrat"/>
              <a:sym typeface="Montserrat"/>
            </a:endParaRPr>
          </a:p>
        </p:txBody>
      </p:sp>
      <p:sp>
        <p:nvSpPr>
          <p:cNvPr id="169" name="Google Shape;169;p19"/>
          <p:cNvSpPr txBox="1"/>
          <p:nvPr/>
        </p:nvSpPr>
        <p:spPr>
          <a:xfrm>
            <a:off x="483450" y="1907000"/>
            <a:ext cx="17458200" cy="1504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6000">
              <a:solidFill>
                <a:schemeClr val="dk2"/>
              </a:solidFill>
              <a:latin typeface="Montserrat"/>
              <a:ea typeface="Montserrat"/>
              <a:cs typeface="Montserrat"/>
              <a:sym typeface="Montserrat"/>
            </a:endParaRPr>
          </a:p>
        </p:txBody>
      </p:sp>
      <p:sp>
        <p:nvSpPr>
          <p:cNvPr id="170" name="Google Shape;170;p19"/>
          <p:cNvSpPr txBox="1"/>
          <p:nvPr/>
        </p:nvSpPr>
        <p:spPr>
          <a:xfrm>
            <a:off x="778900" y="2001200"/>
            <a:ext cx="15685800" cy="1315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GB" sz="5600">
                <a:solidFill>
                  <a:schemeClr val="dk2"/>
                </a:solidFill>
                <a:latin typeface="Montserrat"/>
                <a:ea typeface="Montserrat"/>
                <a:cs typeface="Montserrat"/>
                <a:sym typeface="Montserrat"/>
              </a:rPr>
              <a:t>For ‘you’ you remove the -en from the infinitive and add an -st with the pronoun.</a:t>
            </a:r>
            <a:endParaRPr sz="5600">
              <a:solidFill>
                <a:schemeClr val="dk2"/>
              </a:solidFill>
              <a:latin typeface="Montserrat"/>
              <a:ea typeface="Montserrat"/>
              <a:cs typeface="Montserrat"/>
              <a:sym typeface="Montserrat"/>
            </a:endParaRPr>
          </a:p>
        </p:txBody>
      </p:sp>
      <p:sp>
        <p:nvSpPr>
          <p:cNvPr id="171" name="Google Shape;171;p19"/>
          <p:cNvSpPr txBox="1"/>
          <p:nvPr/>
        </p:nvSpPr>
        <p:spPr>
          <a:xfrm>
            <a:off x="993800" y="5291200"/>
            <a:ext cx="1933800" cy="11820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5600">
                <a:solidFill>
                  <a:schemeClr val="accent3"/>
                </a:solidFill>
                <a:latin typeface="Montserrat"/>
                <a:ea typeface="Montserrat"/>
                <a:cs typeface="Montserrat"/>
                <a:sym typeface="Montserrat"/>
              </a:rPr>
              <a:t> </a:t>
            </a:r>
            <a:endParaRPr b="1" sz="5600">
              <a:solidFill>
                <a:schemeClr val="accent3"/>
              </a:solidFill>
              <a:latin typeface="Montserrat"/>
              <a:ea typeface="Montserrat"/>
              <a:cs typeface="Montserrat"/>
              <a:sym typeface="Montserrat"/>
            </a:endParaRPr>
          </a:p>
        </p:txBody>
      </p:sp>
      <p:sp>
        <p:nvSpPr>
          <p:cNvPr id="172" name="Google Shape;172;p19"/>
          <p:cNvSpPr txBox="1"/>
          <p:nvPr/>
        </p:nvSpPr>
        <p:spPr>
          <a:xfrm>
            <a:off x="671475" y="4015150"/>
            <a:ext cx="4002000" cy="1074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GB" sz="6000">
                <a:solidFill>
                  <a:schemeClr val="dk2"/>
                </a:solidFill>
                <a:latin typeface="Montserrat"/>
                <a:ea typeface="Montserrat"/>
                <a:cs typeface="Montserrat"/>
                <a:sym typeface="Montserrat"/>
              </a:rPr>
              <a:t>hören</a:t>
            </a:r>
            <a:endParaRPr sz="6000">
              <a:solidFill>
                <a:schemeClr val="dk2"/>
              </a:solidFill>
              <a:latin typeface="Montserrat"/>
              <a:ea typeface="Montserrat"/>
              <a:cs typeface="Montserrat"/>
              <a:sym typeface="Montserrat"/>
            </a:endParaRPr>
          </a:p>
        </p:txBody>
      </p:sp>
      <p:sp>
        <p:nvSpPr>
          <p:cNvPr id="173" name="Google Shape;173;p19"/>
          <p:cNvSpPr/>
          <p:nvPr/>
        </p:nvSpPr>
        <p:spPr>
          <a:xfrm>
            <a:off x="3545425" y="4525500"/>
            <a:ext cx="1342800" cy="349200"/>
          </a:xfrm>
          <a:prstGeom prst="right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174" name="Google Shape;174;p19"/>
          <p:cNvSpPr txBox="1"/>
          <p:nvPr/>
        </p:nvSpPr>
        <p:spPr>
          <a:xfrm>
            <a:off x="4888225" y="4015150"/>
            <a:ext cx="3154200" cy="1074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GB" sz="5600">
                <a:solidFill>
                  <a:schemeClr val="dk2"/>
                </a:solidFill>
                <a:latin typeface="Montserrat"/>
                <a:ea typeface="Montserrat"/>
                <a:cs typeface="Montserrat"/>
                <a:sym typeface="Montserrat"/>
              </a:rPr>
              <a:t>hör</a:t>
            </a:r>
            <a:r>
              <a:rPr lang="en-GB" sz="5600">
                <a:solidFill>
                  <a:schemeClr val="dk2"/>
                </a:solidFill>
                <a:latin typeface="Montserrat"/>
                <a:ea typeface="Montserrat"/>
                <a:cs typeface="Montserrat"/>
                <a:sym typeface="Montserrat"/>
              </a:rPr>
              <a:t>en</a:t>
            </a:r>
            <a:endParaRPr sz="5600">
              <a:solidFill>
                <a:schemeClr val="dk2"/>
              </a:solidFill>
              <a:latin typeface="Montserrat"/>
              <a:ea typeface="Montserrat"/>
              <a:cs typeface="Montserrat"/>
              <a:sym typeface="Montserrat"/>
            </a:endParaRPr>
          </a:p>
        </p:txBody>
      </p:sp>
      <p:sp>
        <p:nvSpPr>
          <p:cNvPr id="175" name="Google Shape;175;p19"/>
          <p:cNvSpPr txBox="1"/>
          <p:nvPr/>
        </p:nvSpPr>
        <p:spPr>
          <a:xfrm>
            <a:off x="6375625" y="4176300"/>
            <a:ext cx="1342800" cy="967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6000">
                <a:latin typeface="Montserrat"/>
                <a:ea typeface="Montserrat"/>
                <a:cs typeface="Montserrat"/>
                <a:sym typeface="Montserrat"/>
              </a:rPr>
              <a:t>X</a:t>
            </a:r>
            <a:endParaRPr b="1" sz="6000">
              <a:latin typeface="Montserrat"/>
              <a:ea typeface="Montserrat"/>
              <a:cs typeface="Montserrat"/>
              <a:sym typeface="Montserrat"/>
            </a:endParaRPr>
          </a:p>
        </p:txBody>
      </p:sp>
      <p:sp>
        <p:nvSpPr>
          <p:cNvPr id="176" name="Google Shape;176;p19"/>
          <p:cNvSpPr/>
          <p:nvPr/>
        </p:nvSpPr>
        <p:spPr>
          <a:xfrm>
            <a:off x="7869875" y="4525500"/>
            <a:ext cx="1557600" cy="349200"/>
          </a:xfrm>
          <a:prstGeom prst="right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177" name="Google Shape;177;p19"/>
          <p:cNvSpPr txBox="1"/>
          <p:nvPr/>
        </p:nvSpPr>
        <p:spPr>
          <a:xfrm>
            <a:off x="9749875" y="4015150"/>
            <a:ext cx="2605200" cy="832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GB" sz="5600">
                <a:solidFill>
                  <a:schemeClr val="dk2"/>
                </a:solidFill>
                <a:latin typeface="Montserrat"/>
                <a:ea typeface="Montserrat"/>
                <a:cs typeface="Montserrat"/>
                <a:sym typeface="Montserrat"/>
              </a:rPr>
              <a:t>hör</a:t>
            </a:r>
            <a:endParaRPr sz="5600">
              <a:solidFill>
                <a:schemeClr val="dk2"/>
              </a:solidFill>
              <a:latin typeface="Montserrat"/>
              <a:ea typeface="Montserrat"/>
              <a:cs typeface="Montserrat"/>
              <a:sym typeface="Montserrat"/>
            </a:endParaRPr>
          </a:p>
        </p:txBody>
      </p:sp>
      <p:sp>
        <p:nvSpPr>
          <p:cNvPr id="178" name="Google Shape;178;p19"/>
          <p:cNvSpPr/>
          <p:nvPr/>
        </p:nvSpPr>
        <p:spPr>
          <a:xfrm>
            <a:off x="11710525" y="4525500"/>
            <a:ext cx="1342800" cy="322200"/>
          </a:xfrm>
          <a:prstGeom prst="right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179" name="Google Shape;179;p19"/>
          <p:cNvSpPr txBox="1"/>
          <p:nvPr/>
        </p:nvSpPr>
        <p:spPr>
          <a:xfrm>
            <a:off x="13483025" y="4015150"/>
            <a:ext cx="3913800" cy="8328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5600">
                <a:solidFill>
                  <a:schemeClr val="dk2"/>
                </a:solidFill>
                <a:latin typeface="Montserrat"/>
                <a:ea typeface="Montserrat"/>
                <a:cs typeface="Montserrat"/>
                <a:sym typeface="Montserrat"/>
              </a:rPr>
              <a:t>du</a:t>
            </a:r>
            <a:r>
              <a:rPr lang="en-GB" sz="5600">
                <a:solidFill>
                  <a:schemeClr val="dk2"/>
                </a:solidFill>
                <a:latin typeface="Montserrat"/>
                <a:ea typeface="Montserrat"/>
                <a:cs typeface="Montserrat"/>
                <a:sym typeface="Montserrat"/>
              </a:rPr>
              <a:t> hör</a:t>
            </a:r>
            <a:r>
              <a:rPr b="1" lang="en-GB" sz="5600">
                <a:solidFill>
                  <a:schemeClr val="dk2"/>
                </a:solidFill>
                <a:latin typeface="Montserrat"/>
                <a:ea typeface="Montserrat"/>
                <a:cs typeface="Montserrat"/>
                <a:sym typeface="Montserrat"/>
              </a:rPr>
              <a:t>st</a:t>
            </a:r>
            <a:endParaRPr b="1" sz="5600">
              <a:solidFill>
                <a:schemeClr val="dk2"/>
              </a:solidFill>
              <a:latin typeface="Montserrat"/>
              <a:ea typeface="Montserrat"/>
              <a:cs typeface="Montserrat"/>
              <a:sym typeface="Montserrat"/>
            </a:endParaRPr>
          </a:p>
        </p:txBody>
      </p:sp>
      <p:sp>
        <p:nvSpPr>
          <p:cNvPr id="180" name="Google Shape;180;p19"/>
          <p:cNvSpPr txBox="1"/>
          <p:nvPr/>
        </p:nvSpPr>
        <p:spPr>
          <a:xfrm>
            <a:off x="966900" y="5532950"/>
            <a:ext cx="2524800" cy="11010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2800">
              <a:latin typeface="Montserrat"/>
              <a:ea typeface="Montserrat"/>
              <a:cs typeface="Montserrat"/>
              <a:sym typeface="Montserrat"/>
            </a:endParaRPr>
          </a:p>
        </p:txBody>
      </p:sp>
      <p:sp>
        <p:nvSpPr>
          <p:cNvPr id="181" name="Google Shape;181;p19"/>
          <p:cNvSpPr txBox="1"/>
          <p:nvPr/>
        </p:nvSpPr>
        <p:spPr>
          <a:xfrm>
            <a:off x="778900" y="5452400"/>
            <a:ext cx="3384000" cy="1504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GB" sz="5600">
                <a:solidFill>
                  <a:schemeClr val="dk2"/>
                </a:solidFill>
                <a:latin typeface="Montserrat"/>
                <a:ea typeface="Montserrat"/>
                <a:cs typeface="Montserrat"/>
                <a:sym typeface="Montserrat"/>
              </a:rPr>
              <a:t>to listen</a:t>
            </a:r>
            <a:endParaRPr sz="5600">
              <a:solidFill>
                <a:schemeClr val="dk2"/>
              </a:solidFill>
              <a:latin typeface="Montserrat"/>
              <a:ea typeface="Montserrat"/>
              <a:cs typeface="Montserrat"/>
              <a:sym typeface="Montserrat"/>
            </a:endParaRPr>
          </a:p>
        </p:txBody>
      </p:sp>
      <p:sp>
        <p:nvSpPr>
          <p:cNvPr id="182" name="Google Shape;182;p19"/>
          <p:cNvSpPr txBox="1"/>
          <p:nvPr/>
        </p:nvSpPr>
        <p:spPr>
          <a:xfrm>
            <a:off x="13053325" y="5371800"/>
            <a:ext cx="4190400" cy="967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GB" sz="5600">
                <a:solidFill>
                  <a:schemeClr val="dk2"/>
                </a:solidFill>
                <a:latin typeface="Montserrat"/>
                <a:ea typeface="Montserrat"/>
                <a:cs typeface="Montserrat"/>
                <a:sym typeface="Montserrat"/>
              </a:rPr>
              <a:t>you listen</a:t>
            </a:r>
            <a:endParaRPr sz="5600">
              <a:solidFill>
                <a:schemeClr val="dk2"/>
              </a:solidFill>
              <a:latin typeface="Montserrat"/>
              <a:ea typeface="Montserrat"/>
              <a:cs typeface="Montserrat"/>
              <a:sym typeface="Montserrat"/>
            </a:endParaRPr>
          </a:p>
        </p:txBody>
      </p:sp>
      <p:sp>
        <p:nvSpPr>
          <p:cNvPr id="183" name="Google Shape;183;p19"/>
          <p:cNvSpPr txBox="1"/>
          <p:nvPr/>
        </p:nvSpPr>
        <p:spPr>
          <a:xfrm>
            <a:off x="1074350" y="6553600"/>
            <a:ext cx="15900600" cy="1638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GB" sz="5600">
                <a:solidFill>
                  <a:schemeClr val="dk2"/>
                </a:solidFill>
                <a:latin typeface="Montserrat"/>
                <a:ea typeface="Montserrat"/>
                <a:cs typeface="Montserrat"/>
                <a:sym typeface="Montserrat"/>
              </a:rPr>
              <a:t>This pattern is the same for all weak (regular) verbs.</a:t>
            </a:r>
            <a:endParaRPr sz="5600">
              <a:solidFill>
                <a:schemeClr val="dk2"/>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20"/>
          <p:cNvPicPr preferRelativeResize="0"/>
          <p:nvPr/>
        </p:nvPicPr>
        <p:blipFill>
          <a:blip r:embed="rId3">
            <a:alphaModFix/>
          </a:blip>
          <a:stretch>
            <a:fillRect/>
          </a:stretch>
        </p:blipFill>
        <p:spPr>
          <a:xfrm>
            <a:off x="466150" y="152475"/>
            <a:ext cx="2783550" cy="2451825"/>
          </a:xfrm>
          <a:prstGeom prst="rect">
            <a:avLst/>
          </a:prstGeom>
          <a:noFill/>
          <a:ln>
            <a:noFill/>
          </a:ln>
        </p:spPr>
      </p:pic>
      <p:sp>
        <p:nvSpPr>
          <p:cNvPr id="189" name="Google Shape;189;p20"/>
          <p:cNvSpPr txBox="1"/>
          <p:nvPr/>
        </p:nvSpPr>
        <p:spPr>
          <a:xfrm>
            <a:off x="3720350" y="762000"/>
            <a:ext cx="12214500" cy="18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0">
                <a:solidFill>
                  <a:schemeClr val="dk2"/>
                </a:solidFill>
                <a:latin typeface="Montserrat"/>
                <a:ea typeface="Montserrat"/>
                <a:cs typeface="Montserrat"/>
                <a:sym typeface="Montserrat"/>
              </a:rPr>
              <a:t>Extra information</a:t>
            </a:r>
            <a:endParaRPr sz="6000">
              <a:solidFill>
                <a:schemeClr val="dk2"/>
              </a:solidFill>
              <a:latin typeface="Montserrat"/>
              <a:ea typeface="Montserrat"/>
              <a:cs typeface="Montserrat"/>
              <a:sym typeface="Montserrat"/>
            </a:endParaRPr>
          </a:p>
        </p:txBody>
      </p:sp>
      <p:sp>
        <p:nvSpPr>
          <p:cNvPr id="190" name="Google Shape;190;p20"/>
          <p:cNvSpPr txBox="1"/>
          <p:nvPr/>
        </p:nvSpPr>
        <p:spPr>
          <a:xfrm>
            <a:off x="1210225" y="2779050"/>
            <a:ext cx="15486600" cy="18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If a verb stem ends in a ‘z’ then you </a:t>
            </a:r>
            <a:r>
              <a:rPr b="1" lang="en-GB" sz="4800">
                <a:solidFill>
                  <a:schemeClr val="dk2"/>
                </a:solidFill>
                <a:latin typeface="Montserrat"/>
                <a:ea typeface="Montserrat"/>
                <a:cs typeface="Montserrat"/>
                <a:sym typeface="Montserrat"/>
              </a:rPr>
              <a:t>don’t </a:t>
            </a:r>
            <a:r>
              <a:rPr lang="en-GB" sz="4800">
                <a:solidFill>
                  <a:schemeClr val="dk2"/>
                </a:solidFill>
                <a:latin typeface="Montserrat"/>
                <a:ea typeface="Montserrat"/>
                <a:cs typeface="Montserrat"/>
                <a:sym typeface="Montserrat"/>
              </a:rPr>
              <a:t>add an ‘s’ in the </a:t>
            </a:r>
            <a:r>
              <a:rPr b="1" lang="en-GB" sz="4800">
                <a:solidFill>
                  <a:schemeClr val="dk2"/>
                </a:solidFill>
                <a:latin typeface="Montserrat"/>
                <a:ea typeface="Montserrat"/>
                <a:cs typeface="Montserrat"/>
                <a:sym typeface="Montserrat"/>
              </a:rPr>
              <a:t>du</a:t>
            </a:r>
            <a:r>
              <a:rPr lang="en-GB" sz="4800">
                <a:solidFill>
                  <a:schemeClr val="dk2"/>
                </a:solidFill>
                <a:latin typeface="Montserrat"/>
                <a:ea typeface="Montserrat"/>
                <a:cs typeface="Montserrat"/>
                <a:sym typeface="Montserrat"/>
              </a:rPr>
              <a:t> form.</a:t>
            </a:r>
            <a:endParaRPr sz="4800">
              <a:solidFill>
                <a:schemeClr val="dk2"/>
              </a:solidFill>
              <a:latin typeface="Montserrat"/>
              <a:ea typeface="Montserrat"/>
              <a:cs typeface="Montserrat"/>
              <a:sym typeface="Montserrat"/>
            </a:endParaRPr>
          </a:p>
        </p:txBody>
      </p:sp>
      <p:sp>
        <p:nvSpPr>
          <p:cNvPr id="191" name="Google Shape;191;p20"/>
          <p:cNvSpPr txBox="1"/>
          <p:nvPr/>
        </p:nvSpPr>
        <p:spPr>
          <a:xfrm>
            <a:off x="2286000" y="5266775"/>
            <a:ext cx="12909300" cy="15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sitzen</a:t>
            </a:r>
            <a:endParaRPr sz="4800">
              <a:solidFill>
                <a:schemeClr val="dk2"/>
              </a:solidFill>
              <a:latin typeface="Montserrat"/>
              <a:ea typeface="Montserrat"/>
              <a:cs typeface="Montserrat"/>
              <a:sym typeface="Montserrat"/>
            </a:endParaRPr>
          </a:p>
        </p:txBody>
      </p:sp>
      <p:sp>
        <p:nvSpPr>
          <p:cNvPr id="192" name="Google Shape;192;p20"/>
          <p:cNvSpPr txBox="1"/>
          <p:nvPr/>
        </p:nvSpPr>
        <p:spPr>
          <a:xfrm>
            <a:off x="1389525" y="4527175"/>
            <a:ext cx="5603100" cy="10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For example:</a:t>
            </a:r>
            <a:endParaRPr sz="4800">
              <a:solidFill>
                <a:schemeClr val="dk2"/>
              </a:solidFill>
              <a:latin typeface="Montserrat"/>
              <a:ea typeface="Montserrat"/>
              <a:cs typeface="Montserrat"/>
              <a:sym typeface="Montserrat"/>
            </a:endParaRPr>
          </a:p>
        </p:txBody>
      </p:sp>
      <p:sp>
        <p:nvSpPr>
          <p:cNvPr id="193" name="Google Shape;193;p20"/>
          <p:cNvSpPr/>
          <p:nvPr/>
        </p:nvSpPr>
        <p:spPr>
          <a:xfrm>
            <a:off x="4840950" y="5580475"/>
            <a:ext cx="1591200" cy="448200"/>
          </a:xfrm>
          <a:prstGeom prst="right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0"/>
          <p:cNvSpPr txBox="1"/>
          <p:nvPr/>
        </p:nvSpPr>
        <p:spPr>
          <a:xfrm>
            <a:off x="7239000" y="5266775"/>
            <a:ext cx="2420400" cy="65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sitz</a:t>
            </a:r>
            <a:endParaRPr sz="4800">
              <a:solidFill>
                <a:schemeClr val="dk2"/>
              </a:solidFill>
              <a:latin typeface="Montserrat"/>
              <a:ea typeface="Montserrat"/>
              <a:cs typeface="Montserrat"/>
              <a:sym typeface="Montserrat"/>
            </a:endParaRPr>
          </a:p>
        </p:txBody>
      </p:sp>
      <p:sp>
        <p:nvSpPr>
          <p:cNvPr id="195" name="Google Shape;195;p20"/>
          <p:cNvSpPr/>
          <p:nvPr/>
        </p:nvSpPr>
        <p:spPr>
          <a:xfrm>
            <a:off x="8820000" y="5580475"/>
            <a:ext cx="1591200" cy="448200"/>
          </a:xfrm>
          <a:prstGeom prst="right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0"/>
          <p:cNvSpPr txBox="1"/>
          <p:nvPr/>
        </p:nvSpPr>
        <p:spPr>
          <a:xfrm>
            <a:off x="11273125" y="5199525"/>
            <a:ext cx="3406500" cy="10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du sitz</a:t>
            </a:r>
            <a:r>
              <a:rPr b="1" lang="en-GB" sz="4800">
                <a:solidFill>
                  <a:schemeClr val="dk2"/>
                </a:solidFill>
                <a:latin typeface="Montserrat"/>
                <a:ea typeface="Montserrat"/>
                <a:cs typeface="Montserrat"/>
                <a:sym typeface="Montserrat"/>
              </a:rPr>
              <a:t>t</a:t>
            </a:r>
            <a:endParaRPr b="1" sz="4800">
              <a:solidFill>
                <a:schemeClr val="dk2"/>
              </a:solidFill>
              <a:latin typeface="Montserrat"/>
              <a:ea typeface="Montserrat"/>
              <a:cs typeface="Montserrat"/>
              <a:sym typeface="Montserrat"/>
            </a:endParaRPr>
          </a:p>
        </p:txBody>
      </p:sp>
      <p:sp>
        <p:nvSpPr>
          <p:cNvPr id="197" name="Google Shape;197;p20"/>
          <p:cNvSpPr txBox="1"/>
          <p:nvPr/>
        </p:nvSpPr>
        <p:spPr>
          <a:xfrm>
            <a:off x="1322300" y="6611475"/>
            <a:ext cx="15486600" cy="15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This rule will be the same with tanzen and putzen.</a:t>
            </a:r>
            <a:endParaRPr sz="4800">
              <a:solidFill>
                <a:schemeClr val="dk2"/>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21"/>
          <p:cNvPicPr preferRelativeResize="0"/>
          <p:nvPr/>
        </p:nvPicPr>
        <p:blipFill>
          <a:blip r:embed="rId3">
            <a:alphaModFix/>
          </a:blip>
          <a:stretch>
            <a:fillRect/>
          </a:stretch>
        </p:blipFill>
        <p:spPr>
          <a:xfrm>
            <a:off x="466150" y="152475"/>
            <a:ext cx="2783550" cy="2451825"/>
          </a:xfrm>
          <a:prstGeom prst="rect">
            <a:avLst/>
          </a:prstGeom>
          <a:noFill/>
          <a:ln>
            <a:noFill/>
          </a:ln>
        </p:spPr>
      </p:pic>
      <p:sp>
        <p:nvSpPr>
          <p:cNvPr id="203" name="Google Shape;203;p21"/>
          <p:cNvSpPr txBox="1"/>
          <p:nvPr/>
        </p:nvSpPr>
        <p:spPr>
          <a:xfrm>
            <a:off x="3720350" y="762000"/>
            <a:ext cx="12214500" cy="18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0">
                <a:solidFill>
                  <a:schemeClr val="dk2"/>
                </a:solidFill>
                <a:latin typeface="Montserrat"/>
                <a:ea typeface="Montserrat"/>
                <a:cs typeface="Montserrat"/>
                <a:sym typeface="Montserrat"/>
              </a:rPr>
              <a:t>Extra information</a:t>
            </a:r>
            <a:endParaRPr sz="6000">
              <a:solidFill>
                <a:schemeClr val="dk2"/>
              </a:solidFill>
              <a:latin typeface="Montserrat"/>
              <a:ea typeface="Montserrat"/>
              <a:cs typeface="Montserrat"/>
              <a:sym typeface="Montserrat"/>
            </a:endParaRPr>
          </a:p>
        </p:txBody>
      </p:sp>
      <p:sp>
        <p:nvSpPr>
          <p:cNvPr id="204" name="Google Shape;204;p21"/>
          <p:cNvSpPr txBox="1"/>
          <p:nvPr/>
        </p:nvSpPr>
        <p:spPr>
          <a:xfrm>
            <a:off x="1210225" y="2779050"/>
            <a:ext cx="15486600" cy="18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If a verb stem ends in a ‘t’ then you </a:t>
            </a:r>
            <a:r>
              <a:rPr b="1" lang="en-GB" sz="4800">
                <a:solidFill>
                  <a:schemeClr val="dk2"/>
                </a:solidFill>
                <a:latin typeface="Montserrat"/>
                <a:ea typeface="Montserrat"/>
                <a:cs typeface="Montserrat"/>
                <a:sym typeface="Montserrat"/>
              </a:rPr>
              <a:t>add</a:t>
            </a:r>
            <a:r>
              <a:rPr lang="en-GB" sz="4800">
                <a:solidFill>
                  <a:schemeClr val="dk2"/>
                </a:solidFill>
                <a:latin typeface="Montserrat"/>
                <a:ea typeface="Montserrat"/>
                <a:cs typeface="Montserrat"/>
                <a:sym typeface="Montserrat"/>
              </a:rPr>
              <a:t> an ‘e’ in the </a:t>
            </a:r>
            <a:r>
              <a:rPr b="1" lang="en-GB" sz="4800">
                <a:solidFill>
                  <a:schemeClr val="dk2"/>
                </a:solidFill>
                <a:latin typeface="Montserrat"/>
                <a:ea typeface="Montserrat"/>
                <a:cs typeface="Montserrat"/>
                <a:sym typeface="Montserrat"/>
              </a:rPr>
              <a:t>du</a:t>
            </a:r>
            <a:r>
              <a:rPr lang="en-GB" sz="4800">
                <a:solidFill>
                  <a:schemeClr val="dk2"/>
                </a:solidFill>
                <a:latin typeface="Montserrat"/>
                <a:ea typeface="Montserrat"/>
                <a:cs typeface="Montserrat"/>
                <a:sym typeface="Montserrat"/>
              </a:rPr>
              <a:t> form.</a:t>
            </a:r>
            <a:endParaRPr sz="4800">
              <a:solidFill>
                <a:schemeClr val="dk2"/>
              </a:solidFill>
              <a:latin typeface="Montserrat"/>
              <a:ea typeface="Montserrat"/>
              <a:cs typeface="Montserrat"/>
              <a:sym typeface="Montserrat"/>
            </a:endParaRPr>
          </a:p>
        </p:txBody>
      </p:sp>
      <p:sp>
        <p:nvSpPr>
          <p:cNvPr id="205" name="Google Shape;205;p21"/>
          <p:cNvSpPr txBox="1"/>
          <p:nvPr/>
        </p:nvSpPr>
        <p:spPr>
          <a:xfrm>
            <a:off x="1053350" y="5266775"/>
            <a:ext cx="13514400" cy="15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arbeiten</a:t>
            </a:r>
            <a:endParaRPr sz="4800">
              <a:solidFill>
                <a:schemeClr val="dk2"/>
              </a:solidFill>
              <a:latin typeface="Montserrat"/>
              <a:ea typeface="Montserrat"/>
              <a:cs typeface="Montserrat"/>
              <a:sym typeface="Montserrat"/>
            </a:endParaRPr>
          </a:p>
        </p:txBody>
      </p:sp>
      <p:sp>
        <p:nvSpPr>
          <p:cNvPr id="206" name="Google Shape;206;p21"/>
          <p:cNvSpPr txBox="1"/>
          <p:nvPr/>
        </p:nvSpPr>
        <p:spPr>
          <a:xfrm>
            <a:off x="1389525" y="4527175"/>
            <a:ext cx="5603100" cy="10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For example:</a:t>
            </a:r>
            <a:endParaRPr sz="4800">
              <a:solidFill>
                <a:schemeClr val="dk2"/>
              </a:solidFill>
              <a:latin typeface="Montserrat"/>
              <a:ea typeface="Montserrat"/>
              <a:cs typeface="Montserrat"/>
              <a:sym typeface="Montserrat"/>
            </a:endParaRPr>
          </a:p>
        </p:txBody>
      </p:sp>
      <p:sp>
        <p:nvSpPr>
          <p:cNvPr id="207" name="Google Shape;207;p21"/>
          <p:cNvSpPr/>
          <p:nvPr/>
        </p:nvSpPr>
        <p:spPr>
          <a:xfrm>
            <a:off x="4258250" y="5580475"/>
            <a:ext cx="1591200" cy="448200"/>
          </a:xfrm>
          <a:prstGeom prst="right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1"/>
          <p:cNvSpPr txBox="1"/>
          <p:nvPr/>
        </p:nvSpPr>
        <p:spPr>
          <a:xfrm>
            <a:off x="6252950" y="5266775"/>
            <a:ext cx="3406500" cy="65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arbeit</a:t>
            </a:r>
            <a:endParaRPr sz="4800">
              <a:solidFill>
                <a:schemeClr val="dk2"/>
              </a:solidFill>
              <a:latin typeface="Montserrat"/>
              <a:ea typeface="Montserrat"/>
              <a:cs typeface="Montserrat"/>
              <a:sym typeface="Montserrat"/>
            </a:endParaRPr>
          </a:p>
        </p:txBody>
      </p:sp>
      <p:sp>
        <p:nvSpPr>
          <p:cNvPr id="209" name="Google Shape;209;p21"/>
          <p:cNvSpPr/>
          <p:nvPr/>
        </p:nvSpPr>
        <p:spPr>
          <a:xfrm>
            <a:off x="8820000" y="5580475"/>
            <a:ext cx="1591200" cy="448200"/>
          </a:xfrm>
          <a:prstGeom prst="right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1"/>
          <p:cNvSpPr txBox="1"/>
          <p:nvPr/>
        </p:nvSpPr>
        <p:spPr>
          <a:xfrm>
            <a:off x="11273125" y="5199525"/>
            <a:ext cx="4056600" cy="10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du arbeite</a:t>
            </a:r>
            <a:r>
              <a:rPr b="1" lang="en-GB" sz="4800">
                <a:solidFill>
                  <a:schemeClr val="dk2"/>
                </a:solidFill>
                <a:latin typeface="Montserrat"/>
                <a:ea typeface="Montserrat"/>
                <a:cs typeface="Montserrat"/>
                <a:sym typeface="Montserrat"/>
              </a:rPr>
              <a:t>s</a:t>
            </a:r>
            <a:r>
              <a:rPr b="1" lang="en-GB" sz="4800">
                <a:solidFill>
                  <a:schemeClr val="dk2"/>
                </a:solidFill>
                <a:latin typeface="Montserrat"/>
                <a:ea typeface="Montserrat"/>
                <a:cs typeface="Montserrat"/>
                <a:sym typeface="Montserrat"/>
              </a:rPr>
              <a:t>t</a:t>
            </a:r>
            <a:endParaRPr b="1" sz="4800">
              <a:solidFill>
                <a:schemeClr val="dk2"/>
              </a:solidFill>
              <a:latin typeface="Montserrat"/>
              <a:ea typeface="Montserrat"/>
              <a:cs typeface="Montserrat"/>
              <a:sym typeface="Montserrat"/>
            </a:endParaRPr>
          </a:p>
        </p:txBody>
      </p:sp>
      <p:sp>
        <p:nvSpPr>
          <p:cNvPr id="211" name="Google Shape;211;p21"/>
          <p:cNvSpPr txBox="1"/>
          <p:nvPr/>
        </p:nvSpPr>
        <p:spPr>
          <a:xfrm>
            <a:off x="1322300" y="6611475"/>
            <a:ext cx="15486600" cy="15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4800">
              <a:solidFill>
                <a:schemeClr val="dk2"/>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5" name="Shape 215"/>
        <p:cNvGrpSpPr/>
        <p:nvPr/>
      </p:nvGrpSpPr>
      <p:grpSpPr>
        <a:xfrm>
          <a:off x="0" y="0"/>
          <a:ext cx="0" cy="0"/>
          <a:chOff x="0" y="0"/>
          <a:chExt cx="0" cy="0"/>
        </a:xfrm>
      </p:grpSpPr>
      <p:sp>
        <p:nvSpPr>
          <p:cNvPr id="216" name="Google Shape;216;p22"/>
          <p:cNvSpPr txBox="1"/>
          <p:nvPr/>
        </p:nvSpPr>
        <p:spPr>
          <a:xfrm>
            <a:off x="694775" y="493050"/>
            <a:ext cx="16675200" cy="170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0">
                <a:solidFill>
                  <a:schemeClr val="dk2"/>
                </a:solidFill>
                <a:latin typeface="Montserrat"/>
                <a:ea typeface="Montserrat"/>
                <a:cs typeface="Montserrat"/>
                <a:sym typeface="Montserrat"/>
              </a:rPr>
              <a:t>Saying what you and others do at home</a:t>
            </a:r>
            <a:endParaRPr b="1" sz="6000">
              <a:solidFill>
                <a:schemeClr val="dk2"/>
              </a:solidFill>
              <a:latin typeface="Montserrat"/>
              <a:ea typeface="Montserrat"/>
              <a:cs typeface="Montserrat"/>
              <a:sym typeface="Montserrat"/>
            </a:endParaRPr>
          </a:p>
        </p:txBody>
      </p:sp>
      <p:sp>
        <p:nvSpPr>
          <p:cNvPr id="217" name="Google Shape;217;p22"/>
          <p:cNvSpPr txBox="1"/>
          <p:nvPr/>
        </p:nvSpPr>
        <p:spPr>
          <a:xfrm>
            <a:off x="896475" y="1860175"/>
            <a:ext cx="16248600" cy="68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1 In German regular verbs are sometimes called ______ verbs.</a:t>
            </a:r>
            <a:endParaRPr sz="4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4800">
                <a:solidFill>
                  <a:schemeClr val="dk2"/>
                </a:solidFill>
                <a:latin typeface="Montserrat"/>
                <a:ea typeface="Montserrat"/>
                <a:cs typeface="Montserrat"/>
                <a:sym typeface="Montserrat"/>
              </a:rPr>
              <a:t>2 When you use ich the ending is an _____.</a:t>
            </a:r>
            <a:endParaRPr sz="4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4800">
                <a:solidFill>
                  <a:schemeClr val="dk2"/>
                </a:solidFill>
                <a:latin typeface="Montserrat"/>
                <a:ea typeface="Montserrat"/>
                <a:cs typeface="Montserrat"/>
                <a:sym typeface="Montserrat"/>
              </a:rPr>
              <a:t>3 When you use du the ending is _____.</a:t>
            </a:r>
            <a:endParaRPr sz="4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4800">
                <a:solidFill>
                  <a:schemeClr val="dk2"/>
                </a:solidFill>
                <a:latin typeface="Montserrat"/>
                <a:ea typeface="Montserrat"/>
                <a:cs typeface="Montserrat"/>
                <a:sym typeface="Montserrat"/>
              </a:rPr>
              <a:t>4 In the du form if a verb stem ends in ‘z’ you don’t add ‘st’ you just add ____.</a:t>
            </a:r>
            <a:endParaRPr sz="4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4800">
                <a:solidFill>
                  <a:schemeClr val="dk2"/>
                </a:solidFill>
                <a:latin typeface="Montserrat"/>
                <a:ea typeface="Montserrat"/>
                <a:cs typeface="Montserrat"/>
                <a:sym typeface="Montserrat"/>
              </a:rPr>
              <a:t>5 In the du form if a verb stem ends in ‘t’ you add an ____ before the ‘st’ ending.</a:t>
            </a:r>
            <a:endParaRPr sz="4800">
              <a:solidFill>
                <a:schemeClr val="dk2"/>
              </a:solidFill>
              <a:latin typeface="Montserrat"/>
              <a:ea typeface="Montserrat"/>
              <a:cs typeface="Montserrat"/>
              <a:sym typeface="Montserrat"/>
            </a:endParaRPr>
          </a:p>
        </p:txBody>
      </p:sp>
      <p:sp>
        <p:nvSpPr>
          <p:cNvPr id="218" name="Google Shape;218;p22"/>
          <p:cNvSpPr txBox="1"/>
          <p:nvPr/>
        </p:nvSpPr>
        <p:spPr>
          <a:xfrm>
            <a:off x="896475" y="2599775"/>
            <a:ext cx="2039400" cy="7395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4800">
                <a:solidFill>
                  <a:schemeClr val="dk2"/>
                </a:solidFill>
                <a:latin typeface="Montserrat"/>
                <a:ea typeface="Montserrat"/>
                <a:cs typeface="Montserrat"/>
                <a:sym typeface="Montserrat"/>
              </a:rPr>
              <a:t>weak</a:t>
            </a:r>
            <a:endParaRPr b="1" sz="4800">
              <a:solidFill>
                <a:schemeClr val="dk2"/>
              </a:solidFill>
              <a:latin typeface="Montserrat"/>
              <a:ea typeface="Montserrat"/>
              <a:cs typeface="Montserrat"/>
              <a:sym typeface="Montserrat"/>
            </a:endParaRPr>
          </a:p>
        </p:txBody>
      </p:sp>
      <p:sp>
        <p:nvSpPr>
          <p:cNvPr id="219" name="Google Shape;219;p22"/>
          <p:cNvSpPr txBox="1"/>
          <p:nvPr/>
        </p:nvSpPr>
        <p:spPr>
          <a:xfrm>
            <a:off x="12304050" y="3227300"/>
            <a:ext cx="1389600" cy="7845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4800">
                <a:solidFill>
                  <a:schemeClr val="dk2"/>
                </a:solidFill>
                <a:latin typeface="Montserrat"/>
                <a:ea typeface="Montserrat"/>
                <a:cs typeface="Montserrat"/>
                <a:sym typeface="Montserrat"/>
              </a:rPr>
              <a:t>e.</a:t>
            </a:r>
            <a:endParaRPr b="1" sz="4800">
              <a:solidFill>
                <a:schemeClr val="dk2"/>
              </a:solidFill>
              <a:latin typeface="Montserrat"/>
              <a:ea typeface="Montserrat"/>
              <a:cs typeface="Montserrat"/>
              <a:sym typeface="Montserrat"/>
            </a:endParaRPr>
          </a:p>
        </p:txBody>
      </p:sp>
      <p:sp>
        <p:nvSpPr>
          <p:cNvPr id="220" name="Google Shape;220;p22"/>
          <p:cNvSpPr txBox="1"/>
          <p:nvPr/>
        </p:nvSpPr>
        <p:spPr>
          <a:xfrm>
            <a:off x="11228300" y="4123775"/>
            <a:ext cx="1434300" cy="7845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4800">
                <a:solidFill>
                  <a:schemeClr val="dk2"/>
                </a:solidFill>
                <a:latin typeface="Montserrat"/>
                <a:ea typeface="Montserrat"/>
                <a:cs typeface="Montserrat"/>
                <a:sym typeface="Montserrat"/>
              </a:rPr>
              <a:t>st.</a:t>
            </a:r>
            <a:endParaRPr b="1" sz="4800">
              <a:solidFill>
                <a:schemeClr val="dk2"/>
              </a:solidFill>
              <a:latin typeface="Montserrat"/>
              <a:ea typeface="Montserrat"/>
              <a:cs typeface="Montserrat"/>
              <a:sym typeface="Montserrat"/>
            </a:endParaRPr>
          </a:p>
        </p:txBody>
      </p:sp>
      <p:sp>
        <p:nvSpPr>
          <p:cNvPr id="221" name="Google Shape;221;p22"/>
          <p:cNvSpPr txBox="1"/>
          <p:nvPr/>
        </p:nvSpPr>
        <p:spPr>
          <a:xfrm>
            <a:off x="7216600" y="5513300"/>
            <a:ext cx="1075800" cy="7395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4800">
                <a:solidFill>
                  <a:schemeClr val="dk2"/>
                </a:solidFill>
                <a:latin typeface="Montserrat"/>
                <a:ea typeface="Montserrat"/>
                <a:cs typeface="Montserrat"/>
                <a:sym typeface="Montserrat"/>
              </a:rPr>
              <a:t>t.</a:t>
            </a:r>
            <a:endParaRPr b="1" sz="4800">
              <a:solidFill>
                <a:schemeClr val="dk2"/>
              </a:solidFill>
              <a:latin typeface="Montserrat"/>
              <a:ea typeface="Montserrat"/>
              <a:cs typeface="Montserrat"/>
              <a:sym typeface="Montserrat"/>
            </a:endParaRPr>
          </a:p>
        </p:txBody>
      </p:sp>
      <p:sp>
        <p:nvSpPr>
          <p:cNvPr id="222" name="Google Shape;222;p22"/>
          <p:cNvSpPr txBox="1"/>
          <p:nvPr/>
        </p:nvSpPr>
        <p:spPr>
          <a:xfrm>
            <a:off x="1053350" y="7037300"/>
            <a:ext cx="1031100" cy="7395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4800">
                <a:solidFill>
                  <a:schemeClr val="dk2"/>
                </a:solidFill>
                <a:latin typeface="Montserrat"/>
                <a:ea typeface="Montserrat"/>
                <a:cs typeface="Montserrat"/>
                <a:sym typeface="Montserrat"/>
              </a:rPr>
              <a:t>e</a:t>
            </a:r>
            <a:endParaRPr b="1" sz="4800">
              <a:solidFill>
                <a:schemeClr val="dk2"/>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