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10287000" cx="18288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98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D9C0AC5-9818-46EA-B5CF-2E1B76D1D60C}">
  <a:tblStyle styleId="{8D9C0AC5-9818-46EA-B5CF-2E1B76D1D60C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98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5" Type="http://schemas.openxmlformats.org/officeDocument/2006/relationships/font" Target="fonts/MontserratMedium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Hi everyone! My name is Miss Hummel and in this lesson we will be answering the question: What are non-contact tforces?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 this lesson, we will recap the definition of non-contact forces. We will also investigate gravity and gravitational force and learn about Galileo by completing an investigation. Finally, we will learn about magnetic force, including some uses for magnets.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c49d07379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c49d07379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Explain misconception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c4cd1c133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g8c4cd1c13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8c49d07379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g8c49d07379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 this lesson you will need: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-an exercise book or paper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-a pencil or pen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a coloured pencil or pen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-and a ruler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c49d07379_0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g8c49d07379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 this lesson you will need: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-an exercise book or paper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-a pencil or pen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a coloured pencil or pen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-and a ruler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8c41c0d55f_0_2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8c41c0d55f_0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Air resistance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Gravitational force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Friction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Magnetic force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Upthrust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pushes objects upwards on objects that are in water.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pulls everything downwards towards the earth.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acts when something tries to move quickly through air.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acts between two surfaces that are sliding, or trying to slide, across each other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which makes magnetic objects attract or repel each other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c4cd1c133_0_8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g8c4cd1c133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1" name="Google Shape;81;p14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3" name="Google Shape;83;p14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500">
                <a:solidFill>
                  <a:srgbClr val="4B3241"/>
                </a:solidFill>
              </a:rPr>
              <a:t>What are non-contact forces?</a:t>
            </a:r>
            <a:endParaRPr sz="65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500">
              <a:solidFill>
                <a:srgbClr val="4B3241"/>
              </a:solidFill>
            </a:endParaRPr>
          </a:p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4000">
                <a:solidFill>
                  <a:srgbClr val="4B3241"/>
                </a:solidFill>
              </a:rPr>
              <a:t>Science - Forces</a:t>
            </a:r>
            <a:endParaRPr sz="4000">
              <a:solidFill>
                <a:srgbClr val="4B3241"/>
              </a:solidFill>
            </a:endParaRPr>
          </a:p>
        </p:txBody>
      </p:sp>
      <p:sp>
        <p:nvSpPr>
          <p:cNvPr id="91" name="Google Shape;91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600">
                <a:solidFill>
                  <a:srgbClr val="4B3241"/>
                </a:solidFill>
              </a:rPr>
              <a:t>Miss Hummel</a:t>
            </a:r>
            <a:endParaRPr sz="3600">
              <a:solidFill>
                <a:srgbClr val="4B3241"/>
              </a:solidFill>
            </a:endParaRPr>
          </a:p>
        </p:txBody>
      </p:sp>
      <p:sp>
        <p:nvSpPr>
          <p:cNvPr id="92" name="Google Shape;92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8" name="Google Shape;98;p16"/>
          <p:cNvSpPr txBox="1"/>
          <p:nvPr/>
        </p:nvSpPr>
        <p:spPr>
          <a:xfrm>
            <a:off x="797425" y="1207450"/>
            <a:ext cx="7547100" cy="1053000"/>
          </a:xfrm>
          <a:prstGeom prst="rect">
            <a:avLst/>
          </a:prstGeom>
          <a:solidFill>
            <a:srgbClr val="008237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Activity:</a:t>
            </a:r>
            <a:endParaRPr b="1" sz="45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901525" y="2754950"/>
            <a:ext cx="16344000" cy="16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514350" lvl="0" marL="457200" rtl="0" algn="l">
              <a:spcBef>
                <a:spcPts val="0"/>
              </a:spcBef>
              <a:spcAft>
                <a:spcPts val="0"/>
              </a:spcAft>
              <a:buSzPts val="4500"/>
              <a:buFont typeface="Montserrat"/>
              <a:buAutoNum type="arabicPeriod"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What is a non-contact force?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  <a:p>
            <a:pPr indent="-514350" lvl="0" marL="457200" rtl="0" algn="l">
              <a:spcBef>
                <a:spcPts val="0"/>
              </a:spcBef>
              <a:spcAft>
                <a:spcPts val="0"/>
              </a:spcAft>
              <a:buSzPts val="4500"/>
              <a:buFont typeface="Montserrat"/>
              <a:buAutoNum type="arabicPeriod"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Write down the names of the forces we have learnt into this table: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00" name="Google Shape;100;p16"/>
          <p:cNvGraphicFramePr/>
          <p:nvPr/>
        </p:nvGraphicFramePr>
        <p:xfrm>
          <a:off x="656150" y="5004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{8D9C0AC5-9818-46EA-B5CF-2E1B76D1D60C}</a:tableStyleId>
              </a:tblPr>
              <a:tblGrid>
                <a:gridCol w="8550625"/>
                <a:gridCol w="8550625"/>
              </a:tblGrid>
              <a:tr h="1179700">
                <a:tc>
                  <a:txBody>
                    <a:bodyPr/>
                    <a:lstStyle/>
                    <a:p>
                      <a:pPr indent="0" lvl="0" marL="0" marR="762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b="1" lang="en-GB" sz="4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Contact forces</a:t>
                      </a:r>
                      <a:endParaRPr b="1" sz="4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762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b="1" lang="en-GB" sz="4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Non-contact forces</a:t>
                      </a:r>
                      <a:endParaRPr b="1" sz="4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78600">
                <a:tc>
                  <a:txBody>
                    <a:bodyPr/>
                    <a:lstStyle/>
                    <a:p>
                      <a:pPr indent="-482600" lvl="1" marL="914400" marR="76200" rtl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ts val="4000"/>
                        <a:buFont typeface="Montserrat"/>
                        <a:buChar char="◆"/>
                      </a:pPr>
                      <a:r>
                        <a:rPr b="1" lang="en-GB" sz="4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b="1" sz="4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482600" lvl="1" marL="914400" marR="76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4000"/>
                        <a:buFont typeface="Montserrat"/>
                        <a:buChar char="◆"/>
                      </a:pPr>
                      <a:r>
                        <a:rPr b="1" lang="en-GB" sz="4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b="1" sz="4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482600" lvl="1" marL="914400" marR="76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4000"/>
                        <a:buFont typeface="Montserrat"/>
                        <a:buChar char="◆"/>
                      </a:pPr>
                      <a:r>
                        <a:t/>
                      </a:r>
                      <a:endParaRPr b="1" sz="4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482600" lvl="1" marL="914400" marR="76200" rtl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ts val="4000"/>
                        <a:buFont typeface="Montserrat"/>
                        <a:buChar char="◆"/>
                      </a:pPr>
                      <a:r>
                        <a:rPr b="1" lang="en-GB" sz="4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</a:t>
                      </a:r>
                      <a:endParaRPr b="1" sz="4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482600" lvl="1" marL="914400" marR="76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4000"/>
                        <a:buFont typeface="Montserrat"/>
                        <a:buChar char="◆"/>
                      </a:pPr>
                      <a:r>
                        <a:t/>
                      </a:r>
                      <a:endParaRPr b="1" sz="4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/>
          <p:nvPr/>
        </p:nvSpPr>
        <p:spPr>
          <a:xfrm>
            <a:off x="917944" y="2353100"/>
            <a:ext cx="16753200" cy="10464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Think task:</a:t>
            </a:r>
            <a:endParaRPr b="0" i="0" sz="4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7"/>
          <p:cNvSpPr/>
          <p:nvPr/>
        </p:nvSpPr>
        <p:spPr>
          <a:xfrm>
            <a:off x="917950" y="3679200"/>
            <a:ext cx="16753200" cy="4147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was the difference between mass and weight?</a:t>
            </a:r>
            <a:endParaRPr b="1" sz="4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are they each measured in? </a:t>
            </a:r>
            <a:endParaRPr b="1" sz="4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Which one was related to gravity and how?</a:t>
            </a:r>
            <a:endParaRPr b="1" sz="4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/>
          <p:nvPr>
            <p:ph idx="3" type="body"/>
          </p:nvPr>
        </p:nvSpPr>
        <p:spPr>
          <a:xfrm>
            <a:off x="9337700" y="3987850"/>
            <a:ext cx="5542800" cy="48507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8000"/>
              <a:t>🚰</a:t>
            </a:r>
            <a:endParaRPr sz="28000"/>
          </a:p>
        </p:txBody>
      </p:sp>
      <p:sp>
        <p:nvSpPr>
          <p:cNvPr id="113" name="Google Shape;113;p18"/>
          <p:cNvSpPr txBox="1"/>
          <p:nvPr>
            <p:ph idx="4" type="subTitle"/>
          </p:nvPr>
        </p:nvSpPr>
        <p:spPr>
          <a:xfrm>
            <a:off x="2747100" y="3987850"/>
            <a:ext cx="5097900" cy="48507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2400"/>
              <a:buNone/>
            </a:pPr>
            <a:r>
              <a:rPr lang="en-GB" sz="3500">
                <a:solidFill>
                  <a:srgbClr val="000000"/>
                </a:solidFill>
              </a:rPr>
              <a:t>   X2</a:t>
            </a:r>
            <a:r>
              <a:rPr lang="en-GB" sz="22000"/>
              <a:t>🧴</a:t>
            </a:r>
            <a:endParaRPr sz="22000"/>
          </a:p>
        </p:txBody>
      </p:sp>
      <p:sp>
        <p:nvSpPr>
          <p:cNvPr id="114" name="Google Shape;114;p18"/>
          <p:cNvSpPr txBox="1"/>
          <p:nvPr>
            <p:ph type="title"/>
          </p:nvPr>
        </p:nvSpPr>
        <p:spPr>
          <a:xfrm>
            <a:off x="917950" y="1499650"/>
            <a:ext cx="16452000" cy="9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Optional Investigation:</a:t>
            </a:r>
            <a:endParaRPr/>
          </a:p>
        </p:txBody>
      </p:sp>
      <p:sp>
        <p:nvSpPr>
          <p:cNvPr id="115" name="Google Shape;115;p18"/>
          <p:cNvSpPr txBox="1"/>
          <p:nvPr>
            <p:ph idx="2" type="subTitle"/>
          </p:nvPr>
        </p:nvSpPr>
        <p:spPr>
          <a:xfrm>
            <a:off x="2823500" y="2766850"/>
            <a:ext cx="50214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182850" lIns="182850" spcFirstLastPara="1" rIns="182850" wrap="square" tIns="180000">
            <a:no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3000"/>
              <a:t>2 Plastic Water Bottles</a:t>
            </a:r>
            <a:endParaRPr sz="3000"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9337700" y="2743750"/>
            <a:ext cx="5542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182850" lIns="182850" spcFirstLastPara="1" rIns="182850" wrap="square" tIns="180000">
            <a:no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Water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594000" y="436750"/>
            <a:ext cx="16452000" cy="9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Optional Investigation:</a:t>
            </a:r>
            <a:endParaRPr/>
          </a:p>
        </p:txBody>
      </p:sp>
      <p:sp>
        <p:nvSpPr>
          <p:cNvPr id="122" name="Google Shape;122;p19"/>
          <p:cNvSpPr txBox="1"/>
          <p:nvPr>
            <p:ph idx="2" type="subTitle"/>
          </p:nvPr>
        </p:nvSpPr>
        <p:spPr>
          <a:xfrm>
            <a:off x="594000" y="1343350"/>
            <a:ext cx="50214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3000"/>
              <a:t>Instructions:</a:t>
            </a:r>
            <a:endParaRPr sz="3000"/>
          </a:p>
        </p:txBody>
      </p:sp>
      <p:sp>
        <p:nvSpPr>
          <p:cNvPr id="123" name="Google Shape;123;p19"/>
          <p:cNvSpPr txBox="1"/>
          <p:nvPr/>
        </p:nvSpPr>
        <p:spPr>
          <a:xfrm>
            <a:off x="722800" y="2602650"/>
            <a:ext cx="16647000" cy="31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200"/>
              <a:buFont typeface="Montserrat"/>
              <a:buAutoNum type="arabicPeriod"/>
            </a:pPr>
            <a:r>
              <a:rPr lang="en-GB" sz="4200">
                <a:latin typeface="Montserrat"/>
                <a:ea typeface="Montserrat"/>
                <a:cs typeface="Montserrat"/>
                <a:sym typeface="Montserrat"/>
              </a:rPr>
              <a:t>Fill one bottle to the top with water and put the lid on.</a:t>
            </a:r>
            <a:endParaRPr sz="4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4200"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200"/>
              <a:buFont typeface="Montserrat"/>
              <a:buAutoNum type="arabicPeriod"/>
            </a:pPr>
            <a:r>
              <a:rPr lang="en-GB" sz="4200">
                <a:latin typeface="Montserrat"/>
                <a:ea typeface="Montserrat"/>
                <a:cs typeface="Montserrat"/>
                <a:sym typeface="Montserrat"/>
              </a:rPr>
              <a:t>Only fill about a third of the other bottle and put the lid on.</a:t>
            </a:r>
            <a:endParaRPr sz="4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4200"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200"/>
              <a:buFont typeface="Montserrat"/>
              <a:buAutoNum type="arabicPeriod"/>
            </a:pPr>
            <a:r>
              <a:rPr lang="en-GB" sz="4200">
                <a:latin typeface="Montserrat"/>
                <a:ea typeface="Montserrat"/>
                <a:cs typeface="Montserrat"/>
                <a:sym typeface="Montserrat"/>
              </a:rPr>
              <a:t>Try to drop both bottles from the same height at the same time. If they both land without falling on their side, they should land at the same time!</a:t>
            </a:r>
            <a:endParaRPr sz="4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9" name="Google Shape;129;p20"/>
          <p:cNvSpPr txBox="1"/>
          <p:nvPr/>
        </p:nvSpPr>
        <p:spPr>
          <a:xfrm>
            <a:off x="362275" y="245050"/>
            <a:ext cx="5827200" cy="64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4000"/>
              </a:spcAft>
              <a:buNone/>
            </a:pPr>
            <a:r>
              <a:rPr b="1" lang="en-GB" sz="3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Answer:</a:t>
            </a:r>
            <a:endParaRPr b="1" sz="3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20"/>
          <p:cNvSpPr txBox="1"/>
          <p:nvPr/>
        </p:nvSpPr>
        <p:spPr>
          <a:xfrm>
            <a:off x="152400" y="712575"/>
            <a:ext cx="18019200" cy="49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1)	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 What would it feel like if two of the same side of a magnet are brought together?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)	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 What would it feel like if two different sides of a magnet are brought together?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3)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 Paper Clips were attracted to ___________ sides of the magnet.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/>
          <p:nvPr/>
        </p:nvSpPr>
        <p:spPr>
          <a:xfrm>
            <a:off x="917944" y="2353100"/>
            <a:ext cx="16753200" cy="10464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Answer this question:</a:t>
            </a:r>
            <a:endParaRPr b="0" i="0" sz="4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1"/>
          <p:cNvSpPr/>
          <p:nvPr/>
        </p:nvSpPr>
        <p:spPr>
          <a:xfrm>
            <a:off x="917950" y="3679200"/>
            <a:ext cx="16753200" cy="4147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are some of the uses of magnets?</a:t>
            </a:r>
            <a:endParaRPr b="1" sz="4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