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FA235D-AE45-4B60-8F4B-AE5B681656A7}">
  <a:tblStyle styleId="{27FA235D-AE45-4B60-8F4B-AE5B681656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d85ef565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6d85ef565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b27440342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b27440342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ce3c1682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ce3c1682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ce3c1682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ce3c1682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ce3c16822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ce3c16822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95e5ae7e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95e5ae7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95e5ae7e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95e5ae7e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95e5ae7e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95e5ae7e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International campaigns and good causes (Part 1</a:t>
            </a:r>
            <a:r>
              <a:rPr lang="en-GB">
                <a:solidFill>
                  <a:srgbClr val="4B3241"/>
                </a:solidFill>
              </a:rPr>
              <a:t> /2)</a:t>
            </a:r>
            <a:endParaRPr>
              <a:solidFill>
                <a:srgbClr val="4B3241"/>
              </a:solidFill>
            </a:endParaRPr>
          </a:p>
          <a:p>
            <a:pPr indent="-571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Char char="-"/>
            </a:pPr>
            <a:r>
              <a:rPr lang="en-GB" sz="5400">
                <a:solidFill>
                  <a:srgbClr val="4B3241"/>
                </a:solidFill>
              </a:rPr>
              <a:t>Ich will vs ich werde</a:t>
            </a:r>
            <a:endParaRPr sz="5400">
              <a:solidFill>
                <a:srgbClr val="4B3241"/>
              </a:solidFill>
            </a:endParaRPr>
          </a:p>
          <a:p>
            <a:pPr indent="-571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Char char="-"/>
            </a:pPr>
            <a:r>
              <a:rPr lang="en-GB" sz="5400">
                <a:solidFill>
                  <a:srgbClr val="4B3241"/>
                </a:solidFill>
              </a:rPr>
              <a:t>mit + dative (revision)</a:t>
            </a:r>
            <a:endParaRPr sz="5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4B3241"/>
                </a:solidFill>
              </a:rPr>
              <a:t>Downloadable Resource</a:t>
            </a:r>
            <a:endParaRPr sz="54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Hopper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0350" y="8747850"/>
            <a:ext cx="9678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5"/>
          <p:cNvGraphicFramePr/>
          <p:nvPr/>
        </p:nvGraphicFramePr>
        <p:xfrm>
          <a:off x="515775" y="43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{27FA235D-AE45-4B60-8F4B-AE5B681656A7}</a:tableStyleId>
              </a:tblPr>
              <a:tblGrid>
                <a:gridCol w="7458500"/>
                <a:gridCol w="8497375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freiwillig/ehrenamtlich 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voluntary/voluntarily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 einer Umweltschutzorganisation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an environmental organisation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 einer Tierschutzorganisation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an animal protection organisation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 einer Hilfsorganisation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an aid organisation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Straßenkinder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street children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unterrichten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teach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 Ausland reisen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travel abroad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Projekt machen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a project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 Kampagne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campaign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Zweck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cause, purpose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3200" y="69902"/>
            <a:ext cx="1956800" cy="19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778575" y="454575"/>
            <a:ext cx="158646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Ich will vs ich werde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91200" y="1044248"/>
            <a:ext cx="17143200" cy="29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</a:t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arenR"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will </a:t>
            </a: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means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 want to - </a:t>
            </a: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from the verb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b="1"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arenR"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werde </a:t>
            </a: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means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 will. </a:t>
            </a: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The verb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werden </a:t>
            </a: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is used to form the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future tense.</a:t>
            </a:r>
            <a:endParaRPr b="1" baseline="30000"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335" y="370650"/>
            <a:ext cx="1827077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246975" y="8224025"/>
            <a:ext cx="17143200" cy="1017000"/>
          </a:xfrm>
          <a:prstGeom prst="flowChartAlternateProcess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BEWARE FALSE FRIENDS!</a:t>
            </a:r>
            <a:endParaRPr b="1" sz="2900"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91200" y="4042375"/>
            <a:ext cx="16881300" cy="3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Ich will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is often incorrectly translated, and is a “false friend”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Its meaning in German is different from English!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800" y="5458900"/>
            <a:ext cx="7269878" cy="24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923600" y="5650575"/>
            <a:ext cx="25497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will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want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1826050" y="5679550"/>
            <a:ext cx="38028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werde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will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778575" y="454575"/>
            <a:ext cx="158646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Ich will vs ich werde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91200" y="1044248"/>
            <a:ext cx="17143200" cy="29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</a:t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arenR"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 German you can use the present tense with a future meaning if  you </a:t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use a time phrase which indicates the future.</a:t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Both </a:t>
            </a: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verbs are followed by an infinitive which goes to the </a:t>
            </a:r>
            <a:r>
              <a:rPr b="1"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end of the sentence</a:t>
            </a:r>
            <a:endParaRPr b="1"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4685" y="187400"/>
            <a:ext cx="1827077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246975" y="8224025"/>
            <a:ext cx="17143200" cy="1017000"/>
          </a:xfrm>
          <a:prstGeom prst="flowChartAlternateProcess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the infinitive!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Otherwise your sentence doesn’t make sense!</a:t>
            </a:r>
            <a:endParaRPr b="1" sz="2800">
              <a:solidFill>
                <a:schemeClr val="dk2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91200" y="4042375"/>
            <a:ext cx="16881300" cy="3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800" y="5458900"/>
            <a:ext cx="7269878" cy="24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923600" y="5650575"/>
            <a:ext cx="25497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will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werde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1826050" y="5679550"/>
            <a:ext cx="38028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594000" y="146022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778575" y="454575"/>
            <a:ext cx="158646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‘mit’ and ‘bei’ with the dative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91200" y="1044251"/>
            <a:ext cx="171432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</a:t>
            </a:r>
            <a:endParaRPr sz="37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Both ‘mit’ and ‘bei’ take the dative case.</a:t>
            </a:r>
            <a:endParaRPr sz="37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8835" y="454575"/>
            <a:ext cx="1827077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246975" y="8224025"/>
            <a:ext cx="17143200" cy="1017000"/>
          </a:xfrm>
          <a:prstGeom prst="flowChartAlternateProcess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to add an ‘n’ to nouns in the dative plural</a:t>
            </a:r>
            <a:r>
              <a:rPr b="1"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sz="2900">
              <a:solidFill>
                <a:schemeClr val="dk2"/>
              </a:solidFill>
            </a:endParaRPr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627075" y="2845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{27FA235D-AE45-4B60-8F4B-AE5B681656A7}</a:tableStyleId>
              </a:tblPr>
              <a:tblGrid>
                <a:gridCol w="3276600"/>
                <a:gridCol w="3276600"/>
                <a:gridCol w="3276600"/>
                <a:gridCol w="3276600"/>
                <a:gridCol w="3276600"/>
              </a:tblGrid>
              <a:tr h="6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plurals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Definite article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Indefinite article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(k)ein</a:t>
                      </a:r>
                      <a:r>
                        <a:rPr b="1" lang="en-GB" sz="3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endParaRPr b="1" sz="3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128" name="Google Shape;128;p18"/>
          <p:cNvSpPr txBox="1"/>
          <p:nvPr/>
        </p:nvSpPr>
        <p:spPr>
          <a:xfrm>
            <a:off x="917950" y="5431975"/>
            <a:ext cx="60504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Mit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means with -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mit armen Kinder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mit meinen Freunde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Mit alten Leute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8023375" y="5431975"/>
            <a:ext cx="93465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Bei means ‘at’ or ‘for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Bei mir								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at my house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Bei meinen Großeltern		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at my grandparents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Bei dem (Beim) Arzt			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at the doctor’s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Bei einer Hilfsorganisation 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for an aid organisation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86075" y="406475"/>
            <a:ext cx="13201200" cy="7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Kampagnen und gute Zwecke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220225" y="1274850"/>
            <a:ext cx="17932800" cy="77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1.Es ist ____________, ____________ zu arbeiten, denn wir ____________ anderen ______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1. ____ ____ important, ________ ______ voluntarily, _____ ______ should help ________.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2. Ich ________ _____ _______ reisen, um  _______ Kinder in Afrika  zu  ____________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  ___ want to _________ abroad, ____ _____ _____ teach poor _______ ______ ________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 Wenn ich _______ bin, _________ ich ______ einer ____________________________ arbeiten.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_____ _____  _____ older, ____ will ________ for ____ animal protection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4.  </a:t>
            </a:r>
            <a:r>
              <a:rPr lang="en-GB" sz="2800"/>
              <a:t>Ich _________</a:t>
            </a:r>
            <a:r>
              <a:rPr lang="en-GB" sz="2800"/>
              <a:t> in der Zukunft______ _________  arbeiten, denn das  ist ein guter _______,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___ will work  ______ ____ ____ with street children,  _______ _______ _______ _______ cause.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273" y="3"/>
            <a:ext cx="1951825" cy="19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86075" y="406475"/>
            <a:ext cx="13201200" cy="7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Kampagnen und gute Zwecke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220225" y="1274850"/>
            <a:ext cx="17932800" cy="77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1.Es ist </a:t>
            </a:r>
            <a:r>
              <a:rPr b="1" i="1" lang="en-GB"/>
              <a:t>wichtig, ehrenamtlich</a:t>
            </a:r>
            <a:r>
              <a:rPr lang="en-GB"/>
              <a:t> zu arbeiten, denn wir </a:t>
            </a:r>
            <a:r>
              <a:rPr b="1" i="1" lang="en-GB"/>
              <a:t>sollten</a:t>
            </a:r>
            <a:r>
              <a:rPr lang="en-GB"/>
              <a:t> anderen </a:t>
            </a:r>
            <a:r>
              <a:rPr b="1" i="1" lang="en-GB"/>
              <a:t>helfen.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1. </a:t>
            </a:r>
            <a:r>
              <a:rPr b="1" i="1" lang="en-GB"/>
              <a:t>It is</a:t>
            </a:r>
            <a:r>
              <a:rPr lang="en-GB"/>
              <a:t> important, </a:t>
            </a:r>
            <a:r>
              <a:rPr i="1" lang="en-GB"/>
              <a:t>to work</a:t>
            </a:r>
            <a:r>
              <a:rPr lang="en-GB"/>
              <a:t> voluntarily, </a:t>
            </a:r>
            <a:r>
              <a:rPr b="1" i="1" lang="en-GB"/>
              <a:t>because we</a:t>
            </a:r>
            <a:r>
              <a:rPr lang="en-GB"/>
              <a:t> should help </a:t>
            </a:r>
            <a:r>
              <a:rPr b="1" i="1" lang="en-GB"/>
              <a:t>others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2. Ich </a:t>
            </a:r>
            <a:r>
              <a:rPr b="1" i="1" lang="en-GB" u="sng"/>
              <a:t>will</a:t>
            </a:r>
            <a:r>
              <a:rPr b="1" i="1" lang="en-GB"/>
              <a:t> ins Ausland</a:t>
            </a:r>
            <a:r>
              <a:rPr lang="en-GB"/>
              <a:t>  reisen, um  </a:t>
            </a:r>
            <a:r>
              <a:rPr b="1" lang="en-GB"/>
              <a:t>arme</a:t>
            </a:r>
            <a:r>
              <a:rPr lang="en-GB"/>
              <a:t> Kinder in Afrika  zu </a:t>
            </a:r>
            <a:r>
              <a:rPr b="1" i="1" lang="en-GB"/>
              <a:t>unterrichten.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r>
              <a:rPr b="1" i="1" lang="en-GB"/>
              <a:t>I </a:t>
            </a:r>
            <a:r>
              <a:rPr lang="en-GB" u="sng"/>
              <a:t>want</a:t>
            </a:r>
            <a:r>
              <a:rPr lang="en-GB"/>
              <a:t> to </a:t>
            </a:r>
            <a:r>
              <a:rPr b="1" i="1" lang="en-GB"/>
              <a:t>travel</a:t>
            </a:r>
            <a:r>
              <a:rPr lang="en-GB"/>
              <a:t> abroad, </a:t>
            </a:r>
            <a:r>
              <a:rPr b="1" i="1" lang="en-GB"/>
              <a:t>in order to</a:t>
            </a:r>
            <a:r>
              <a:rPr lang="en-GB"/>
              <a:t> teach poor </a:t>
            </a:r>
            <a:r>
              <a:rPr b="1" i="1" lang="en-GB"/>
              <a:t>children in Africa.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 Wenn ich </a:t>
            </a:r>
            <a:r>
              <a:rPr b="1" i="1" lang="en-GB"/>
              <a:t>älter</a:t>
            </a:r>
            <a:r>
              <a:rPr lang="en-GB"/>
              <a:t> bin, </a:t>
            </a:r>
            <a:r>
              <a:rPr b="1" i="1" lang="en-GB"/>
              <a:t>werde</a:t>
            </a:r>
            <a:r>
              <a:rPr lang="en-GB"/>
              <a:t> ich </a:t>
            </a:r>
            <a:r>
              <a:rPr b="1" i="1" lang="en-GB"/>
              <a:t>bei</a:t>
            </a:r>
            <a:r>
              <a:rPr lang="en-GB"/>
              <a:t> einer </a:t>
            </a:r>
            <a:r>
              <a:rPr b="1" i="1" lang="en-GB"/>
              <a:t>Tierschutzorganisation</a:t>
            </a:r>
            <a:r>
              <a:rPr lang="en-GB"/>
              <a:t> arbeiten.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i="1" lang="en-GB"/>
              <a:t>When I am</a:t>
            </a:r>
            <a:r>
              <a:rPr lang="en-GB"/>
              <a:t>  older, </a:t>
            </a:r>
            <a:r>
              <a:rPr b="1" lang="en-GB"/>
              <a:t>I </a:t>
            </a:r>
            <a:r>
              <a:rPr lang="en-GB"/>
              <a:t>will </a:t>
            </a:r>
            <a:r>
              <a:rPr b="1" i="1" lang="en-GB"/>
              <a:t>work</a:t>
            </a:r>
            <a:r>
              <a:rPr lang="en-GB"/>
              <a:t> for </a:t>
            </a:r>
            <a:r>
              <a:rPr b="1" i="1" lang="en-GB"/>
              <a:t>an</a:t>
            </a:r>
            <a:r>
              <a:rPr lang="en-GB"/>
              <a:t> animal protection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4.  </a:t>
            </a:r>
            <a:r>
              <a:rPr lang="en-GB" sz="2800"/>
              <a:t>Ich </a:t>
            </a:r>
            <a:r>
              <a:rPr b="1" i="1" lang="en-GB" sz="2800"/>
              <a:t>werde </a:t>
            </a:r>
            <a:r>
              <a:rPr lang="en-GB" sz="2800"/>
              <a:t>in der Zukunft </a:t>
            </a:r>
            <a:r>
              <a:rPr b="1" i="1" lang="en-GB" sz="2800"/>
              <a:t>mit Straßenkindern</a:t>
            </a:r>
            <a:r>
              <a:rPr lang="en-GB" sz="2800"/>
              <a:t>  arbeiten, denn das  ist ein guter </a:t>
            </a:r>
            <a:r>
              <a:rPr b="1" lang="en-GB" sz="2800"/>
              <a:t>Zweck</a:t>
            </a:r>
            <a:r>
              <a:rPr lang="en-GB" sz="2800"/>
              <a:t>,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i="1" lang="en-GB" sz="2800"/>
              <a:t>I</a:t>
            </a:r>
            <a:r>
              <a:rPr lang="en-GB" sz="2800"/>
              <a:t> will work  </a:t>
            </a:r>
            <a:r>
              <a:rPr b="1" i="1" lang="en-GB" sz="2800"/>
              <a:t>in the future </a:t>
            </a:r>
            <a:r>
              <a:rPr lang="en-GB" sz="2800"/>
              <a:t>with </a:t>
            </a:r>
            <a:r>
              <a:rPr lang="en-GB" sz="2800"/>
              <a:t>street children</a:t>
            </a:r>
            <a:r>
              <a:rPr lang="en-GB" sz="2800"/>
              <a:t>,  </a:t>
            </a:r>
            <a:r>
              <a:rPr b="1" i="1" lang="en-GB" sz="2800"/>
              <a:t>because that is a good</a:t>
            </a:r>
            <a:r>
              <a:rPr lang="en-GB" sz="2800"/>
              <a:t> </a:t>
            </a:r>
            <a:r>
              <a:rPr lang="en-GB" sz="2800"/>
              <a:t>cause.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2156" y="1"/>
            <a:ext cx="1270943" cy="12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244400" y="549800"/>
            <a:ext cx="17547900" cy="6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Kampagnen und gute Zwecke: ich will vs ich werde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Ich will means__________ and Ich werde means ___________. 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In both cases, a second verb in the infinitive goes ______ ____ ____ ____ ____ _________ </a:t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‘Mit’ usually means ____________________ and ‘bei’ means ___ or ____. Both take the __________ case.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Translate the following into German: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at my friend’s (m) house_________________________________________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for an aid organisation___________________________________________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at the doctor’s___________________________________________________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with poor children______________________________________________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090850" y="2453275"/>
            <a:ext cx="1641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244400" y="549800"/>
            <a:ext cx="17547900" cy="6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Kampagnen und gute Zwecke: ich will vs ich werde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Ich will means__________ and Ich werde means ___________. 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In both cases, a second verb in the infinitive goes ______ ____ ____ ____ ____ _________ </a:t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‘Mit’ usually means ____________________ and ‘bei’ means       or        . Both take the __________ case.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Translate the following into German: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at my friend’s (m) house_________________________________________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for an aid organisation___________________________________________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at the doctor’s___________________________________________________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with poor children______________________________________________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090850" y="2453275"/>
            <a:ext cx="1641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572400" y="1672075"/>
            <a:ext cx="2373900" cy="79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want to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2089825" y="1562150"/>
            <a:ext cx="2813400" cy="8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will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12881125" y="2705150"/>
            <a:ext cx="4704000" cy="9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the end  of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967550" y="3474500"/>
            <a:ext cx="43302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sentence.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891250" y="4002000"/>
            <a:ext cx="4440000" cy="79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4199975" y="4155900"/>
            <a:ext cx="7914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5672700" y="4155900"/>
            <a:ext cx="13188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418550" y="4859275"/>
            <a:ext cx="25278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dative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7166150" y="6463875"/>
            <a:ext cx="91221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bei meinem Freund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792475" y="7167275"/>
            <a:ext cx="96276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bei einer Hilfsorganisation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638300" y="7804775"/>
            <a:ext cx="4829700" cy="54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beim Arzt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6242950" y="8415500"/>
            <a:ext cx="98475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armen Kindern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