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383635-AD2F-4F7D-9FF7-F712C9EEDC9D}">
  <a:tblStyle styleId="{24383635-AD2F-4F7D-9FF7-F712C9EEDC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5b8eb9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5b8eb9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c3142dc5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c3142dc5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8865fb79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8865fb79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c9200566d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c9200566d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c9200566d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c9200566d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c9200566d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c9200566d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b5b8eb9ef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b5b8eb9ef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ddbffa576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ddbffa576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c8865fb7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c8865fb7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ddbffa576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ddbffa576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495750" y="2876300"/>
            <a:ext cx="17227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Say how many there are</a:t>
            </a:r>
            <a:r>
              <a:rPr lang="en-GB">
                <a:solidFill>
                  <a:srgbClr val="4B3241"/>
                </a:solidFill>
              </a:rPr>
              <a:t> </a:t>
            </a:r>
            <a:r>
              <a:rPr lang="en-GB" sz="3000">
                <a:solidFill>
                  <a:srgbClr val="4B3241"/>
                </a:solidFill>
              </a:rPr>
              <a:t>[2/ 2]</a:t>
            </a:r>
            <a:endParaRPr sz="3000">
              <a:solidFill>
                <a:srgbClr val="4B3241"/>
              </a:solidFill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Introducing ‘</a:t>
            </a:r>
            <a:r>
              <a:rPr i="1" lang="en-GB">
                <a:solidFill>
                  <a:srgbClr val="4B3241"/>
                </a:solidFill>
              </a:rPr>
              <a:t>il y a’</a:t>
            </a:r>
            <a:endParaRPr i="1">
              <a:solidFill>
                <a:srgbClr val="4B3241"/>
              </a:solidFill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Plural indefinite article/numbers</a:t>
            </a:r>
            <a:endParaRPr>
              <a:solidFill>
                <a:srgbClr val="4B324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Sooden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23"/>
          <p:cNvGraphicFramePr/>
          <p:nvPr/>
        </p:nvGraphicFramePr>
        <p:xfrm>
          <a:off x="535125" y="217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{24383635-AD2F-4F7D-9FF7-F712C9EEDC9D}</a:tableStyleId>
              </a:tblPr>
              <a:tblGrid>
                <a:gridCol w="889200"/>
                <a:gridCol w="12432150"/>
                <a:gridCol w="3653775"/>
              </a:tblGrid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 a feminine indefinite article.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 a masculine indefinite article.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can you translate ‘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 y a’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?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can you replace an indefinite article with?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‘sept villages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’ into English.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‘douze livres’ 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 English.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4" name="Google Shape;194;p23"/>
          <p:cNvSpPr txBox="1"/>
          <p:nvPr/>
        </p:nvSpPr>
        <p:spPr>
          <a:xfrm>
            <a:off x="13980399" y="2326675"/>
            <a:ext cx="34656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</a:t>
            </a:r>
            <a:endParaRPr b="1"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1487275" y="470975"/>
            <a:ext cx="15294000" cy="11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Say how many there are</a:t>
            </a:r>
            <a:endParaRPr b="1" sz="54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13980399" y="3393475"/>
            <a:ext cx="34656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</a:t>
            </a:r>
            <a:endParaRPr b="1"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13980399" y="4536475"/>
            <a:ext cx="34656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here is/are</a:t>
            </a:r>
            <a:endParaRPr b="1"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13980399" y="5603275"/>
            <a:ext cx="34656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number</a:t>
            </a:r>
            <a:endParaRPr b="1"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13980399" y="6746275"/>
            <a:ext cx="34656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7 villages</a:t>
            </a:r>
            <a:endParaRPr b="1"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13980399" y="7813075"/>
            <a:ext cx="34656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12 books</a:t>
            </a:r>
            <a:endParaRPr b="1"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5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7515121" y="48701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7016850" y="9840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4">
            <a:alphaModFix/>
          </a:blip>
          <a:srcRect b="35084" l="15625" r="70737" t="40419"/>
          <a:stretch/>
        </p:blipFill>
        <p:spPr>
          <a:xfrm>
            <a:off x="2688687" y="3638425"/>
            <a:ext cx="2493826" cy="251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4">
            <a:alphaModFix/>
          </a:blip>
          <a:srcRect b="35085" l="44124" r="44085" t="46055"/>
          <a:stretch/>
        </p:blipFill>
        <p:spPr>
          <a:xfrm>
            <a:off x="8065963" y="6311650"/>
            <a:ext cx="2156074" cy="194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4">
            <a:alphaModFix/>
          </a:blip>
          <a:srcRect b="35084" l="70563" r="16794" t="40419"/>
          <a:stretch/>
        </p:blipFill>
        <p:spPr>
          <a:xfrm>
            <a:off x="12729000" y="3638425"/>
            <a:ext cx="2311925" cy="25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98" name="Google Shape;98;p16"/>
          <p:cNvSpPr/>
          <p:nvPr/>
        </p:nvSpPr>
        <p:spPr>
          <a:xfrm>
            <a:off x="4402550" y="2837225"/>
            <a:ext cx="86289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7144950" y="710850"/>
            <a:ext cx="2985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y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5273450" y="5815450"/>
            <a:ext cx="72030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clisme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3710" y="3366175"/>
            <a:ext cx="2368375" cy="233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7" name="Google Shape;107;p17"/>
          <p:cNvSpPr/>
          <p:nvPr/>
        </p:nvSpPr>
        <p:spPr>
          <a:xfrm>
            <a:off x="5207426" y="30658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7169250" y="914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i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6451451" y="5985200"/>
            <a:ext cx="41076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lock showing noon" id="111" name="Google Shape;11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9650" y="3546650"/>
            <a:ext cx="2238350" cy="22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?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6981721" y="47177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7169250" y="914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i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4">
            <a:alphaModFix/>
          </a:blip>
          <a:srcRect b="38961" l="14060" r="69845" t="36464"/>
          <a:stretch/>
        </p:blipFill>
        <p:spPr>
          <a:xfrm>
            <a:off x="1454850" y="3594975"/>
            <a:ext cx="2943226" cy="252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 b="38055" l="41952" r="41952" t="43086"/>
          <a:stretch/>
        </p:blipFill>
        <p:spPr>
          <a:xfrm>
            <a:off x="7067713" y="5917150"/>
            <a:ext cx="2943226" cy="194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b="38961" l="76655" r="18816" t="36464"/>
          <a:stretch/>
        </p:blipFill>
        <p:spPr>
          <a:xfrm>
            <a:off x="13747376" y="3594975"/>
            <a:ext cx="828048" cy="25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7050" y="1"/>
            <a:ext cx="2360950" cy="23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16883720" y="561178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16883720" y="638611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16937341" y="7122134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16883720" y="4028250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16830099" y="4783426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722950" y="291700"/>
            <a:ext cx="127722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Vocabulary list for this lesson: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5" name="Google Shape;135;p19"/>
          <p:cNvGraphicFramePr/>
          <p:nvPr/>
        </p:nvGraphicFramePr>
        <p:xfrm>
          <a:off x="822450" y="1249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{24383635-AD2F-4F7D-9FF7-F712C9EEDC9D}</a:tableStyleId>
              </a:tblPr>
              <a:tblGrid>
                <a:gridCol w="7020850"/>
                <a:gridCol w="6823150"/>
              </a:tblGrid>
              <a:tr h="67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 pl</a:t>
                      </a:r>
                      <a:r>
                        <a:rPr lang="en-GB" sz="28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beach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v</a:t>
                      </a:r>
                      <a:r>
                        <a:rPr lang="en-GB" sz="28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</a:t>
                      </a:r>
                      <a:r>
                        <a:rPr lang="en-GB" sz="28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village</a:t>
                      </a:r>
                      <a:endParaRPr sz="15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 ch</a:t>
                      </a:r>
                      <a:r>
                        <a:rPr lang="en-GB" sz="28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mps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ome fields</a:t>
                      </a:r>
                      <a:endParaRPr sz="15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l</a:t>
                      </a:r>
                      <a:r>
                        <a:rPr lang="en-GB" sz="28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book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</a:t>
                      </a:r>
                      <a:r>
                        <a:rPr lang="en-GB" sz="28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here is/are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sept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seven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</a:t>
                      </a:r>
                      <a:r>
                        <a:rPr lang="en-GB" sz="28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eight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neuf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nine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onze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eleven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douze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twelve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36" name="Google Shape;136;p19"/>
          <p:cNvGrpSpPr/>
          <p:nvPr/>
        </p:nvGrpSpPr>
        <p:grpSpPr>
          <a:xfrm>
            <a:off x="16973433" y="3044261"/>
            <a:ext cx="684000" cy="1055839"/>
            <a:chOff x="1222738" y="5053324"/>
            <a:chExt cx="1440001" cy="2154774"/>
          </a:xfrm>
        </p:grpSpPr>
        <p:pic>
          <p:nvPicPr>
            <p:cNvPr id="137" name="Google Shape;137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38" name="Google Shape;138;p19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19"/>
          <p:cNvSpPr/>
          <p:nvPr/>
        </p:nvSpPr>
        <p:spPr>
          <a:xfrm>
            <a:off x="3897200" y="2199450"/>
            <a:ext cx="3743100" cy="594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5" name="Google Shape;145;p20"/>
          <p:cNvSpPr txBox="1"/>
          <p:nvPr>
            <p:ph type="title"/>
          </p:nvPr>
        </p:nvSpPr>
        <p:spPr>
          <a:xfrm>
            <a:off x="1264975" y="890075"/>
            <a:ext cx="6915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Indefinite articles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2307125" y="5279825"/>
            <a:ext cx="1437900" cy="6678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2307125" y="7325825"/>
            <a:ext cx="1437900" cy="6678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48" name="Google Shape;148;p20"/>
          <p:cNvGraphicFramePr/>
          <p:nvPr/>
        </p:nvGraphicFramePr>
        <p:xfrm>
          <a:off x="952500" y="244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{24383635-AD2F-4F7D-9FF7-F712C9EEDC9D}</a:tableStyleId>
              </a:tblPr>
              <a:tblGrid>
                <a:gridCol w="4095750"/>
                <a:gridCol w="4095750"/>
                <a:gridCol w="4095750"/>
                <a:gridCol w="4095750"/>
              </a:tblGrid>
              <a:tr h="152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52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Definite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</a:t>
                      </a:r>
                      <a:endParaRPr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C9DAF8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C9DAF8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F4CCC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F4CCC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B6D7A8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B6D7A8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52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Indefinite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C9DAF8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C9DAF8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F4CCC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F4CCC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B6D7A8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B6D7A8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9" name="Google Shape;149;p20"/>
          <p:cNvSpPr/>
          <p:nvPr/>
        </p:nvSpPr>
        <p:spPr>
          <a:xfrm>
            <a:off x="5129275" y="5173325"/>
            <a:ext cx="12294900" cy="2750700"/>
          </a:xfrm>
          <a:prstGeom prst="donut">
            <a:avLst>
              <a:gd fmla="val 3602" name="adj"/>
            </a:avLst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0917" y="351338"/>
            <a:ext cx="1854838" cy="185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609600" y="333550"/>
            <a:ext cx="2631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Il y a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56" name="Google Shape;156;p21"/>
          <p:cNvCxnSpPr/>
          <p:nvPr/>
        </p:nvCxnSpPr>
        <p:spPr>
          <a:xfrm flipH="1">
            <a:off x="8795150" y="2588425"/>
            <a:ext cx="16800" cy="581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57" name="Google Shape;157;p21"/>
          <p:cNvSpPr txBox="1"/>
          <p:nvPr>
            <p:ph type="title"/>
          </p:nvPr>
        </p:nvSpPr>
        <p:spPr>
          <a:xfrm>
            <a:off x="2137150" y="3335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-"/>
            </a:pPr>
            <a:r>
              <a:rPr lang="en-GB">
                <a:solidFill>
                  <a:schemeClr val="dk2"/>
                </a:solidFill>
              </a:rPr>
              <a:t>There is or there are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460175" y="2187300"/>
            <a:ext cx="6993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 y a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800">
                <a:solidFill>
                  <a:schemeClr val="dk2"/>
                </a:solidFill>
                <a:highlight>
                  <a:srgbClr val="EAD1DC"/>
                </a:highlight>
                <a:latin typeface="Montserrat"/>
                <a:ea typeface="Montserrat"/>
                <a:cs typeface="Montserrat"/>
                <a:sym typeface="Montserrat"/>
              </a:rPr>
              <a:t>une 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plage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1460175" y="5844900"/>
            <a:ext cx="6993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 y a </a:t>
            </a:r>
            <a:r>
              <a:rPr lang="en-GB" sz="3800">
                <a:solidFill>
                  <a:schemeClr val="dk2"/>
                </a:solidFill>
                <a:highlight>
                  <a:srgbClr val="CFE2F3"/>
                </a:highlight>
                <a:latin typeface="Montserrat"/>
                <a:ea typeface="Montserrat"/>
                <a:cs typeface="Montserrat"/>
                <a:sym typeface="Montserrat"/>
              </a:rPr>
              <a:t>un 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village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10468575" y="2263500"/>
            <a:ext cx="6993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 y a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800">
                <a:solidFill>
                  <a:schemeClr val="dk2"/>
                </a:solidFill>
                <a:highlight>
                  <a:srgbClr val="D9EAD3"/>
                </a:highlight>
                <a:latin typeface="Montserrat"/>
                <a:ea typeface="Montserrat"/>
                <a:cs typeface="Montserrat"/>
                <a:sym typeface="Montserrat"/>
              </a:rPr>
              <a:t>des 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champ</a:t>
            </a:r>
            <a:r>
              <a:rPr lang="en-GB" sz="3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38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2746750" y="2202450"/>
            <a:ext cx="1151400" cy="751800"/>
          </a:xfrm>
          <a:prstGeom prst="ellipse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2822950" y="5841150"/>
            <a:ext cx="726000" cy="7518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11752850" y="2263500"/>
            <a:ext cx="1151400" cy="7518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9183375" y="6407150"/>
            <a:ext cx="8523900" cy="1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 y a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 followed by a word to show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items there are.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is likely to be </a:t>
            </a:r>
            <a:r>
              <a:rPr b="1" lang="en-GB" sz="3800">
                <a:solidFill>
                  <a:schemeClr val="dk2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un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b="1" lang="en-GB" sz="3800">
                <a:solidFill>
                  <a:schemeClr val="dk2"/>
                </a:solidFill>
                <a:highlight>
                  <a:srgbClr val="EAD1DC"/>
                </a:highlight>
                <a:latin typeface="Montserrat"/>
                <a:ea typeface="Montserrat"/>
                <a:cs typeface="Montserrat"/>
                <a:sym typeface="Montserrat"/>
              </a:rPr>
              <a:t>une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b="1" lang="en-GB" sz="3800">
                <a:solidFill>
                  <a:schemeClr val="dk2"/>
                </a:solidFill>
                <a:highlight>
                  <a:srgbClr val="D9EAD3"/>
                </a:highlight>
                <a:latin typeface="Montserrat"/>
                <a:ea typeface="Montserrat"/>
                <a:cs typeface="Montserrat"/>
                <a:sym typeface="Montserrat"/>
              </a:rPr>
              <a:t>des</a:t>
            </a:r>
            <a:endParaRPr b="1" sz="3800">
              <a:solidFill>
                <a:schemeClr val="dk2"/>
              </a:solidFill>
              <a:highlight>
                <a:srgbClr val="D9EAD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Sun, Trees, Beach, Landscape, Nature, Sunlight, Sky" id="165" name="Google Shape;1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475" y="3096025"/>
            <a:ext cx="2910444" cy="208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ighborhood, Homes, Community, Town, Village, City" id="166" name="Google Shape;16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9451" y="6894000"/>
            <a:ext cx="2631000" cy="217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dscape, Spring, Summer, Fields, Clouds, Grass, Hill" id="167" name="Google Shape;16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36913" y="3182850"/>
            <a:ext cx="4816834" cy="278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45350" y="56549"/>
            <a:ext cx="1804950" cy="180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title"/>
          </p:nvPr>
        </p:nvSpPr>
        <p:spPr>
          <a:xfrm>
            <a:off x="609600" y="333550"/>
            <a:ext cx="2631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Il y a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74" name="Google Shape;174;p22"/>
          <p:cNvCxnSpPr/>
          <p:nvPr/>
        </p:nvCxnSpPr>
        <p:spPr>
          <a:xfrm flipH="1">
            <a:off x="8795150" y="2588425"/>
            <a:ext cx="16800" cy="581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75" name="Google Shape;175;p22"/>
          <p:cNvSpPr txBox="1"/>
          <p:nvPr>
            <p:ph type="title"/>
          </p:nvPr>
        </p:nvSpPr>
        <p:spPr>
          <a:xfrm>
            <a:off x="2137150" y="3335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-"/>
            </a:pPr>
            <a:r>
              <a:rPr lang="en-GB">
                <a:solidFill>
                  <a:schemeClr val="dk2"/>
                </a:solidFill>
              </a:rPr>
              <a:t>There is or there are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2137150" y="1707150"/>
            <a:ext cx="6993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 y a </a:t>
            </a:r>
            <a:r>
              <a:rPr lang="en-GB" sz="3800">
                <a:solidFill>
                  <a:schemeClr val="dk2"/>
                </a:solidFill>
                <a:highlight>
                  <a:srgbClr val="CFE2F3"/>
                </a:highlight>
                <a:latin typeface="Montserrat"/>
                <a:ea typeface="Montserrat"/>
                <a:cs typeface="Montserrat"/>
                <a:sym typeface="Montserrat"/>
              </a:rPr>
              <a:t>un 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champ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2133600" y="5344150"/>
            <a:ext cx="6993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 y a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800">
                <a:solidFill>
                  <a:schemeClr val="dk2"/>
                </a:solidFill>
                <a:highlight>
                  <a:srgbClr val="D9EAD3"/>
                </a:highlight>
                <a:latin typeface="Montserrat"/>
                <a:ea typeface="Montserrat"/>
                <a:cs typeface="Montserrat"/>
                <a:sym typeface="Montserrat"/>
              </a:rPr>
              <a:t>six 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champ</a:t>
            </a:r>
            <a:r>
              <a:rPr lang="en-GB" sz="3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38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5350" y="56549"/>
            <a:ext cx="1804950" cy="180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10671550" y="1707150"/>
            <a:ext cx="6993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</a:t>
            </a:r>
            <a:r>
              <a:rPr b="1" lang="en-GB" sz="3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800">
                <a:solidFill>
                  <a:schemeClr val="dk2"/>
                </a:solidFill>
                <a:highlight>
                  <a:srgbClr val="CFE2F3"/>
                </a:highlight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3800">
                <a:solidFill>
                  <a:schemeClr val="dk2"/>
                </a:solidFill>
                <a:highlight>
                  <a:srgbClr val="CFE2F3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field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10744200" y="5344150"/>
            <a:ext cx="69936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</a:t>
            </a:r>
            <a:r>
              <a:rPr b="1" lang="en-GB" sz="3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800">
                <a:solidFill>
                  <a:schemeClr val="dk2"/>
                </a:solidFill>
                <a:highlight>
                  <a:srgbClr val="D9EAD3"/>
                </a:highlight>
                <a:latin typeface="Montserrat"/>
                <a:ea typeface="Montserrat"/>
                <a:cs typeface="Montserrat"/>
                <a:sym typeface="Montserrat"/>
              </a:rPr>
              <a:t>six 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field</a:t>
            </a:r>
            <a:r>
              <a:rPr lang="en-GB" sz="3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38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2"/>
          <p:cNvSpPr/>
          <p:nvPr/>
        </p:nvSpPr>
        <p:spPr>
          <a:xfrm rot="-5400000">
            <a:off x="5518675" y="4586650"/>
            <a:ext cx="1090800" cy="471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2"/>
          <p:cNvSpPr/>
          <p:nvPr/>
        </p:nvSpPr>
        <p:spPr>
          <a:xfrm rot="-5400000">
            <a:off x="14779150" y="4586650"/>
            <a:ext cx="1090800" cy="471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20124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andscape, Spring, Summer, Fields, Clouds, Grass, Hill" id="183" name="Google Shape;18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58029" y="6674050"/>
            <a:ext cx="2732086" cy="1582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dscape, Spring, Summer, Fields, Clouds, Grass, Hill" id="184" name="Google Shape;1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3178" y="2756250"/>
            <a:ext cx="2631000" cy="1523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dscape, Spring, Summer, Fields, Clouds, Grass, Hill" id="185" name="Google Shape;18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6790" y="3013250"/>
            <a:ext cx="2631000" cy="152379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5497800" y="6531600"/>
            <a:ext cx="20799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x6</a:t>
            </a:r>
            <a:endParaRPr sz="7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Landscape, Spring, Summer, Fields, Clouds, Grass, Hill" id="187" name="Google Shape;18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5704" y="6502275"/>
            <a:ext cx="2732086" cy="15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14790125" y="6703375"/>
            <a:ext cx="12456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x6</a:t>
            </a:r>
            <a:endParaRPr sz="7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