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462172-0C20-4ABF-A718-1832238DC648}">
  <a:tblStyle styleId="{37462172-0C20-4ABF-A718-1832238DC64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1.png"/><Relationship Id="rId13" Type="http://schemas.openxmlformats.org/officeDocument/2006/relationships/image" Target="../media/image9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5" Type="http://schemas.openxmlformats.org/officeDocument/2006/relationships/image" Target="../media/image23.png"/><Relationship Id="rId14" Type="http://schemas.openxmlformats.org/officeDocument/2006/relationships/image" Target="../media/image21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Fractions greater than 1 and percentages above 100%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Chan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787453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Fractions greater than 1 and percentages above 100%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32784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missing percentages.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>
                <a:latin typeface="Montserrat"/>
                <a:ea typeface="Montserrat"/>
                <a:cs typeface="Montserrat"/>
                <a:sym typeface="Montserrat"/>
              </a:rPr>
              <a:t>a)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c)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5"/>
            <a:ext cx="3891600" cy="39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Work out these questions.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bar models in question 1 may help you.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120% of 60	c) 200% of 60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125% of 60	d) 250% of 60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Write the percentages in question 1 as a simplified fractions.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b) 	c)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2" name="Google Shape;42;p7"/>
          <p:cNvGraphicFramePr/>
          <p:nvPr/>
        </p:nvGraphicFramePr>
        <p:xfrm>
          <a:off x="777408" y="1673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330200"/>
                <a:gridCol w="330200"/>
                <a:gridCol w="330200"/>
                <a:gridCol w="330200"/>
                <a:gridCol w="330200"/>
                <a:gridCol w="330200"/>
              </a:tblGrid>
              <a:tr h="21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3" name="Google Shape;43;p7"/>
          <p:cNvSpPr/>
          <p:nvPr/>
        </p:nvSpPr>
        <p:spPr>
          <a:xfrm rot="5400000">
            <a:off x="1565411" y="812103"/>
            <a:ext cx="74771" cy="164869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 rot="-5400000">
            <a:off x="1715030" y="957206"/>
            <a:ext cx="105955" cy="198120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331569" y="1366056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1499772" y="2010094"/>
            <a:ext cx="531206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" name="Google Shape;47;p7"/>
          <p:cNvGraphicFramePr/>
          <p:nvPr/>
        </p:nvGraphicFramePr>
        <p:xfrm>
          <a:off x="778686" y="2677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396250"/>
                <a:gridCol w="396250"/>
                <a:gridCol w="396250"/>
                <a:gridCol w="396250"/>
                <a:gridCol w="39625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48" name="Google Shape;48;p7"/>
          <p:cNvSpPr txBox="1"/>
          <p:nvPr/>
        </p:nvSpPr>
        <p:spPr>
          <a:xfrm>
            <a:off x="1318868" y="2353413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 rot="5400000">
            <a:off x="1533725" y="1846245"/>
            <a:ext cx="74771" cy="1587408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 rot="-5400000">
            <a:off x="1716308" y="1948205"/>
            <a:ext cx="105955" cy="198120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1504537" y="2991959"/>
            <a:ext cx="531206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" name="Google Shape;52;p7"/>
          <p:cNvGraphicFramePr/>
          <p:nvPr/>
        </p:nvGraphicFramePr>
        <p:xfrm>
          <a:off x="777406" y="3835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523975"/>
                <a:gridCol w="523975"/>
                <a:gridCol w="523975"/>
                <a:gridCol w="523975"/>
                <a:gridCol w="5239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" name="Google Shape;53;p7"/>
          <p:cNvSpPr txBox="1"/>
          <p:nvPr/>
        </p:nvSpPr>
        <p:spPr>
          <a:xfrm>
            <a:off x="1010006" y="3508991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5400000">
            <a:off x="1257592" y="3274060"/>
            <a:ext cx="80879" cy="1037034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 rot="-5400000">
            <a:off x="2028902" y="2793399"/>
            <a:ext cx="105955" cy="2611697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816549" y="4155457"/>
            <a:ext cx="531206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458974" y="446400"/>
            <a:ext cx="7957662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Fractions greater than 1 and percentages above 100%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458975" y="924805"/>
            <a:ext cx="3939843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90" r="-2625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8"/>
          <p:cNvSpPr txBox="1"/>
          <p:nvPr/>
        </p:nvSpPr>
        <p:spPr>
          <a:xfrm>
            <a:off x="4830450" y="924806"/>
            <a:ext cx="3816116" cy="3868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Match the equivalent cards.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5161635" y="1619469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6318930" y="1619469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7476225" y="1619469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5161635" y="2312118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6318930" y="2312118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7476225" y="2312118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5146456" y="3004767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3751" y="3004767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7461046" y="3004767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5146456" y="3697416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6303751" y="3697416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7461046" y="3697416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3" name="Google Shape;83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458973" y="446400"/>
            <a:ext cx="7874535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Fractions greater than 1 and percentages above 100%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432784" y="910952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Fill in the missing percentages.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>
                <a:latin typeface="Montserrat"/>
                <a:ea typeface="Montserrat"/>
                <a:cs typeface="Montserrat"/>
                <a:sym typeface="Montserrat"/>
              </a:rPr>
              <a:t>a)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b)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c)</a:t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0"/>
          <p:cNvSpPr txBox="1"/>
          <p:nvPr/>
        </p:nvSpPr>
        <p:spPr>
          <a:xfrm>
            <a:off x="4830450" y="924805"/>
            <a:ext cx="3891600" cy="3945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Work out these questions.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bar models in question 1 may help you.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120% of 60=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72</a:t>
            </a: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c) 200% of 60 =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120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125% of 60= </a:t>
            </a: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75	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Write the percentages in question 1 as a simplified fractions.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2" name="Google Shape;92;p10"/>
          <p:cNvGraphicFramePr/>
          <p:nvPr/>
        </p:nvGraphicFramePr>
        <p:xfrm>
          <a:off x="777408" y="16731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330200"/>
                <a:gridCol w="330200"/>
                <a:gridCol w="330200"/>
                <a:gridCol w="330200"/>
                <a:gridCol w="330200"/>
                <a:gridCol w="330200"/>
              </a:tblGrid>
              <a:tr h="21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B7FF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3" name="Google Shape;93;p10"/>
          <p:cNvSpPr/>
          <p:nvPr/>
        </p:nvSpPr>
        <p:spPr>
          <a:xfrm rot="5400000">
            <a:off x="1565411" y="812103"/>
            <a:ext cx="74771" cy="164869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 rot="-5400000">
            <a:off x="1715030" y="957206"/>
            <a:ext cx="105955" cy="198120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1331569" y="1366056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1446445" y="2011790"/>
            <a:ext cx="643124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120%</a:t>
            </a:r>
            <a:endParaRPr/>
          </a:p>
        </p:txBody>
      </p:sp>
      <p:graphicFrame>
        <p:nvGraphicFramePr>
          <p:cNvPr id="97" name="Google Shape;97;p10"/>
          <p:cNvGraphicFramePr/>
          <p:nvPr/>
        </p:nvGraphicFramePr>
        <p:xfrm>
          <a:off x="778686" y="26773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396250"/>
                <a:gridCol w="396250"/>
                <a:gridCol w="396250"/>
                <a:gridCol w="396250"/>
                <a:gridCol w="396250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8" name="Google Shape;98;p10"/>
          <p:cNvSpPr txBox="1"/>
          <p:nvPr/>
        </p:nvSpPr>
        <p:spPr>
          <a:xfrm>
            <a:off x="1318868" y="2353413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 rot="5400000">
            <a:off x="1533725" y="1846245"/>
            <a:ext cx="74771" cy="1587408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 rot="-5400000">
            <a:off x="1716308" y="1948205"/>
            <a:ext cx="105955" cy="1981200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1" name="Google Shape;101;p10"/>
          <p:cNvGraphicFramePr/>
          <p:nvPr/>
        </p:nvGraphicFramePr>
        <p:xfrm>
          <a:off x="777406" y="38356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{37462172-0C20-4ABF-A718-1832238DC648}</a:tableStyleId>
              </a:tblPr>
              <a:tblGrid>
                <a:gridCol w="523975"/>
                <a:gridCol w="523975"/>
                <a:gridCol w="523975"/>
                <a:gridCol w="523975"/>
                <a:gridCol w="523975"/>
              </a:tblGrid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2" name="Google Shape;102;p10"/>
          <p:cNvSpPr txBox="1"/>
          <p:nvPr/>
        </p:nvSpPr>
        <p:spPr>
          <a:xfrm>
            <a:off x="1010006" y="3508991"/>
            <a:ext cx="643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/>
          </a:p>
        </p:txBody>
      </p:sp>
      <p:sp>
        <p:nvSpPr>
          <p:cNvPr id="103" name="Google Shape;103;p10"/>
          <p:cNvSpPr/>
          <p:nvPr/>
        </p:nvSpPr>
        <p:spPr>
          <a:xfrm rot="5400000">
            <a:off x="1257592" y="3274060"/>
            <a:ext cx="80879" cy="1037034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 rot="-5400000">
            <a:off x="2028902" y="2793399"/>
            <a:ext cx="105955" cy="2611697"/>
          </a:xfrm>
          <a:prstGeom prst="leftBrace">
            <a:avLst>
              <a:gd fmla="val 74242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1446445" y="2993479"/>
            <a:ext cx="643124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125%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1754152" y="4157867"/>
            <a:ext cx="659135" cy="2475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250%</a:t>
            </a:r>
            <a:endParaRPr/>
          </a:p>
        </p:txBody>
      </p:sp>
      <p:pic>
        <p:nvPicPr>
          <p:cNvPr id="107" name="Google Shape;1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6319" y="3929825"/>
            <a:ext cx="2516893" cy="52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>
            <p:ph type="title"/>
          </p:nvPr>
        </p:nvSpPr>
        <p:spPr>
          <a:xfrm>
            <a:off x="458974" y="446400"/>
            <a:ext cx="7957662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Fractions greater than 1 and percentages above 100%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1"/>
          <p:cNvSpPr txBox="1"/>
          <p:nvPr>
            <p:ph idx="1" type="body"/>
          </p:nvPr>
        </p:nvSpPr>
        <p:spPr>
          <a:xfrm>
            <a:off x="458975" y="924805"/>
            <a:ext cx="3939843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90" r="-2625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14" name="Google Shape;11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4830450" y="924806"/>
            <a:ext cx="3816116" cy="38685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5. Match the equivalent cards. </a:t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1"/>
          <p:cNvSpPr/>
          <p:nvPr/>
        </p:nvSpPr>
        <p:spPr>
          <a:xfrm>
            <a:off x="5161635" y="1619469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6017815" y="2312118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6854092" y="3017274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5161635" y="2312118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5999094" y="3714945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6873994" y="1620020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5146456" y="3004767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6017815" y="1619469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6873994" y="2313946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5146456" y="3697416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6000274" y="3015084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6851731" y="3718050"/>
            <a:ext cx="853818" cy="521278"/>
          </a:xfrm>
          <a:prstGeom prst="roundRect">
            <a:avLst>
              <a:gd fmla="val 16667" name="adj"/>
            </a:avLst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