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10287000" cx="18288000"/>
  <p:notesSz cx="6858000" cy="9144000"/>
  <p:embeddedFontLst>
    <p:embeddedFont>
      <p:font typeface="Montserrat SemiBold"/>
      <p:regular r:id="rId16"/>
      <p:bold r:id="rId17"/>
      <p:italic r:id="rId18"/>
      <p:boldItalic r:id="rId19"/>
    </p:embeddedFont>
    <p:embeddedFont>
      <p:font typeface="Montserrat"/>
      <p:regular r:id="rId20"/>
      <p:bold r:id="rId21"/>
      <p:italic r:id="rId22"/>
      <p:boldItalic r:id="rId23"/>
    </p:embeddedFont>
    <p:embeddedFont>
      <p:font typeface="Montserrat Medium"/>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E12715F-D779-4F0D-BDB0-249385FEE978}">
  <a:tblStyle styleId="{BE12715F-D779-4F0D-BDB0-249385FEE978}"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MontserratMedium-regular.fntdata"/><Relationship Id="rId23" Type="http://schemas.openxmlformats.org/officeDocument/2006/relationships/font" Target="fonts/Montserrat-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Medium-italic.fntdata"/><Relationship Id="rId25" Type="http://schemas.openxmlformats.org/officeDocument/2006/relationships/font" Target="fonts/MontserratMedium-bold.fntdata"/><Relationship Id="rId27" Type="http://schemas.openxmlformats.org/officeDocument/2006/relationships/font" Target="fonts/MontserratMedium-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MontserratSemiBold-bold.fntdata"/><Relationship Id="rId16" Type="http://schemas.openxmlformats.org/officeDocument/2006/relationships/font" Target="fonts/MontserratSemiBold-regular.fntdata"/><Relationship Id="rId19" Type="http://schemas.openxmlformats.org/officeDocument/2006/relationships/font" Target="fonts/MontserratSemiBold-boldItalic.fntdata"/><Relationship Id="rId18" Type="http://schemas.openxmlformats.org/officeDocument/2006/relationships/font" Target="fonts/MontserratSemi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7349fb42c9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7349fb42c9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8c5d895dc0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8c5d895dc0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5302a3974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5302a3974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5302a39742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5302a39742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5302a39742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5302a39742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5302a39742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5302a39742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5302a39742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5302a39742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5302a39742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5302a39742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8c5d895dc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8c5d895dc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8671dba6f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8671dba6f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8" name="Shape 78"/>
        <p:cNvGrpSpPr/>
        <p:nvPr/>
      </p:nvGrpSpPr>
      <p:grpSpPr>
        <a:xfrm>
          <a:off x="0" y="0"/>
          <a:ext cx="0" cy="0"/>
          <a:chOff x="0" y="0"/>
          <a:chExt cx="0" cy="0"/>
        </a:xfrm>
      </p:grpSpPr>
      <p:sp>
        <p:nvSpPr>
          <p:cNvPr id="79" name="Google Shape;79;p14"/>
          <p:cNvSpPr txBox="1"/>
          <p:nvPr>
            <p:ph idx="4294967295"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Alexandra Kollontai and Social Change</a:t>
            </a:r>
            <a:endParaRPr>
              <a:solidFill>
                <a:srgbClr val="4B3241"/>
              </a:solidFill>
            </a:endParaRPr>
          </a:p>
        </p:txBody>
      </p:sp>
      <p:sp>
        <p:nvSpPr>
          <p:cNvPr id="80" name="Google Shape;80;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KS3 History</a:t>
            </a:r>
            <a:endParaRPr>
              <a:solidFill>
                <a:srgbClr val="4B3241"/>
              </a:solidFill>
            </a:endParaRPr>
          </a:p>
          <a:p>
            <a:pPr indent="0" lvl="0" marL="0" rtl="0" algn="l">
              <a:spcBef>
                <a:spcPts val="2000"/>
              </a:spcBef>
              <a:spcAft>
                <a:spcPts val="2000"/>
              </a:spcAft>
              <a:buNone/>
            </a:pPr>
            <a:r>
              <a:rPr lang="en-GB">
                <a:solidFill>
                  <a:srgbClr val="4B3241"/>
                </a:solidFill>
              </a:rPr>
              <a:t>Lesson 4 of an enquiry of 4 lessons.</a:t>
            </a:r>
            <a:endParaRPr>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Miss Porter</a:t>
            </a:r>
            <a:endParaRPr>
              <a:solidFill>
                <a:srgbClr val="4B3241"/>
              </a:solidFill>
            </a:endParaRPr>
          </a:p>
        </p:txBody>
      </p:sp>
      <p:sp>
        <p:nvSpPr>
          <p:cNvPr id="82" name="Google Shape;82;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3"/>
          <p:cNvSpPr txBox="1"/>
          <p:nvPr>
            <p:ph type="title"/>
          </p:nvPr>
        </p:nvSpPr>
        <p:spPr>
          <a:xfrm>
            <a:off x="918025" y="484150"/>
            <a:ext cx="16452000" cy="773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Return to the enquiry</a:t>
            </a:r>
            <a:endParaRPr>
              <a:solidFill>
                <a:schemeClr val="dk2"/>
              </a:solidFill>
            </a:endParaRPr>
          </a:p>
        </p:txBody>
      </p:sp>
      <p:sp>
        <p:nvSpPr>
          <p:cNvPr id="145" name="Google Shape;145;p23"/>
          <p:cNvSpPr txBox="1"/>
          <p:nvPr/>
        </p:nvSpPr>
        <p:spPr>
          <a:xfrm>
            <a:off x="783375" y="1257750"/>
            <a:ext cx="16452000" cy="1767000"/>
          </a:xfrm>
          <a:prstGeom prst="rect">
            <a:avLst/>
          </a:prstGeom>
          <a:noFill/>
          <a:ln>
            <a:noFill/>
          </a:ln>
        </p:spPr>
        <p:txBody>
          <a:bodyPr anchorCtr="0" anchor="t" bIns="182850" lIns="182850" spcFirstLastPara="1" rIns="182850" wrap="square" tIns="182850">
            <a:noAutofit/>
          </a:bodyPr>
          <a:lstStyle/>
          <a:p>
            <a:pPr indent="0" lvl="0" marL="0" rtl="0" algn="l">
              <a:lnSpc>
                <a:spcPct val="140000"/>
              </a:lnSpc>
              <a:spcBef>
                <a:spcPts val="0"/>
              </a:spcBef>
              <a:spcAft>
                <a:spcPts val="0"/>
              </a:spcAft>
              <a:buNone/>
            </a:pPr>
            <a:r>
              <a:t/>
            </a:r>
            <a:endParaRPr sz="3000">
              <a:latin typeface="Montserrat"/>
              <a:ea typeface="Montserrat"/>
              <a:cs typeface="Montserrat"/>
              <a:sym typeface="Montserrat"/>
            </a:endParaRPr>
          </a:p>
        </p:txBody>
      </p:sp>
      <p:sp>
        <p:nvSpPr>
          <p:cNvPr id="146" name="Google Shape;146;p23"/>
          <p:cNvSpPr txBox="1"/>
          <p:nvPr/>
        </p:nvSpPr>
        <p:spPr>
          <a:xfrm>
            <a:off x="783375" y="1374950"/>
            <a:ext cx="16452000" cy="19464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0"/>
              </a:spcAft>
              <a:buNone/>
            </a:pPr>
            <a:r>
              <a:rPr b="1" lang="en-GB" sz="3400">
                <a:solidFill>
                  <a:schemeClr val="dk2"/>
                </a:solidFill>
                <a:latin typeface="Montserrat"/>
                <a:ea typeface="Montserrat"/>
                <a:cs typeface="Montserrat"/>
                <a:sym typeface="Montserrat"/>
              </a:rPr>
              <a:t>What were the Bolsheviks trying to achieve?</a:t>
            </a:r>
            <a:endParaRPr b="1" sz="3400">
              <a:solidFill>
                <a:schemeClr val="dk2"/>
              </a:solidFill>
              <a:latin typeface="Montserrat"/>
              <a:ea typeface="Montserrat"/>
              <a:cs typeface="Montserrat"/>
              <a:sym typeface="Montserrat"/>
            </a:endParaRPr>
          </a:p>
        </p:txBody>
      </p:sp>
      <p:graphicFrame>
        <p:nvGraphicFramePr>
          <p:cNvPr id="147" name="Google Shape;147;p23"/>
          <p:cNvGraphicFramePr/>
          <p:nvPr/>
        </p:nvGraphicFramePr>
        <p:xfrm>
          <a:off x="850675" y="2876300"/>
          <a:ext cx="3000000" cy="3000000"/>
        </p:xfrm>
        <a:graphic>
          <a:graphicData uri="http://schemas.openxmlformats.org/drawingml/2006/table">
            <a:tbl>
              <a:tblPr>
                <a:noFill/>
                <a:tableStyleId>{BE12715F-D779-4F0D-BDB0-249385FEE978}</a:tableStyleId>
              </a:tblPr>
              <a:tblGrid>
                <a:gridCol w="11216350"/>
              </a:tblGrid>
              <a:tr h="805500">
                <a:tc>
                  <a:txBody>
                    <a:bodyPr/>
                    <a:lstStyle/>
                    <a:p>
                      <a:pPr indent="0" lvl="0" marL="0" rtl="0" algn="ctr">
                        <a:spcBef>
                          <a:spcPts val="0"/>
                        </a:spcBef>
                        <a:spcAft>
                          <a:spcPts val="0"/>
                        </a:spcAft>
                        <a:buNone/>
                      </a:pPr>
                      <a:r>
                        <a:rPr b="1" lang="en-GB" sz="3400">
                          <a:solidFill>
                            <a:srgbClr val="FFFFFF"/>
                          </a:solidFill>
                          <a:latin typeface="Montserrat"/>
                          <a:ea typeface="Montserrat"/>
                          <a:cs typeface="Montserrat"/>
                          <a:sym typeface="Montserrat"/>
                        </a:rPr>
                        <a:t>Sentence starter options</a:t>
                      </a:r>
                      <a:endParaRPr b="1" sz="3400">
                        <a:solidFill>
                          <a:srgbClr val="FFFFFF"/>
                        </a:solidFill>
                        <a:latin typeface="Montserrat"/>
                        <a:ea typeface="Montserrat"/>
                        <a:cs typeface="Montserrat"/>
                        <a:sym typeface="Montserrat"/>
                      </a:endParaRPr>
                    </a:p>
                  </a:txBody>
                  <a:tcPr marT="182850" marB="182850" marR="182850" marL="182850">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434343"/>
                    </a:solidFill>
                  </a:tcPr>
                </a:tc>
              </a:tr>
              <a:tr h="4983600">
                <a:tc>
                  <a:txBody>
                    <a:bodyPr/>
                    <a:lstStyle/>
                    <a:p>
                      <a:pPr indent="0" lvl="0" marL="0" rtl="0" algn="l">
                        <a:lnSpc>
                          <a:spcPct val="115000"/>
                        </a:lnSpc>
                        <a:spcBef>
                          <a:spcPts val="0"/>
                        </a:spcBef>
                        <a:spcAft>
                          <a:spcPts val="0"/>
                        </a:spcAft>
                        <a:buNone/>
                      </a:pPr>
                      <a:r>
                        <a:rPr i="1" lang="en-GB" sz="3200">
                          <a:latin typeface="Montserrat"/>
                          <a:ea typeface="Montserrat"/>
                          <a:cs typeface="Montserrat"/>
                          <a:sym typeface="Montserrat"/>
                        </a:rPr>
                        <a:t>Following the Russian Revolution, the Bolsheviks tried to achieve multiple aims. For example, …</a:t>
                      </a:r>
                      <a:endParaRPr i="1" sz="3200">
                        <a:latin typeface="Montserrat"/>
                        <a:ea typeface="Montserrat"/>
                        <a:cs typeface="Montserrat"/>
                        <a:sym typeface="Montserrat"/>
                      </a:endParaRPr>
                    </a:p>
                    <a:p>
                      <a:pPr indent="0" lvl="0" marL="0" rtl="0" algn="l">
                        <a:lnSpc>
                          <a:spcPct val="115000"/>
                        </a:lnSpc>
                        <a:spcBef>
                          <a:spcPts val="0"/>
                        </a:spcBef>
                        <a:spcAft>
                          <a:spcPts val="0"/>
                        </a:spcAft>
                        <a:buNone/>
                      </a:pPr>
                      <a:r>
                        <a:t/>
                      </a:r>
                      <a:endParaRPr i="1" sz="3200">
                        <a:latin typeface="Montserrat"/>
                        <a:ea typeface="Montserrat"/>
                        <a:cs typeface="Montserrat"/>
                        <a:sym typeface="Montserrat"/>
                      </a:endParaRPr>
                    </a:p>
                    <a:p>
                      <a:pPr indent="0" lvl="0" marL="0" rtl="0" algn="l">
                        <a:lnSpc>
                          <a:spcPct val="115000"/>
                        </a:lnSpc>
                        <a:spcBef>
                          <a:spcPts val="0"/>
                        </a:spcBef>
                        <a:spcAft>
                          <a:spcPts val="0"/>
                        </a:spcAft>
                        <a:buNone/>
                      </a:pPr>
                      <a:r>
                        <a:rPr i="1" lang="en-GB" sz="3200">
                          <a:latin typeface="Montserrat"/>
                          <a:ea typeface="Montserrat"/>
                          <a:cs typeface="Montserrat"/>
                          <a:sym typeface="Montserrat"/>
                        </a:rPr>
                        <a:t>The most important motive for the Bolsheviks was… </a:t>
                      </a:r>
                      <a:endParaRPr i="1" sz="3200">
                        <a:latin typeface="Montserrat"/>
                        <a:ea typeface="Montserrat"/>
                        <a:cs typeface="Montserrat"/>
                        <a:sym typeface="Montserrat"/>
                      </a:endParaRPr>
                    </a:p>
                    <a:p>
                      <a:pPr indent="0" lvl="0" marL="0" rtl="0" algn="l">
                        <a:lnSpc>
                          <a:spcPct val="115000"/>
                        </a:lnSpc>
                        <a:spcBef>
                          <a:spcPts val="0"/>
                        </a:spcBef>
                        <a:spcAft>
                          <a:spcPts val="0"/>
                        </a:spcAft>
                        <a:buNone/>
                      </a:pPr>
                      <a:r>
                        <a:t/>
                      </a:r>
                      <a:endParaRPr i="1" sz="3200">
                        <a:latin typeface="Montserrat"/>
                        <a:ea typeface="Montserrat"/>
                        <a:cs typeface="Montserrat"/>
                        <a:sym typeface="Montserrat"/>
                      </a:endParaRPr>
                    </a:p>
                    <a:p>
                      <a:pPr indent="0" lvl="0" marL="0" rtl="0" algn="l">
                        <a:lnSpc>
                          <a:spcPct val="115000"/>
                        </a:lnSpc>
                        <a:spcBef>
                          <a:spcPts val="0"/>
                        </a:spcBef>
                        <a:spcAft>
                          <a:spcPts val="0"/>
                        </a:spcAft>
                        <a:buNone/>
                      </a:pPr>
                      <a:r>
                        <a:rPr i="1" lang="en-GB" sz="3200">
                          <a:latin typeface="Montserrat"/>
                          <a:ea typeface="Montserrat"/>
                          <a:cs typeface="Montserrat"/>
                          <a:sym typeface="Montserrat"/>
                        </a:rPr>
                        <a:t>This is because… </a:t>
                      </a:r>
                      <a:endParaRPr i="1" sz="3200">
                        <a:latin typeface="Montserrat"/>
                        <a:ea typeface="Montserrat"/>
                        <a:cs typeface="Montserrat"/>
                        <a:sym typeface="Montserrat"/>
                      </a:endParaRPr>
                    </a:p>
                    <a:p>
                      <a:pPr indent="0" lvl="0" marL="0" rtl="0" algn="l">
                        <a:lnSpc>
                          <a:spcPct val="115000"/>
                        </a:lnSpc>
                        <a:spcBef>
                          <a:spcPts val="0"/>
                        </a:spcBef>
                        <a:spcAft>
                          <a:spcPts val="0"/>
                        </a:spcAft>
                        <a:buNone/>
                      </a:pPr>
                      <a:r>
                        <a:t/>
                      </a:r>
                      <a:endParaRPr i="1" sz="3200">
                        <a:latin typeface="Montserrat"/>
                        <a:ea typeface="Montserrat"/>
                        <a:cs typeface="Montserrat"/>
                        <a:sym typeface="Montserrat"/>
                      </a:endParaRPr>
                    </a:p>
                    <a:p>
                      <a:pPr indent="0" lvl="0" marL="0" rtl="0" algn="l">
                        <a:lnSpc>
                          <a:spcPct val="115000"/>
                        </a:lnSpc>
                        <a:spcBef>
                          <a:spcPts val="0"/>
                        </a:spcBef>
                        <a:spcAft>
                          <a:spcPts val="0"/>
                        </a:spcAft>
                        <a:buNone/>
                      </a:pPr>
                      <a:r>
                        <a:rPr i="1" lang="en-GB" sz="3200">
                          <a:latin typeface="Montserrat"/>
                          <a:ea typeface="Montserrat"/>
                          <a:cs typeface="Montserrat"/>
                          <a:sym typeface="Montserrat"/>
                        </a:rPr>
                        <a:t>This was more important than … because… </a:t>
                      </a:r>
                      <a:endParaRPr i="1" sz="3200">
                        <a:latin typeface="Montserrat"/>
                        <a:ea typeface="Montserrat"/>
                        <a:cs typeface="Montserrat"/>
                        <a:sym typeface="Montserrat"/>
                      </a:endParaRPr>
                    </a:p>
                  </a:txBody>
                  <a:tcPr marT="182850" marB="182850" marR="182850" marL="182850">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bl>
          </a:graphicData>
        </a:graphic>
      </p:graphicFrame>
      <p:sp>
        <p:nvSpPr>
          <p:cNvPr id="148" name="Google Shape;148;p23"/>
          <p:cNvSpPr txBox="1"/>
          <p:nvPr/>
        </p:nvSpPr>
        <p:spPr>
          <a:xfrm>
            <a:off x="12691425" y="2875400"/>
            <a:ext cx="5007300" cy="5963100"/>
          </a:xfrm>
          <a:prstGeom prst="rect">
            <a:avLst/>
          </a:prstGeom>
          <a:no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444500" lvl="0" marL="457200" rtl="0" algn="l">
              <a:spcBef>
                <a:spcPts val="0"/>
              </a:spcBef>
              <a:spcAft>
                <a:spcPts val="0"/>
              </a:spcAft>
              <a:buSzPts val="3400"/>
              <a:buFont typeface="Montserrat"/>
              <a:buChar char="-"/>
            </a:pPr>
            <a:r>
              <a:rPr lang="en-GB" sz="3400">
                <a:latin typeface="Montserrat"/>
                <a:ea typeface="Montserrat"/>
                <a:cs typeface="Montserrat"/>
                <a:sym typeface="Montserrat"/>
              </a:rPr>
              <a:t>To spread communism</a:t>
            </a:r>
            <a:br>
              <a:rPr lang="en-GB" sz="3400">
                <a:latin typeface="Montserrat"/>
                <a:ea typeface="Montserrat"/>
                <a:cs typeface="Montserrat"/>
                <a:sym typeface="Montserrat"/>
              </a:rPr>
            </a:br>
            <a:endParaRPr sz="3400">
              <a:latin typeface="Montserrat"/>
              <a:ea typeface="Montserrat"/>
              <a:cs typeface="Montserrat"/>
              <a:sym typeface="Montserrat"/>
            </a:endParaRPr>
          </a:p>
          <a:p>
            <a:pPr indent="-444500" lvl="0" marL="457200" rtl="0" algn="l">
              <a:spcBef>
                <a:spcPts val="0"/>
              </a:spcBef>
              <a:spcAft>
                <a:spcPts val="0"/>
              </a:spcAft>
              <a:buSzPts val="3400"/>
              <a:buFont typeface="Montserrat"/>
              <a:buChar char="-"/>
            </a:pPr>
            <a:r>
              <a:rPr lang="en-GB" sz="3400">
                <a:latin typeface="Montserrat"/>
                <a:ea typeface="Montserrat"/>
                <a:cs typeface="Montserrat"/>
                <a:sym typeface="Montserrat"/>
              </a:rPr>
              <a:t>To create a more equal society</a:t>
            </a:r>
            <a:endParaRPr sz="3400">
              <a:latin typeface="Montserrat"/>
              <a:ea typeface="Montserrat"/>
              <a:cs typeface="Montserrat"/>
              <a:sym typeface="Montserrat"/>
            </a:endParaRPr>
          </a:p>
          <a:p>
            <a:pPr indent="0" lvl="0" marL="0" rtl="0" algn="l">
              <a:spcBef>
                <a:spcPts val="0"/>
              </a:spcBef>
              <a:spcAft>
                <a:spcPts val="0"/>
              </a:spcAft>
              <a:buNone/>
            </a:pPr>
            <a:r>
              <a:t/>
            </a:r>
            <a:endParaRPr sz="3400">
              <a:latin typeface="Montserrat"/>
              <a:ea typeface="Montserrat"/>
              <a:cs typeface="Montserrat"/>
              <a:sym typeface="Montserrat"/>
            </a:endParaRPr>
          </a:p>
          <a:p>
            <a:pPr indent="-444500" lvl="0" marL="457200" rtl="0" algn="l">
              <a:spcBef>
                <a:spcPts val="0"/>
              </a:spcBef>
              <a:spcAft>
                <a:spcPts val="0"/>
              </a:spcAft>
              <a:buSzPts val="3400"/>
              <a:buFont typeface="Montserrat"/>
              <a:buChar char="-"/>
            </a:pPr>
            <a:r>
              <a:rPr lang="en-GB" sz="3400">
                <a:latin typeface="Montserrat"/>
                <a:ea typeface="Montserrat"/>
                <a:cs typeface="Montserrat"/>
                <a:sym typeface="Montserrat"/>
              </a:rPr>
              <a:t>To hold onto power</a:t>
            </a:r>
            <a:endParaRPr sz="3400">
              <a:latin typeface="Montserrat"/>
              <a:ea typeface="Montserrat"/>
              <a:cs typeface="Montserrat"/>
              <a:sym typeface="Montserrat"/>
            </a:endParaRPr>
          </a:p>
          <a:p>
            <a:pPr indent="0" lvl="0" marL="0" rtl="0" algn="l">
              <a:spcBef>
                <a:spcPts val="0"/>
              </a:spcBef>
              <a:spcAft>
                <a:spcPts val="0"/>
              </a:spcAft>
              <a:buNone/>
            </a:pPr>
            <a:r>
              <a:t/>
            </a:r>
            <a:endParaRPr sz="3400">
              <a:latin typeface="Montserrat"/>
              <a:ea typeface="Montserrat"/>
              <a:cs typeface="Montserrat"/>
              <a:sym typeface="Montserrat"/>
            </a:endParaRPr>
          </a:p>
          <a:p>
            <a:pPr indent="-444500" lvl="0" marL="457200" rtl="0" algn="l">
              <a:spcBef>
                <a:spcPts val="0"/>
              </a:spcBef>
              <a:spcAft>
                <a:spcPts val="0"/>
              </a:spcAft>
              <a:buSzPts val="3400"/>
              <a:buFont typeface="Montserrat"/>
              <a:buChar char="-"/>
            </a:pPr>
            <a:r>
              <a:rPr lang="en-GB" sz="3400">
                <a:latin typeface="Montserrat"/>
                <a:ea typeface="Montserrat"/>
                <a:cs typeface="Montserrat"/>
                <a:sym typeface="Montserrat"/>
              </a:rPr>
              <a:t>Radical change to society</a:t>
            </a:r>
            <a:endParaRPr sz="3400">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8" name="Google Shape;88;p15"/>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Social policies</a:t>
            </a:r>
            <a:endParaRPr/>
          </a:p>
        </p:txBody>
      </p:sp>
      <p:sp>
        <p:nvSpPr>
          <p:cNvPr id="89" name="Google Shape;89;p15"/>
          <p:cNvSpPr txBox="1"/>
          <p:nvPr>
            <p:ph idx="1" type="body"/>
          </p:nvPr>
        </p:nvSpPr>
        <p:spPr>
          <a:xfrm>
            <a:off x="917950" y="1958250"/>
            <a:ext cx="16452000" cy="6880200"/>
          </a:xfrm>
          <a:prstGeom prst="rect">
            <a:avLst/>
          </a:prstGeom>
        </p:spPr>
        <p:txBody>
          <a:bodyPr anchorCtr="0" anchor="t" bIns="0" lIns="0" spcFirstLastPara="1" rIns="0" wrap="square" tIns="0">
            <a:noAutofit/>
          </a:bodyPr>
          <a:lstStyle/>
          <a:p>
            <a:pPr indent="0" lvl="0" marL="0" rtl="0" algn="l">
              <a:lnSpc>
                <a:spcPct val="130000"/>
              </a:lnSpc>
              <a:spcBef>
                <a:spcPts val="0"/>
              </a:spcBef>
              <a:spcAft>
                <a:spcPts val="2000"/>
              </a:spcAft>
              <a:buNone/>
            </a:pPr>
            <a:r>
              <a:rPr lang="en-GB"/>
              <a:t>Following the October Revolution, Lenin and the Bolsheviks began to introduce changes to how Russians lived their lives. When these kind of changes are introduced by a government we call them “social policies”. After their victory in the Civil War in the early 1920s, the Bolsheviks had enough control to implement large changes to society.  They wanted people to believe that the past was no longer relevant and that the Bolsheviks would build a new world for them. Some of these changes affected the lives of women and the family</a:t>
            </a:r>
            <a:r>
              <a:rPr lang="en-GB"/>
              <a:t>.</a:t>
            </a:r>
            <a:r>
              <a:rPr lang="en-GB"/>
              <a:t> The Bolsheviks also put a lot of effort into educating workers and peasants on communism and the Revolution. </a:t>
            </a:r>
            <a:endParaRPr/>
          </a:p>
        </p:txBody>
      </p:sp>
      <p:sp>
        <p:nvSpPr>
          <p:cNvPr id="90" name="Google Shape;90;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ph type="title"/>
          </p:nvPr>
        </p:nvSpPr>
        <p:spPr>
          <a:xfrm>
            <a:off x="918000" y="60690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The role of women</a:t>
            </a:r>
            <a:endParaRPr/>
          </a:p>
        </p:txBody>
      </p:sp>
      <p:sp>
        <p:nvSpPr>
          <p:cNvPr id="96" name="Google Shape;96;p16"/>
          <p:cNvSpPr txBox="1"/>
          <p:nvPr>
            <p:ph idx="1" type="body"/>
          </p:nvPr>
        </p:nvSpPr>
        <p:spPr>
          <a:xfrm>
            <a:off x="918000" y="1573700"/>
            <a:ext cx="16452000" cy="7771200"/>
          </a:xfrm>
          <a:prstGeom prst="rect">
            <a:avLst/>
          </a:prstGeom>
        </p:spPr>
        <p:txBody>
          <a:bodyPr anchorCtr="0" anchor="t" bIns="0" lIns="0" spcFirstLastPara="1" rIns="0" wrap="square" tIns="0">
            <a:noAutofit/>
          </a:bodyPr>
          <a:lstStyle/>
          <a:p>
            <a:pPr indent="0" lvl="0" marL="0" rtl="0" algn="l">
              <a:lnSpc>
                <a:spcPct val="130000"/>
              </a:lnSpc>
              <a:spcBef>
                <a:spcPts val="0"/>
              </a:spcBef>
              <a:spcAft>
                <a:spcPts val="0"/>
              </a:spcAft>
              <a:buNone/>
            </a:pPr>
            <a:r>
              <a:rPr lang="en-GB">
                <a:solidFill>
                  <a:srgbClr val="000000"/>
                </a:solidFill>
              </a:rPr>
              <a:t>The </a:t>
            </a:r>
            <a:r>
              <a:rPr b="1" lang="en-GB">
                <a:solidFill>
                  <a:srgbClr val="000000"/>
                </a:solidFill>
              </a:rPr>
              <a:t>empowerment</a:t>
            </a:r>
            <a:r>
              <a:rPr lang="en-GB">
                <a:solidFill>
                  <a:srgbClr val="000000"/>
                </a:solidFill>
              </a:rPr>
              <a:t> of women was a goal for the Bolsheviks following the October Revolution. Prior to 1917 some wealthy women were educated but most poorer women were not educated and many were </a:t>
            </a:r>
            <a:r>
              <a:rPr b="1" lang="en-GB">
                <a:solidFill>
                  <a:srgbClr val="000000"/>
                </a:solidFill>
              </a:rPr>
              <a:t>illiterate</a:t>
            </a:r>
            <a:r>
              <a:rPr lang="en-GB">
                <a:solidFill>
                  <a:srgbClr val="000000"/>
                </a:solidFill>
              </a:rPr>
              <a:t>. Although women over the age of twenty had gained the right to vote in July 1917, they had not played a significant role in politics before the Russian Revolution.</a:t>
            </a:r>
            <a:endParaRPr>
              <a:solidFill>
                <a:srgbClr val="000000"/>
              </a:solidFill>
            </a:endParaRPr>
          </a:p>
          <a:p>
            <a:pPr indent="0" lvl="0" marL="0" rtl="0" algn="l">
              <a:lnSpc>
                <a:spcPct val="130000"/>
              </a:lnSpc>
              <a:spcBef>
                <a:spcPts val="0"/>
              </a:spcBef>
              <a:spcAft>
                <a:spcPts val="0"/>
              </a:spcAft>
              <a:buNone/>
            </a:pPr>
            <a:r>
              <a:t/>
            </a:r>
            <a:endParaRPr>
              <a:solidFill>
                <a:srgbClr val="000000"/>
              </a:solidFill>
            </a:endParaRPr>
          </a:p>
          <a:p>
            <a:pPr indent="0" lvl="0" marL="0" rtl="0" algn="l">
              <a:lnSpc>
                <a:spcPct val="130000"/>
              </a:lnSpc>
              <a:spcBef>
                <a:spcPts val="0"/>
              </a:spcBef>
              <a:spcAft>
                <a:spcPts val="0"/>
              </a:spcAft>
              <a:buNone/>
            </a:pPr>
            <a:r>
              <a:rPr lang="en-GB">
                <a:solidFill>
                  <a:srgbClr val="000000"/>
                </a:solidFill>
              </a:rPr>
              <a:t>Women gained greater freedom after the Revolution as the Bolsheviks declared women and men were equal. Women could now also own property.  Under the Bolshevik Family Code of 1918 women could obtain a divorce from an unhappy marriage and </a:t>
            </a:r>
            <a:r>
              <a:rPr b="1" lang="en-GB">
                <a:solidFill>
                  <a:srgbClr val="000000"/>
                </a:solidFill>
              </a:rPr>
              <a:t>abortion </a:t>
            </a:r>
            <a:r>
              <a:rPr lang="en-GB">
                <a:solidFill>
                  <a:srgbClr val="000000"/>
                </a:solidFill>
              </a:rPr>
              <a:t>was made legal.  Although these policies were introduced partly to encourage women to enter the workforce, they also attacked the traditional role of women as mothers and wives.</a:t>
            </a:r>
            <a:endParaRPr>
              <a:solidFill>
                <a:srgbClr val="000000"/>
              </a:solidFill>
            </a:endParaRPr>
          </a:p>
          <a:p>
            <a:pPr indent="0" lvl="0" marL="0" rtl="0" algn="l">
              <a:lnSpc>
                <a:spcPct val="130000"/>
              </a:lnSpc>
              <a:spcBef>
                <a:spcPts val="0"/>
              </a:spcBef>
              <a:spcAft>
                <a:spcPts val="0"/>
              </a:spcAft>
              <a:buNone/>
            </a:pPr>
            <a:r>
              <a:t/>
            </a:r>
            <a:endParaRPr>
              <a:solidFill>
                <a:srgbClr val="000000"/>
              </a:solidFill>
            </a:endParaRPr>
          </a:p>
          <a:p>
            <a:pPr indent="0" lvl="0" marL="0" rtl="0" algn="l">
              <a:lnSpc>
                <a:spcPct val="130000"/>
              </a:lnSpc>
              <a:spcBef>
                <a:spcPts val="0"/>
              </a:spcBef>
              <a:spcAft>
                <a:spcPts val="0"/>
              </a:spcAft>
              <a:buNone/>
            </a:pPr>
            <a:r>
              <a:t/>
            </a:r>
            <a:endParaRPr/>
          </a:p>
          <a:p>
            <a:pPr indent="0" lvl="0" marL="0" rtl="0" algn="l">
              <a:lnSpc>
                <a:spcPct val="130000"/>
              </a:lnSpc>
              <a:spcBef>
                <a:spcPts val="0"/>
              </a:spcBef>
              <a:spcAft>
                <a:spcPts val="0"/>
              </a:spcAft>
              <a:buNone/>
            </a:pPr>
            <a:r>
              <a:t/>
            </a:r>
            <a:endParaRPr/>
          </a:p>
        </p:txBody>
      </p:sp>
      <p:sp>
        <p:nvSpPr>
          <p:cNvPr id="97" name="Google Shape;97;p16"/>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7"/>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Alexandra Kollontai</a:t>
            </a:r>
            <a:endParaRPr/>
          </a:p>
        </p:txBody>
      </p:sp>
      <p:sp>
        <p:nvSpPr>
          <p:cNvPr id="103" name="Google Shape;103;p17"/>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lnSpc>
                <a:spcPct val="130000"/>
              </a:lnSpc>
              <a:spcBef>
                <a:spcPts val="0"/>
              </a:spcBef>
              <a:spcAft>
                <a:spcPts val="0"/>
              </a:spcAft>
              <a:buNone/>
            </a:pPr>
            <a:r>
              <a:rPr lang="en-GB">
                <a:solidFill>
                  <a:srgbClr val="000000"/>
                </a:solidFill>
              </a:rPr>
              <a:t>Alexandra Kollontai was a leading female figure in the Bolshevik Party and </a:t>
            </a:r>
            <a:r>
              <a:rPr lang="en-GB">
                <a:solidFill>
                  <a:srgbClr val="000000"/>
                </a:solidFill>
              </a:rPr>
              <a:t>was responsible for social policies.</a:t>
            </a:r>
            <a:r>
              <a:rPr lang="en-GB">
                <a:solidFill>
                  <a:srgbClr val="000000"/>
                </a:solidFill>
              </a:rPr>
              <a:t> She was a feminist and wanted to completely transform the role of women in society. She wished to free women from the struggle of family life by setting up nurseries for childcare and canteens and laundries. She believed women would have more freedom if the state took on the responsibility of raising children. This would also allow women to have a job and earn their own money. Kollontai also believed in sexual freedom for women. However, some more traditional Bolsheviks - including Lenin - were fearful of Kollontai’s ideas believing they were too </a:t>
            </a:r>
            <a:r>
              <a:rPr b="1" lang="en-GB">
                <a:solidFill>
                  <a:srgbClr val="000000"/>
                </a:solidFill>
              </a:rPr>
              <a:t>radical</a:t>
            </a:r>
            <a:r>
              <a:rPr lang="en-GB">
                <a:solidFill>
                  <a:srgbClr val="000000"/>
                </a:solidFill>
              </a:rPr>
              <a:t>. </a:t>
            </a:r>
            <a:endParaRPr>
              <a:solidFill>
                <a:srgbClr val="000000"/>
              </a:solidFill>
            </a:endParaRPr>
          </a:p>
        </p:txBody>
      </p:sp>
      <p:sp>
        <p:nvSpPr>
          <p:cNvPr id="104" name="Google Shape;104;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txBox="1"/>
          <p:nvPr>
            <p:ph type="title"/>
          </p:nvPr>
        </p:nvSpPr>
        <p:spPr>
          <a:xfrm>
            <a:off x="917950" y="5704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The family</a:t>
            </a:r>
            <a:endParaRPr/>
          </a:p>
        </p:txBody>
      </p:sp>
      <p:sp>
        <p:nvSpPr>
          <p:cNvPr id="110" name="Google Shape;110;p18"/>
          <p:cNvSpPr txBox="1"/>
          <p:nvPr>
            <p:ph idx="1" type="body"/>
          </p:nvPr>
        </p:nvSpPr>
        <p:spPr>
          <a:xfrm>
            <a:off x="917950" y="1611225"/>
            <a:ext cx="16452000" cy="7227300"/>
          </a:xfrm>
          <a:prstGeom prst="rect">
            <a:avLst/>
          </a:prstGeom>
        </p:spPr>
        <p:txBody>
          <a:bodyPr anchorCtr="0" anchor="t" bIns="0" lIns="0" spcFirstLastPara="1" rIns="0" wrap="square" tIns="0">
            <a:noAutofit/>
          </a:bodyPr>
          <a:lstStyle/>
          <a:p>
            <a:pPr indent="0" lvl="0" marL="0" rtl="0" algn="l">
              <a:lnSpc>
                <a:spcPct val="130000"/>
              </a:lnSpc>
              <a:spcBef>
                <a:spcPts val="0"/>
              </a:spcBef>
              <a:spcAft>
                <a:spcPts val="0"/>
              </a:spcAft>
              <a:buNone/>
            </a:pPr>
            <a:r>
              <a:rPr lang="en-GB"/>
              <a:t>Bolsheviks, like Kollontai, viewed “the family” as outdated and believed it should be swept away. However, the policies the Bolsheviks introduced on divorce had some negative consequences. By the mid-1920s Russia had the highest divorce rate in Europe and many divorced women did not receive financial support to raise their children. So, although divorce was meant to make women independent, in practice it made some women poorer.</a:t>
            </a:r>
            <a:endParaRPr/>
          </a:p>
          <a:p>
            <a:pPr indent="0" lvl="0" marL="0" rtl="0" algn="l">
              <a:lnSpc>
                <a:spcPct val="130000"/>
              </a:lnSpc>
              <a:spcBef>
                <a:spcPts val="2000"/>
              </a:spcBef>
              <a:spcAft>
                <a:spcPts val="2000"/>
              </a:spcAft>
              <a:buNone/>
            </a:pPr>
            <a:r>
              <a:rPr lang="en-GB"/>
              <a:t>Up to 80,000 women supported the Reds during the Civil War, mostly in support roles as doctors, clerks and nurses. Following the Civil War, some Bolsheviks thought social policies had gone too far. Reforms were slowed down and abortion was restricted again in the 1930s. Although the Bolsheviks had wanted to </a:t>
            </a:r>
            <a:r>
              <a:rPr lang="en-GB">
                <a:solidFill>
                  <a:srgbClr val="000000"/>
                </a:solidFill>
              </a:rPr>
              <a:t>empower</a:t>
            </a:r>
            <a:r>
              <a:rPr lang="en-GB"/>
              <a:t> women by the late 1920s only a small proportion of the Communist Party members were women.</a:t>
            </a:r>
            <a:endParaRPr/>
          </a:p>
        </p:txBody>
      </p:sp>
      <p:sp>
        <p:nvSpPr>
          <p:cNvPr id="111" name="Google Shape;111;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9"/>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Education</a:t>
            </a:r>
            <a:endParaRPr/>
          </a:p>
        </p:txBody>
      </p:sp>
      <p:sp>
        <p:nvSpPr>
          <p:cNvPr id="117" name="Google Shape;117;p19"/>
          <p:cNvSpPr txBox="1"/>
          <p:nvPr>
            <p:ph idx="1" type="body"/>
          </p:nvPr>
        </p:nvSpPr>
        <p:spPr>
          <a:xfrm>
            <a:off x="917950" y="1809525"/>
            <a:ext cx="16452000" cy="7029000"/>
          </a:xfrm>
          <a:prstGeom prst="rect">
            <a:avLst/>
          </a:prstGeom>
        </p:spPr>
        <p:txBody>
          <a:bodyPr anchorCtr="0" anchor="t" bIns="0" lIns="0" spcFirstLastPara="1" rIns="0" wrap="square" tIns="0">
            <a:noAutofit/>
          </a:bodyPr>
          <a:lstStyle/>
          <a:p>
            <a:pPr indent="0" lvl="0" marL="0" rtl="0" algn="l">
              <a:lnSpc>
                <a:spcPct val="130000"/>
              </a:lnSpc>
              <a:spcBef>
                <a:spcPts val="0"/>
              </a:spcBef>
              <a:spcAft>
                <a:spcPts val="2000"/>
              </a:spcAft>
              <a:buNone/>
            </a:pPr>
            <a:r>
              <a:rPr lang="en-GB"/>
              <a:t>The Bolsheviks put a lot of effort into ensuring children were fed and had schools to attend. As much of the population were illiterate before the Russian Revolution, the Bolsheviks started a literacy programme to teach workers and peasants how to read. Free education was provided to children up to the age of 17 and working people were given access to universities. This was important as the Bolsheviks were aware that they were a small group controlling a large country. Therefore propaganda was used to educate the population about communism. Trams, trains and boats were painted with images and the key messages of the Revolution. The Communist Youth League was also created to help spread the ideas of communism and encourage people to engage in education.</a:t>
            </a:r>
            <a:endParaRPr/>
          </a:p>
        </p:txBody>
      </p:sp>
      <p:sp>
        <p:nvSpPr>
          <p:cNvPr id="118" name="Google Shape;118;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0"/>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24" name="Google Shape;124;p20"/>
          <p:cNvSpPr txBox="1"/>
          <p:nvPr/>
        </p:nvSpPr>
        <p:spPr>
          <a:xfrm>
            <a:off x="806100" y="2143500"/>
            <a:ext cx="16027800" cy="6000000"/>
          </a:xfrm>
          <a:prstGeom prst="rect">
            <a:avLst/>
          </a:prstGeom>
          <a:noFill/>
          <a:ln>
            <a:noFill/>
          </a:ln>
        </p:spPr>
        <p:txBody>
          <a:bodyPr anchorCtr="0" anchor="t" bIns="182850" lIns="182850" spcFirstLastPara="1" rIns="182850" wrap="square" tIns="182850">
            <a:noAutofit/>
          </a:bodyPr>
          <a:lstStyle/>
          <a:p>
            <a:pPr indent="0" lvl="0" marL="0" rtl="0" algn="l">
              <a:lnSpc>
                <a:spcPct val="150000"/>
              </a:lnSpc>
              <a:spcBef>
                <a:spcPts val="0"/>
              </a:spcBef>
              <a:spcAft>
                <a:spcPts val="0"/>
              </a:spcAft>
              <a:buNone/>
            </a:pPr>
            <a:r>
              <a:rPr b="1" lang="en-GB" sz="3200">
                <a:latin typeface="Montserrat"/>
                <a:ea typeface="Montserrat"/>
                <a:cs typeface="Montserrat"/>
                <a:sym typeface="Montserrat"/>
              </a:rPr>
              <a:t>Abortion: </a:t>
            </a:r>
            <a:r>
              <a:rPr lang="en-GB" sz="3200">
                <a:latin typeface="Montserrat"/>
                <a:ea typeface="Montserrat"/>
                <a:cs typeface="Montserrat"/>
                <a:sym typeface="Montserrat"/>
              </a:rPr>
              <a:t>a medical operation to end a pregnancy</a:t>
            </a:r>
            <a:br>
              <a:rPr lang="en-GB" sz="3200">
                <a:latin typeface="Montserrat"/>
                <a:ea typeface="Montserrat"/>
                <a:cs typeface="Montserrat"/>
                <a:sym typeface="Montserrat"/>
              </a:rPr>
            </a:br>
            <a:r>
              <a:rPr b="1" lang="en-GB" sz="3200">
                <a:latin typeface="Montserrat"/>
                <a:ea typeface="Montserrat"/>
                <a:cs typeface="Montserrat"/>
                <a:sym typeface="Montserrat"/>
              </a:rPr>
              <a:t>Empowerment:</a:t>
            </a:r>
            <a:r>
              <a:rPr lang="en-GB" sz="3200">
                <a:latin typeface="Montserrat"/>
                <a:ea typeface="Montserrat"/>
                <a:cs typeface="Montserrat"/>
                <a:sym typeface="Montserrat"/>
              </a:rPr>
              <a:t> to give someone the power and skills to do something</a:t>
            </a:r>
            <a:endParaRPr sz="3200">
              <a:latin typeface="Montserrat"/>
              <a:ea typeface="Montserrat"/>
              <a:cs typeface="Montserrat"/>
              <a:sym typeface="Montserrat"/>
            </a:endParaRPr>
          </a:p>
          <a:p>
            <a:pPr indent="0" lvl="0" marL="0" rtl="0" algn="l">
              <a:lnSpc>
                <a:spcPct val="150000"/>
              </a:lnSpc>
              <a:spcBef>
                <a:spcPts val="0"/>
              </a:spcBef>
              <a:spcAft>
                <a:spcPts val="0"/>
              </a:spcAft>
              <a:buNone/>
            </a:pPr>
            <a:r>
              <a:rPr b="1" lang="en-GB" sz="3200">
                <a:latin typeface="Montserrat"/>
                <a:ea typeface="Montserrat"/>
                <a:cs typeface="Montserrat"/>
                <a:sym typeface="Montserrat"/>
              </a:rPr>
              <a:t>Illiterate: </a:t>
            </a:r>
            <a:r>
              <a:rPr lang="en-GB" sz="3200">
                <a:latin typeface="Montserrat"/>
                <a:ea typeface="Montserrat"/>
                <a:cs typeface="Montserrat"/>
                <a:sym typeface="Montserrat"/>
              </a:rPr>
              <a:t>not able to read or write</a:t>
            </a:r>
            <a:endParaRPr sz="3200">
              <a:latin typeface="Montserrat"/>
              <a:ea typeface="Montserrat"/>
              <a:cs typeface="Montserrat"/>
              <a:sym typeface="Montserrat"/>
            </a:endParaRPr>
          </a:p>
          <a:p>
            <a:pPr indent="0" lvl="0" marL="0" rtl="0" algn="l">
              <a:lnSpc>
                <a:spcPct val="150000"/>
              </a:lnSpc>
              <a:spcBef>
                <a:spcPts val="0"/>
              </a:spcBef>
              <a:spcAft>
                <a:spcPts val="0"/>
              </a:spcAft>
              <a:buNone/>
            </a:pPr>
            <a:r>
              <a:rPr b="1" lang="en-GB" sz="3200">
                <a:latin typeface="Montserrat"/>
                <a:ea typeface="Montserrat"/>
                <a:cs typeface="Montserrat"/>
                <a:sym typeface="Montserrat"/>
              </a:rPr>
              <a:t>Radical:</a:t>
            </a:r>
            <a:r>
              <a:rPr lang="en-GB" sz="3200">
                <a:latin typeface="Montserrat"/>
                <a:ea typeface="Montserrat"/>
                <a:cs typeface="Montserrat"/>
                <a:sym typeface="Montserrat"/>
              </a:rPr>
              <a:t> favouring extreme political change </a:t>
            </a:r>
            <a:endParaRPr b="1" sz="3200">
              <a:latin typeface="Montserrat"/>
              <a:ea typeface="Montserrat"/>
              <a:cs typeface="Montserrat"/>
              <a:sym typeface="Montserrat"/>
            </a:endParaRPr>
          </a:p>
        </p:txBody>
      </p:sp>
      <p:sp>
        <p:nvSpPr>
          <p:cNvPr id="125" name="Google Shape;125;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1"/>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1" name="Google Shape;131;p21"/>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Comprehension questions</a:t>
            </a:r>
            <a:endParaRPr>
              <a:solidFill>
                <a:schemeClr val="dk2"/>
              </a:solidFill>
            </a:endParaRPr>
          </a:p>
        </p:txBody>
      </p:sp>
      <p:sp>
        <p:nvSpPr>
          <p:cNvPr id="132" name="Google Shape;132;p21"/>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673100" lvl="0" marL="914400" rtl="0" algn="l">
              <a:spcBef>
                <a:spcPts val="0"/>
              </a:spcBef>
              <a:spcAft>
                <a:spcPts val="0"/>
              </a:spcAft>
              <a:buClr>
                <a:srgbClr val="000000"/>
              </a:buClr>
              <a:buSzPts val="3400"/>
              <a:buAutoNum type="arabicPeriod"/>
            </a:pPr>
            <a:r>
              <a:rPr lang="en-GB" sz="3400">
                <a:solidFill>
                  <a:srgbClr val="000000"/>
                </a:solidFill>
              </a:rPr>
              <a:t>What conflict ended in the early 1920s?</a:t>
            </a:r>
            <a:endParaRPr sz="3400">
              <a:solidFill>
                <a:srgbClr val="000000"/>
              </a:solidFill>
            </a:endParaRPr>
          </a:p>
          <a:p>
            <a:pPr indent="-673100" lvl="0" marL="914400" rtl="0" algn="l">
              <a:spcBef>
                <a:spcPts val="0"/>
              </a:spcBef>
              <a:spcAft>
                <a:spcPts val="0"/>
              </a:spcAft>
              <a:buClr>
                <a:srgbClr val="000000"/>
              </a:buClr>
              <a:buSzPts val="3400"/>
              <a:buAutoNum type="arabicPeriod"/>
            </a:pPr>
            <a:r>
              <a:rPr lang="en-GB" sz="3400">
                <a:solidFill>
                  <a:srgbClr val="000000"/>
                </a:solidFill>
              </a:rPr>
              <a:t>Which Bolshevik wanted to transform the role of women in Russian society?</a:t>
            </a:r>
            <a:endParaRPr sz="3400">
              <a:solidFill>
                <a:srgbClr val="000000"/>
              </a:solidFill>
            </a:endParaRPr>
          </a:p>
          <a:p>
            <a:pPr indent="-673100" lvl="0" marL="914400" rtl="0" algn="l">
              <a:spcBef>
                <a:spcPts val="0"/>
              </a:spcBef>
              <a:spcAft>
                <a:spcPts val="0"/>
              </a:spcAft>
              <a:buClr>
                <a:srgbClr val="000000"/>
              </a:buClr>
              <a:buSzPts val="3400"/>
              <a:buAutoNum type="arabicPeriod"/>
            </a:pPr>
            <a:r>
              <a:rPr lang="en-GB" sz="3400">
                <a:solidFill>
                  <a:srgbClr val="000000"/>
                </a:solidFill>
              </a:rPr>
              <a:t>Describe two ways the lives of women changed during the 1920s.</a:t>
            </a:r>
            <a:endParaRPr sz="3400">
              <a:solidFill>
                <a:srgbClr val="000000"/>
              </a:solidFill>
            </a:endParaRPr>
          </a:p>
          <a:p>
            <a:pPr indent="-673100" lvl="0" marL="914400" rtl="0" algn="l">
              <a:spcBef>
                <a:spcPts val="0"/>
              </a:spcBef>
              <a:spcAft>
                <a:spcPts val="0"/>
              </a:spcAft>
              <a:buClr>
                <a:srgbClr val="000000"/>
              </a:buClr>
              <a:buSzPts val="3400"/>
              <a:buAutoNum type="arabicPeriod"/>
            </a:pPr>
            <a:r>
              <a:rPr lang="en-GB" sz="3400">
                <a:solidFill>
                  <a:srgbClr val="000000"/>
                </a:solidFill>
              </a:rPr>
              <a:t>Why did the Bolsheviks consider education to be a priority in the 1920s?</a:t>
            </a:r>
            <a:endParaRPr sz="3400">
              <a:solidFill>
                <a:srgbClr val="000000"/>
              </a:solidFill>
            </a:endParaRPr>
          </a:p>
          <a:p>
            <a:pPr indent="-673100" lvl="0" marL="914400" rtl="0" algn="l">
              <a:spcBef>
                <a:spcPts val="0"/>
              </a:spcBef>
              <a:spcAft>
                <a:spcPts val="0"/>
              </a:spcAft>
              <a:buClr>
                <a:srgbClr val="000000"/>
              </a:buClr>
              <a:buSzPts val="3400"/>
              <a:buAutoNum type="arabicPeriod"/>
            </a:pPr>
            <a:r>
              <a:rPr lang="en-GB" sz="3400" u="sng">
                <a:solidFill>
                  <a:srgbClr val="000000"/>
                </a:solidFill>
              </a:rPr>
              <a:t>Challenge question</a:t>
            </a:r>
            <a:r>
              <a:rPr lang="en-GB" sz="3400">
                <a:solidFill>
                  <a:srgbClr val="000000"/>
                </a:solidFill>
              </a:rPr>
              <a:t> - </a:t>
            </a:r>
            <a:r>
              <a:rPr lang="en-GB" sz="3400"/>
              <a:t>In what ways did the Bolsheviks change Russian society during the </a:t>
            </a:r>
            <a:r>
              <a:rPr lang="en-GB" sz="3400"/>
              <a:t>1920s</a:t>
            </a:r>
            <a:r>
              <a:rPr lang="en-GB" sz="3400"/>
              <a:t>?</a:t>
            </a:r>
            <a:endParaRPr sz="3400">
              <a:solidFill>
                <a:srgbClr val="000000"/>
              </a:solidFill>
            </a:endParaRPr>
          </a:p>
          <a:p>
            <a:pPr indent="0" lvl="0" marL="0" rtl="0" algn="l">
              <a:spcBef>
                <a:spcPts val="0"/>
              </a:spcBef>
              <a:spcAft>
                <a:spcPts val="2000"/>
              </a:spcAft>
              <a:buNone/>
            </a:pPr>
            <a:r>
              <a:t/>
            </a:r>
            <a:endParaRPr sz="3400"/>
          </a:p>
        </p:txBody>
      </p:sp>
      <p:sp>
        <p:nvSpPr>
          <p:cNvPr id="133" name="Google Shape;133;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37" name="Shape 137"/>
        <p:cNvGrpSpPr/>
        <p:nvPr/>
      </p:nvGrpSpPr>
      <p:grpSpPr>
        <a:xfrm>
          <a:off x="0" y="0"/>
          <a:ext cx="0" cy="0"/>
          <a:chOff x="0" y="0"/>
          <a:chExt cx="0" cy="0"/>
        </a:xfrm>
      </p:grpSpPr>
      <p:sp>
        <p:nvSpPr>
          <p:cNvPr id="138" name="Google Shape;138;p22"/>
          <p:cNvSpPr txBox="1"/>
          <p:nvPr>
            <p:ph type="title"/>
          </p:nvPr>
        </p:nvSpPr>
        <p:spPr>
          <a:xfrm>
            <a:off x="917950" y="2876300"/>
            <a:ext cx="10593600" cy="1257000"/>
          </a:xfrm>
          <a:prstGeom prst="rect">
            <a:avLst/>
          </a:prstGeom>
          <a:ln cap="flat" cmpd="sng" w="9525">
            <a:solidFill>
              <a:srgbClr val="0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rPr b="1" lang="en-GB" sz="7200">
                <a:solidFill>
                  <a:srgbClr val="000000"/>
                </a:solidFill>
                <a:latin typeface="Montserrat"/>
                <a:ea typeface="Montserrat"/>
                <a:cs typeface="Montserrat"/>
                <a:sym typeface="Montserrat"/>
              </a:rPr>
              <a:t>Return to the enquiry</a:t>
            </a:r>
            <a:endParaRPr b="1" i="0" sz="7200">
              <a:solidFill>
                <a:srgbClr val="000000"/>
              </a:solidFill>
              <a:latin typeface="Montserrat"/>
              <a:ea typeface="Montserrat"/>
              <a:cs typeface="Montserrat"/>
              <a:sym typeface="Montserrat"/>
            </a:endParaRPr>
          </a:p>
        </p:txBody>
      </p:sp>
      <p:sp>
        <p:nvSpPr>
          <p:cNvPr id="139" name="Google Shape;139;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