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52C95E-4F49-4BF4-AD86-AC9DB5315A0E}">
  <a:tblStyle styleId="{6952C95E-4F49-4BF4-AD86-AC9DB5315A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fbf92b5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fbf92b5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9dbb7727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9dbb7727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7ec2b5e2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7ec2b5e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850cff9a_0_1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850cff9a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7ec2b5e2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7ec2b5e2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887614c2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887614c2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850cff9a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850cff9a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fbf92b59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fbf92b59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5584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international sporting events</a:t>
            </a:r>
            <a:r>
              <a:rPr lang="en-GB">
                <a:solidFill>
                  <a:srgbClr val="4B3241"/>
                </a:solidFill>
              </a:rPr>
              <a:t> (Part 2/3)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Perfect vs preterite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body"/>
          </p:nvPr>
        </p:nvSpPr>
        <p:spPr>
          <a:xfrm>
            <a:off x="643750" y="569650"/>
            <a:ext cx="7884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533400" y="1140200"/>
            <a:ext cx="165738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The perfect and preterite tenses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In the perfect tense,</a:t>
            </a:r>
            <a:r>
              <a:rPr i="1" lang="en-GB" sz="4000">
                <a:solidFill>
                  <a:schemeClr val="dk2"/>
                </a:solidFill>
              </a:rPr>
              <a:t> I have</a:t>
            </a:r>
            <a:r>
              <a:rPr lang="en-GB" sz="4000">
                <a:solidFill>
                  <a:schemeClr val="dk2"/>
                </a:solidFill>
              </a:rPr>
              <a:t> is </a:t>
            </a:r>
            <a:r>
              <a:rPr lang="en-GB" sz="4000" u="sng">
                <a:solidFill>
                  <a:schemeClr val="dk2"/>
                </a:solidFill>
              </a:rPr>
              <a:t>not</a:t>
            </a:r>
            <a:r>
              <a:rPr lang="en-GB" sz="4000">
                <a:solidFill>
                  <a:schemeClr val="dk2"/>
                </a:solidFill>
              </a:rPr>
              <a:t> </a:t>
            </a:r>
            <a:r>
              <a:rPr i="1" lang="en-GB" sz="4000">
                <a:solidFill>
                  <a:schemeClr val="dk2"/>
                </a:solidFill>
              </a:rPr>
              <a:t>tengo</a:t>
            </a:r>
            <a:r>
              <a:rPr lang="en-GB" sz="4000">
                <a:solidFill>
                  <a:schemeClr val="dk2"/>
                </a:solidFill>
              </a:rPr>
              <a:t>, but ______    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In the perfect tense, </a:t>
            </a:r>
            <a:r>
              <a:rPr i="1" lang="en-GB" sz="4000">
                <a:solidFill>
                  <a:schemeClr val="dk2"/>
                </a:solidFill>
              </a:rPr>
              <a:t>s/he it has </a:t>
            </a:r>
            <a:r>
              <a:rPr lang="en-GB" sz="4000">
                <a:solidFill>
                  <a:schemeClr val="dk2"/>
                </a:solidFill>
              </a:rPr>
              <a:t>is  _________ and </a:t>
            </a:r>
            <a:r>
              <a:rPr i="1" lang="en-GB" sz="4000">
                <a:solidFill>
                  <a:schemeClr val="dk2"/>
                </a:solidFill>
              </a:rPr>
              <a:t>they have</a:t>
            </a:r>
            <a:r>
              <a:rPr lang="en-GB" sz="4000">
                <a:solidFill>
                  <a:schemeClr val="dk2"/>
                </a:solidFill>
              </a:rPr>
              <a:t> is ________.  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Regular past participles of -AR verbs are the stem plus -___ and -ER/-IR verbs are the stem plus -_______.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past participle of hacer is ______, of ver is ________ and of decir is ________.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Use the perfect tense, not the preterite, to refer to a ________ time that may _________ in the present.  </a:t>
            </a:r>
            <a:endParaRPr i="1"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3189000" y="6478988"/>
            <a:ext cx="9290400" cy="2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Su hi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a, Giannina tiene un hi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o con Ser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o Agüero, otro futbolista ar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ntino.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100" y="6053812"/>
            <a:ext cx="4656640" cy="239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427549"/>
            <a:ext cx="3791551" cy="52353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4982850" y="707200"/>
            <a:ext cx="8970300" cy="31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Diego Maradona fue un futbolista ar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ntino. 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ugó en la Copa Mundial de 1986* cuando ganó Ar</a:t>
            </a:r>
            <a:r>
              <a:rPr b="1" lang="en-GB" sz="4500">
                <a:solidFill>
                  <a:srgbClr val="FF0066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ntina.  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1550" y="544675"/>
            <a:ext cx="2155200" cy="431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4675" y="4436199"/>
            <a:ext cx="1374825" cy="141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300" y="5662925"/>
            <a:ext cx="1654895" cy="31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8820000" y="3985550"/>
            <a:ext cx="6179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i="1" lang="en-GB" sz="2700">
                <a:latin typeface="Montserrat"/>
                <a:ea typeface="Montserrat"/>
                <a:cs typeface="Montserrat"/>
                <a:sym typeface="Montserrat"/>
              </a:rPr>
              <a:t>mil novecientos ochenta y seis</a:t>
            </a:r>
            <a:endParaRPr i="1"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501800" y="-5205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Copa Mundial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588500" y="44100"/>
            <a:ext cx="6014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unir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2216075" y="44100"/>
            <a:ext cx="585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dopaje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01800" y="2306275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torneo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359900" y="2030000"/>
            <a:ext cx="60144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los Juegos Paralímpicos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2216075" y="2402425"/>
            <a:ext cx="585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promover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03063" y="474080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evento solidario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208788" y="4849250"/>
            <a:ext cx="6014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recaudar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2398338" y="4836950"/>
            <a:ext cx="585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elevar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03063" y="6895125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acontecimiento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237363" y="6991275"/>
            <a:ext cx="6014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transmitir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2398338" y="6991275"/>
            <a:ext cx="585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espectáculo</a:t>
            </a:r>
            <a:endParaRPr b="1"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73200" y="93690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World Cup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221475" y="93690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unite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2169750" y="93690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doping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68925" y="367565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tournament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217200" y="367565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Paralympics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2165475" y="3675650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promote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73200" y="5827938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charity event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221475" y="5827938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raise (funds)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2169750" y="5827938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raise, increase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73200" y="7884075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221475" y="7884075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transmit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2169750" y="7884075"/>
            <a:ext cx="5853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</a:t>
            </a:r>
            <a:endParaRPr sz="4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the perfect tense to mean ‘have done’.</a:t>
            </a:r>
            <a:endParaRPr b="1" sz="2800"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337125" y="2521425"/>
            <a:ext cx="1538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   Use part of the verb </a:t>
            </a:r>
            <a:r>
              <a:rPr b="1" i="1" lang="en-GB" sz="3500"/>
              <a:t>haber </a:t>
            </a:r>
            <a:r>
              <a:rPr lang="en-GB" sz="3500"/>
              <a:t>and a past participle: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5219200" y="320598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5219200" y="62094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graphicFrame>
        <p:nvGraphicFramePr>
          <p:cNvPr id="132" name="Google Shape;132;p17"/>
          <p:cNvGraphicFramePr/>
          <p:nvPr/>
        </p:nvGraphicFramePr>
        <p:xfrm>
          <a:off x="550250" y="36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{6952C95E-4F49-4BF4-AD86-AC9DB5315A0E}</a:tableStyleId>
              </a:tblPr>
              <a:tblGrid>
                <a:gridCol w="4183200"/>
              </a:tblGrid>
              <a:tr h="14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</a:t>
                      </a:r>
                      <a:b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</a:t>
                      </a: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4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</a:t>
                      </a: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(you have)</a:t>
                      </a:r>
                      <a:endParaRPr i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</a:t>
                      </a: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(s/he, it has)</a:t>
                      </a:r>
                      <a:endParaRPr i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3" name="Google Shape;133;p17"/>
          <p:cNvGraphicFramePr/>
          <p:nvPr/>
        </p:nvGraphicFramePr>
        <p:xfrm>
          <a:off x="5704938" y="325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{6952C95E-4F49-4BF4-AD86-AC9DB5315A0E}</a:tableStyleId>
              </a:tblPr>
              <a:tblGrid>
                <a:gridCol w="5486400"/>
              </a:tblGrid>
              <a:tr h="50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</a:t>
                      </a: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ado</a:t>
                      </a: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(participated)</a:t>
                      </a:r>
                      <a:endParaRPr i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</a:t>
                      </a: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ido</a:t>
                      </a: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(run)</a:t>
                      </a:r>
                      <a:b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decid</a:t>
                      </a: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ido</a:t>
                      </a:r>
                      <a:b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(decided)</a:t>
                      </a:r>
                      <a:endParaRPr i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4" name="Google Shape;134;p17"/>
          <p:cNvSpPr/>
          <p:nvPr/>
        </p:nvSpPr>
        <p:spPr>
          <a:xfrm>
            <a:off x="11517800" y="3206000"/>
            <a:ext cx="3714300" cy="16290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-ar,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-ado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1677100" y="5338988"/>
            <a:ext cx="3714300" cy="16290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-er,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-ido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1677100" y="7471988"/>
            <a:ext cx="3714300" cy="16290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-er,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-ido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957850" y="37319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1957850" y="53390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1957850" y="69461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9001450" y="34103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8536200" y="55355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8784000" y="76607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533400" y="664300"/>
            <a:ext cx="7133400" cy="15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3"/>
                </a:solidFill>
              </a:rPr>
              <a:t>El voluntariado</a:t>
            </a:r>
            <a:endParaRPr sz="4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accent3"/>
              </a:solidFill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7375" y="343800"/>
            <a:ext cx="1881800" cy="1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457200" y="1385625"/>
            <a:ext cx="100494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Lee las frases y completa la tabla en inglés.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00" y="343801"/>
            <a:ext cx="2074682" cy="1881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18"/>
          <p:cNvGraphicFramePr/>
          <p:nvPr/>
        </p:nvGraphicFramePr>
        <p:xfrm>
          <a:off x="419100" y="254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{6952C95E-4F49-4BF4-AD86-AC9DB5315A0E}</a:tableStyleId>
              </a:tblPr>
              <a:tblGrid>
                <a:gridCol w="8312825"/>
                <a:gridCol w="2277350"/>
                <a:gridCol w="7039900"/>
              </a:tblGrid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Who?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What?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-444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400"/>
                        <a:buFont typeface="Montserrat"/>
                        <a:buAutoNum type="arabicPeriod"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 trabajado como voluntario.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s/he, it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worked as a volunteer.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Has organizado un evento solidario.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organised a charity event.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Ha corrido una media maratón.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s/he, it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run a half marathon.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Has recaudado fondos.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raised funds.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He jugado en un torneo.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played in a tournament.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Ha participado en un espectáculo.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s/he, it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participated in a show.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8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He ido a un concierto solidario.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been to a charity concert.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2" name="Google Shape;152;p18"/>
          <p:cNvSpPr/>
          <p:nvPr/>
        </p:nvSpPr>
        <p:spPr>
          <a:xfrm>
            <a:off x="9030825" y="3496900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9030825" y="4370575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9030825" y="5091850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9030825" y="5965525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9030825" y="6686800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8972400" y="7408075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8972400" y="8281750"/>
            <a:ext cx="17316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11073900" y="3496900"/>
            <a:ext cx="60627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1073900" y="4251025"/>
            <a:ext cx="6716100" cy="5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11073900" y="5124550"/>
            <a:ext cx="60627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11073900" y="5878675"/>
            <a:ext cx="60627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11073900" y="6709000"/>
            <a:ext cx="64470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11073900" y="7463125"/>
            <a:ext cx="6447000" cy="4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11073900" y="8174050"/>
            <a:ext cx="6716100" cy="5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19"/>
          <p:cNvSpPr txBox="1"/>
          <p:nvPr>
            <p:ph type="title"/>
          </p:nvPr>
        </p:nvSpPr>
        <p:spPr>
          <a:xfrm>
            <a:off x="917950" y="661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918000" y="14039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Some past participles are irregular:</a:t>
            </a:r>
            <a:endParaRPr b="1" sz="2800"/>
          </a:p>
        </p:txBody>
      </p:sp>
      <p:cxnSp>
        <p:nvCxnSpPr>
          <p:cNvPr id="173" name="Google Shape;173;p19"/>
          <p:cNvCxnSpPr/>
          <p:nvPr/>
        </p:nvCxnSpPr>
        <p:spPr>
          <a:xfrm>
            <a:off x="5219200" y="320598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9"/>
          <p:cNvCxnSpPr/>
          <p:nvPr/>
        </p:nvCxnSpPr>
        <p:spPr>
          <a:xfrm>
            <a:off x="5219200" y="620941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graphicFrame>
        <p:nvGraphicFramePr>
          <p:cNvPr id="175" name="Google Shape;175;p19"/>
          <p:cNvGraphicFramePr/>
          <p:nvPr/>
        </p:nvGraphicFramePr>
        <p:xfrm>
          <a:off x="550250" y="36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{6952C95E-4F49-4BF4-AD86-AC9DB5315A0E}</a:tableStyleId>
              </a:tblPr>
              <a:tblGrid>
                <a:gridCol w="4183200"/>
              </a:tblGrid>
              <a:tr h="14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</a:t>
                      </a:r>
                      <a:b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s/he, it has</a:t>
                      </a: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4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han</a:t>
                      </a:r>
                      <a:b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(they have)</a:t>
                      </a:r>
                      <a:endParaRPr i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6" name="Google Shape;176;p19"/>
          <p:cNvGraphicFramePr/>
          <p:nvPr/>
        </p:nvGraphicFramePr>
        <p:xfrm>
          <a:off x="5704938" y="221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{6952C95E-4F49-4BF4-AD86-AC9DB5315A0E}</a:tableStyleId>
              </a:tblPr>
              <a:tblGrid>
                <a:gridCol w="5486400"/>
              </a:tblGrid>
              <a:tr h="744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hecho</a:t>
                      </a:r>
                      <a:b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(done)</a:t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visto</a:t>
                      </a:r>
                      <a:b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(seen)</a:t>
                      </a:r>
                      <a:b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dicho</a:t>
                      </a:r>
                      <a:b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(said)</a:t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scrito</a:t>
                      </a:r>
                      <a:b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(written)</a:t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vuelto</a:t>
                      </a:r>
                      <a:b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(returned)</a:t>
                      </a:r>
                      <a:endParaRPr i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7" name="Google Shape;177;p19"/>
          <p:cNvSpPr/>
          <p:nvPr/>
        </p:nvSpPr>
        <p:spPr>
          <a:xfrm>
            <a:off x="10152000" y="2371650"/>
            <a:ext cx="3714300" cy="8571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hacer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do)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957850" y="3793375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1957850" y="5347600"/>
            <a:ext cx="1368000" cy="5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10152000" y="3997975"/>
            <a:ext cx="3714300" cy="8571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see)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10152000" y="5550600"/>
            <a:ext cx="4479900" cy="8571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say, tell)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0300350" y="7103225"/>
            <a:ext cx="4183200" cy="8571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escribir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write)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10304400" y="8729550"/>
            <a:ext cx="4183200" cy="857100"/>
          </a:xfrm>
          <a:prstGeom prst="wedgeRoundRectCallout">
            <a:avLst>
              <a:gd fmla="val -73082" name="adj1"/>
              <a:gd fmla="val -2589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volver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return)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/>
        </p:nvSpPr>
        <p:spPr>
          <a:xfrm>
            <a:off x="632000" y="9205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6131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613200" y="11753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the perfect tense to mean ‘have done’ and the preterite to mean ‘did’.</a:t>
            </a:r>
            <a:endParaRPr b="1" sz="2800"/>
          </a:p>
        </p:txBody>
      </p:sp>
      <p:sp>
        <p:nvSpPr>
          <p:cNvPr id="191" name="Google Shape;191;p20"/>
          <p:cNvSpPr/>
          <p:nvPr/>
        </p:nvSpPr>
        <p:spPr>
          <a:xfrm>
            <a:off x="1995475" y="2691250"/>
            <a:ext cx="12332400" cy="1327200"/>
          </a:xfrm>
          <a:prstGeom prst="wedgeRoundRectCallout">
            <a:avLst>
              <a:gd fmla="val -12659" name="adj1"/>
              <a:gd fmla="val 86792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Alguna vez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has montado a caballo?</a:t>
            </a:r>
            <a:b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(Have you </a:t>
            </a:r>
            <a:r>
              <a:rPr i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</a:t>
            </a:r>
            <a:r>
              <a:rPr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ridden a horse?)</a:t>
            </a:r>
            <a:endParaRPr i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632000" y="7189250"/>
            <a:ext cx="7406400" cy="1788600"/>
          </a:xfrm>
          <a:prstGeom prst="wedgeRoundRectCallout">
            <a:avLst>
              <a:gd fmla="val -17061" name="adj1"/>
              <a:gd fmla="val -77498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perfect to refer to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 occasions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that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may continue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9292400" y="7123075"/>
            <a:ext cx="8763000" cy="1327200"/>
          </a:xfrm>
          <a:prstGeom prst="wedgeRoundRectCallout">
            <a:avLst>
              <a:gd fmla="val -8461" name="adj1"/>
              <a:gd fmla="val -69417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preterite to refer to a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specific time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that is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613200" y="19713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Sometimes the time expression helps us choose the right tense, too:</a:t>
            </a:r>
            <a:endParaRPr b="1" sz="2800"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339350" y="5495300"/>
            <a:ext cx="7653600" cy="17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700"/>
              <a:t>Sí, lo </a:t>
            </a:r>
            <a:r>
              <a:rPr b="1" lang="en-GB" sz="3700" u="sng"/>
              <a:t>he hecho</a:t>
            </a:r>
            <a:r>
              <a:rPr b="1" lang="en-GB" sz="3700"/>
              <a:t> </a:t>
            </a:r>
            <a:r>
              <a:rPr b="1" lang="en-GB" sz="3700">
                <a:solidFill>
                  <a:schemeClr val="accent5"/>
                </a:solidFill>
              </a:rPr>
              <a:t>muchas veces</a:t>
            </a:r>
            <a:r>
              <a:rPr b="1" lang="en-GB" sz="3700"/>
              <a:t>.</a:t>
            </a:r>
            <a:br>
              <a:rPr b="1" lang="en-GB" sz="3700"/>
            </a:br>
            <a:r>
              <a:rPr i="1" lang="en-GB" sz="3700"/>
              <a:t>(Yes, I </a:t>
            </a:r>
            <a:r>
              <a:rPr i="1" lang="en-GB" sz="3700" u="sng"/>
              <a:t>have done</a:t>
            </a:r>
            <a:r>
              <a:rPr i="1" lang="en-GB" sz="3700"/>
              <a:t> it many times.)</a:t>
            </a:r>
            <a:endParaRPr i="1" sz="5400"/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10804000" y="5495300"/>
            <a:ext cx="7653600" cy="15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700"/>
              <a:t>Sí, lo </a:t>
            </a:r>
            <a:r>
              <a:rPr b="1" lang="en-GB" sz="3700" u="sng"/>
              <a:t>hice</a:t>
            </a:r>
            <a:r>
              <a:rPr b="1" lang="en-GB" sz="3700"/>
              <a:t> </a:t>
            </a:r>
            <a:r>
              <a:rPr b="1" lang="en-GB" sz="3700">
                <a:solidFill>
                  <a:schemeClr val="accent5"/>
                </a:solidFill>
              </a:rPr>
              <a:t>en agosto</a:t>
            </a:r>
            <a:r>
              <a:rPr b="1" lang="en-GB" sz="3700"/>
              <a:t>.</a:t>
            </a:r>
            <a:br>
              <a:rPr b="1" lang="en-GB" sz="3700"/>
            </a:br>
            <a:r>
              <a:rPr i="1" lang="en-GB" sz="3700"/>
              <a:t>(Yes, I </a:t>
            </a:r>
            <a:r>
              <a:rPr i="1" lang="en-GB" sz="3700" u="sng"/>
              <a:t>did </a:t>
            </a:r>
            <a:r>
              <a:rPr i="1" lang="en-GB" sz="3700"/>
              <a:t>it in August)</a:t>
            </a:r>
            <a:endParaRPr i="1" sz="5400"/>
          </a:p>
        </p:txBody>
      </p:sp>
      <p:sp>
        <p:nvSpPr>
          <p:cNvPr id="197" name="Google Shape;197;p20"/>
          <p:cNvSpPr txBox="1"/>
          <p:nvPr/>
        </p:nvSpPr>
        <p:spPr>
          <a:xfrm>
            <a:off x="1526350" y="4516425"/>
            <a:ext cx="2508000" cy="861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Perfect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11488275" y="4516425"/>
            <a:ext cx="3495300" cy="86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Preterite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2752350" y="777750"/>
            <a:ext cx="11994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Traduce las frases al español.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8" y="504249"/>
            <a:ext cx="2009575" cy="20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535750" y="2876300"/>
            <a:ext cx="16628100" cy="4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I have organised a charity event.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My friend has raised funds as well.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Olympic games have promoted participation in sport.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Last year I participated in a charity show.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People have already done many charity events this year.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535750" y="6820100"/>
            <a:ext cx="4579500" cy="1364100"/>
          </a:xfrm>
          <a:prstGeom prst="wedgeRoundRectCallout">
            <a:avLst>
              <a:gd fmla="val -15806" name="adj1"/>
              <a:gd fmla="val -67464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People is </a:t>
            </a:r>
            <a:br>
              <a:rPr lang="en-GB" sz="33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la gente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’ (singular)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5693750" y="6820100"/>
            <a:ext cx="5161500" cy="1193400"/>
          </a:xfrm>
          <a:prstGeom prst="wedgeRoundRectCallout">
            <a:avLst>
              <a:gd fmla="val -41568" name="adj1"/>
              <a:gd fmla="val -72914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ya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(already) goes before the verb ‘have’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2752350" y="777750"/>
            <a:ext cx="11994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Traduce las frases al español.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8" y="504249"/>
            <a:ext cx="2009575" cy="20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829950" y="2367600"/>
            <a:ext cx="16628100" cy="3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I have organised a charity event.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My friend has raised funds as well.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Olympic games have promoted participation in sport.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Last year I participated in a charity show.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People have already done many charity events this year.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829950" y="5382350"/>
            <a:ext cx="166281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H_ o_______________ u_ e_______ s___________.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M_ a___________ h_  r____________ f__________ t____________.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L__ J_______ O_______________ h__ p______________ l_ p____________ e_ e_ d________________.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E_ a____ p_________ p_____________ e_ u_ e______________ s________.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L_ g______ y_ h_ h________ m__________ e_____ s__________ e____ a__.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