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  <p:sldMasterId id="2147483685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6E9C88-12A7-4897-AC50-53D8A913DD1C}">
  <a:tblStyle styleId="{0C6E9C88-12A7-4897-AC50-53D8A913DD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6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f04befb03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f04befb03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f04befb03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f04befb03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f04befb03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f04befb03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f04befb03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f04befb03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f04befb03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f04befb03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8f04befb03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8f04befb03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85" name="Google Shape;85;p1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5" name="Google Shape;16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2" name="Google Shape;192;p3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9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the school day [1 / 3]</a:t>
            </a:r>
            <a:endParaRPr>
              <a:solidFill>
                <a:srgbClr val="4B3241"/>
              </a:solidFill>
            </a:endParaRPr>
          </a:p>
          <a:p>
            <a:pPr indent="-27305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500"/>
              <a:buChar char="-"/>
            </a:pPr>
            <a:r>
              <a:rPr lang="en-GB" sz="2500">
                <a:solidFill>
                  <a:srgbClr val="4B3241"/>
                </a:solidFill>
              </a:rPr>
              <a:t>present tense “er” and “ir” verbs in third person: singular and plural</a:t>
            </a:r>
            <a:endParaRPr sz="2500">
              <a:solidFill>
                <a:srgbClr val="4B3241"/>
              </a:solidFill>
            </a:endParaRPr>
          </a:p>
        </p:txBody>
      </p:sp>
      <p:sp>
        <p:nvSpPr>
          <p:cNvPr id="199" name="Google Shape;199;p40"/>
          <p:cNvSpPr txBox="1"/>
          <p:nvPr>
            <p:ph idx="1" type="body"/>
          </p:nvPr>
        </p:nvSpPr>
        <p:spPr>
          <a:xfrm>
            <a:off x="458975" y="2200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200" name="Google Shape;200;p4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Madame Hedley-Smith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275" y="187700"/>
            <a:ext cx="96705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1"/>
          <p:cNvSpPr txBox="1"/>
          <p:nvPr/>
        </p:nvSpPr>
        <p:spPr>
          <a:xfrm>
            <a:off x="1325963" y="74563"/>
            <a:ext cx="61161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Écoute et compare:</a:t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7" name="Google Shape;207;p41"/>
          <p:cNvSpPr txBox="1"/>
          <p:nvPr/>
        </p:nvSpPr>
        <p:spPr>
          <a:xfrm>
            <a:off x="2927425" y="3250625"/>
            <a:ext cx="31821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p41"/>
          <p:cNvSpPr/>
          <p:nvPr/>
        </p:nvSpPr>
        <p:spPr>
          <a:xfrm>
            <a:off x="3548919" y="2333208"/>
            <a:ext cx="7245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cxnSp>
        <p:nvCxnSpPr>
          <p:cNvPr id="209" name="Google Shape;209;p41"/>
          <p:cNvCxnSpPr>
            <a:stCxn id="206" idx="2"/>
          </p:cNvCxnSpPr>
          <p:nvPr/>
        </p:nvCxnSpPr>
        <p:spPr>
          <a:xfrm flipH="1">
            <a:off x="4374413" y="1563163"/>
            <a:ext cx="9600" cy="2415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" name="Google Shape;210;p41"/>
          <p:cNvSpPr txBox="1"/>
          <p:nvPr/>
        </p:nvSpPr>
        <p:spPr>
          <a:xfrm>
            <a:off x="385450" y="1760513"/>
            <a:ext cx="5998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Je jou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Tu jou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es</a:t>
            </a:r>
            <a:endParaRPr b="1"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Il jou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Elle jou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41"/>
          <p:cNvSpPr txBox="1"/>
          <p:nvPr/>
        </p:nvSpPr>
        <p:spPr>
          <a:xfrm>
            <a:off x="5613563" y="2056944"/>
            <a:ext cx="5998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Ils jou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ent</a:t>
            </a:r>
            <a:endParaRPr b="1"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Elles jou</a:t>
            </a:r>
            <a:r>
              <a:rPr b="1"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ent</a:t>
            </a:r>
            <a:endParaRPr b="1"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42"/>
          <p:cNvGraphicFramePr/>
          <p:nvPr/>
        </p:nvGraphicFramePr>
        <p:xfrm>
          <a:off x="417675" y="249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{0C6E9C88-12A7-4897-AC50-53D8A913DD1C}</a:tableStyleId>
              </a:tblPr>
              <a:tblGrid>
                <a:gridCol w="3510425"/>
                <a:gridCol w="34115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finir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finish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étudier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study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porter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wear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commencer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start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durer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last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redoubler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retake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 cours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lesson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récré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breaktime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l’élève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pupil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les grandes vacances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summer holidays</a:t>
                      </a:r>
                      <a:endParaRPr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17" name="Google Shape;217;p42"/>
          <p:cNvGrpSpPr/>
          <p:nvPr/>
        </p:nvGrpSpPr>
        <p:grpSpPr>
          <a:xfrm>
            <a:off x="8147070" y="228905"/>
            <a:ext cx="684000" cy="1055839"/>
            <a:chOff x="1222738" y="5053324"/>
            <a:chExt cx="1440001" cy="2154774"/>
          </a:xfrm>
        </p:grpSpPr>
        <p:pic>
          <p:nvPicPr>
            <p:cNvPr id="218" name="Google Shape;218;p4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22738" y="5053324"/>
              <a:ext cx="1440001" cy="1602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19" name="Google Shape;219;p42"/>
            <p:cNvPicPr preferRelativeResize="0"/>
            <p:nvPr/>
          </p:nvPicPr>
          <p:blipFill rotWithShape="1">
            <a:blip r:embed="rId4">
              <a:alphaModFix/>
            </a:blip>
            <a:srcRect b="-1926" l="0" r="0" t="71153"/>
            <a:stretch/>
          </p:blipFill>
          <p:spPr>
            <a:xfrm>
              <a:off x="1352600" y="65655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42"/>
          <p:cNvSpPr txBox="1"/>
          <p:nvPr/>
        </p:nvSpPr>
        <p:spPr>
          <a:xfrm>
            <a:off x="7523350" y="1601913"/>
            <a:ext cx="1317000" cy="24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The infinitive can also be translated by the gerund.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Finir = to do finish </a:t>
            </a:r>
            <a:r>
              <a:rPr b="1" lang="en-GB" sz="1400">
                <a:solidFill>
                  <a:srgbClr val="786EC8"/>
                </a:solidFill>
                <a:latin typeface="Montserrat"/>
                <a:ea typeface="Montserrat"/>
                <a:cs typeface="Montserrat"/>
                <a:sym typeface="Montserrat"/>
              </a:rPr>
              <a:t>AND</a:t>
            </a:r>
            <a:r>
              <a:rPr lang="en-GB" sz="1400">
                <a:latin typeface="Montserrat"/>
                <a:ea typeface="Montserrat"/>
                <a:cs typeface="Montserrat"/>
                <a:sym typeface="Montserrat"/>
              </a:rPr>
              <a:t> finishing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6" name="Google Shape;226;p43"/>
          <p:cNvSpPr txBox="1"/>
          <p:nvPr>
            <p:ph idx="1" type="body"/>
          </p:nvPr>
        </p:nvSpPr>
        <p:spPr>
          <a:xfrm>
            <a:off x="344675" y="1557694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100"/>
              <a:t>Étudi</a:t>
            </a:r>
            <a:r>
              <a:rPr b="1" lang="en-GB" sz="2100">
                <a:solidFill>
                  <a:schemeClr val="accent5"/>
                </a:solidFill>
              </a:rPr>
              <a:t>er</a:t>
            </a:r>
            <a:r>
              <a:rPr lang="en-GB" sz="2100"/>
              <a:t> - To study</a:t>
            </a:r>
            <a:endParaRPr sz="2100"/>
          </a:p>
        </p:txBody>
      </p:sp>
      <p:sp>
        <p:nvSpPr>
          <p:cNvPr id="227" name="Google Shape;227;p43"/>
          <p:cNvSpPr txBox="1"/>
          <p:nvPr>
            <p:ph type="title"/>
          </p:nvPr>
        </p:nvSpPr>
        <p:spPr>
          <a:xfrm>
            <a:off x="268475" y="4450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Tense - Regular -er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8" name="Google Shape;228;p43"/>
          <p:cNvSpPr txBox="1"/>
          <p:nvPr>
            <p:ph idx="1" type="body"/>
          </p:nvPr>
        </p:nvSpPr>
        <p:spPr>
          <a:xfrm>
            <a:off x="943725" y="2112563"/>
            <a:ext cx="3305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J’étudi</a:t>
            </a:r>
            <a:r>
              <a:rPr b="1" lang="en-GB" sz="1900">
                <a:solidFill>
                  <a:schemeClr val="accent5"/>
                </a:solidFill>
              </a:rPr>
              <a:t>e</a:t>
            </a:r>
            <a:r>
              <a:rPr lang="en-GB" sz="1900"/>
              <a:t> - I study</a:t>
            </a:r>
            <a:endParaRPr sz="1900"/>
          </a:p>
        </p:txBody>
      </p:sp>
      <p:sp>
        <p:nvSpPr>
          <p:cNvPr id="229" name="Google Shape;229;p43"/>
          <p:cNvSpPr txBox="1"/>
          <p:nvPr>
            <p:ph idx="1" type="body"/>
          </p:nvPr>
        </p:nvSpPr>
        <p:spPr>
          <a:xfrm>
            <a:off x="943725" y="2770075"/>
            <a:ext cx="3453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Tu étudi</a:t>
            </a:r>
            <a:r>
              <a:rPr b="1" lang="en-GB" sz="1900">
                <a:solidFill>
                  <a:schemeClr val="accent5"/>
                </a:solidFill>
              </a:rPr>
              <a:t>es</a:t>
            </a:r>
            <a:r>
              <a:rPr lang="en-GB" sz="1900"/>
              <a:t> - You study</a:t>
            </a:r>
            <a:endParaRPr sz="1900"/>
          </a:p>
        </p:txBody>
      </p:sp>
      <p:pic>
        <p:nvPicPr>
          <p:cNvPr id="230" name="Google Shape;230;p43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230375" y="1879832"/>
            <a:ext cx="298263" cy="62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88" y="2580637"/>
            <a:ext cx="713383" cy="62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338" y="3354943"/>
            <a:ext cx="803095" cy="61381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3"/>
          <p:cNvSpPr txBox="1"/>
          <p:nvPr>
            <p:ph idx="1" type="body"/>
          </p:nvPr>
        </p:nvSpPr>
        <p:spPr>
          <a:xfrm>
            <a:off x="943725" y="34460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Il/Elle étudi</a:t>
            </a:r>
            <a:r>
              <a:rPr b="1" lang="en-GB" sz="1900">
                <a:solidFill>
                  <a:schemeClr val="accent5"/>
                </a:solidFill>
              </a:rPr>
              <a:t>e</a:t>
            </a:r>
            <a:r>
              <a:rPr lang="en-GB" sz="1900"/>
              <a:t> - He/she studies</a:t>
            </a:r>
            <a:endParaRPr sz="1900"/>
          </a:p>
        </p:txBody>
      </p:sp>
      <p:sp>
        <p:nvSpPr>
          <p:cNvPr id="234" name="Google Shape;234;p43"/>
          <p:cNvSpPr txBox="1"/>
          <p:nvPr>
            <p:ph idx="1" type="body"/>
          </p:nvPr>
        </p:nvSpPr>
        <p:spPr>
          <a:xfrm>
            <a:off x="5439525" y="27319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Vous étudi</a:t>
            </a:r>
            <a:r>
              <a:rPr b="1" lang="en-GB" sz="1900">
                <a:solidFill>
                  <a:schemeClr val="accent5"/>
                </a:solidFill>
              </a:rPr>
              <a:t>ez</a:t>
            </a:r>
            <a:r>
              <a:rPr lang="en-GB" sz="1900"/>
              <a:t> - You  (pl) study</a:t>
            </a:r>
            <a:endParaRPr sz="1900"/>
          </a:p>
        </p:txBody>
      </p:sp>
      <p:cxnSp>
        <p:nvCxnSpPr>
          <p:cNvPr id="235" name="Google Shape;235;p43"/>
          <p:cNvCxnSpPr/>
          <p:nvPr/>
        </p:nvCxnSpPr>
        <p:spPr>
          <a:xfrm flipH="1">
            <a:off x="4397613" y="1888650"/>
            <a:ext cx="17100" cy="20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36" name="Google Shape;236;p43"/>
          <p:cNvSpPr txBox="1"/>
          <p:nvPr/>
        </p:nvSpPr>
        <p:spPr>
          <a:xfrm>
            <a:off x="375975" y="935788"/>
            <a:ext cx="8435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212350" y="809613"/>
            <a:ext cx="85233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To form the present tense with a regular ER verb, remove the ER from the infinitive and add the correct ending.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43"/>
          <p:cNvSpPr txBox="1"/>
          <p:nvPr>
            <p:ph idx="1" type="body"/>
          </p:nvPr>
        </p:nvSpPr>
        <p:spPr>
          <a:xfrm>
            <a:off x="5477625" y="34939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Ils/Elles étudi</a:t>
            </a:r>
            <a:r>
              <a:rPr b="1" lang="en-GB" sz="1900">
                <a:solidFill>
                  <a:schemeClr val="accent5"/>
                </a:solidFill>
              </a:rPr>
              <a:t>ent</a:t>
            </a:r>
            <a:r>
              <a:rPr lang="en-GB" sz="1900"/>
              <a:t> - They study</a:t>
            </a:r>
            <a:endParaRPr sz="1900"/>
          </a:p>
        </p:txBody>
      </p:sp>
      <p:pic>
        <p:nvPicPr>
          <p:cNvPr id="239" name="Google Shape;23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1075" y="3971281"/>
            <a:ext cx="1610020" cy="66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" id="240" name="Google Shape;240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1538" y="3318725"/>
            <a:ext cx="758084" cy="6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3"/>
          <p:cNvSpPr txBox="1"/>
          <p:nvPr>
            <p:ph idx="1" type="body"/>
          </p:nvPr>
        </p:nvSpPr>
        <p:spPr>
          <a:xfrm>
            <a:off x="5439525" y="21223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Nous étudi</a:t>
            </a:r>
            <a:r>
              <a:rPr b="1" lang="en-GB" sz="1900">
                <a:solidFill>
                  <a:schemeClr val="accent5"/>
                </a:solidFill>
              </a:rPr>
              <a:t>ons</a:t>
            </a:r>
            <a:r>
              <a:rPr lang="en-GB" sz="1900"/>
              <a:t>- We study</a:t>
            </a:r>
            <a:endParaRPr sz="1900"/>
          </a:p>
        </p:txBody>
      </p:sp>
      <p:pic>
        <p:nvPicPr>
          <p:cNvPr id="242" name="Google Shape;24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60100" y="2597840"/>
            <a:ext cx="868589" cy="61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63050" y="1956276"/>
            <a:ext cx="758087" cy="577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43"/>
          <p:cNvGrpSpPr/>
          <p:nvPr/>
        </p:nvGrpSpPr>
        <p:grpSpPr>
          <a:xfrm>
            <a:off x="8105678" y="93488"/>
            <a:ext cx="579291" cy="703069"/>
            <a:chOff x="1047800" y="4745647"/>
            <a:chExt cx="1180300" cy="2082551"/>
          </a:xfrm>
        </p:grpSpPr>
        <p:pic>
          <p:nvPicPr>
            <p:cNvPr id="245" name="Google Shape;245;p4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61950" y="4745647"/>
              <a:ext cx="115200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46" name="Google Shape;246;p43"/>
            <p:cNvPicPr preferRelativeResize="0"/>
            <p:nvPr/>
          </p:nvPicPr>
          <p:blipFill rotWithShape="1">
            <a:blip r:embed="rId11">
              <a:alphaModFix/>
            </a:blip>
            <a:srcRect b="-1926" l="0" r="0" t="71153"/>
            <a:stretch/>
          </p:blipFill>
          <p:spPr>
            <a:xfrm>
              <a:off x="1047800" y="61856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2" name="Google Shape;252;p44"/>
          <p:cNvSpPr txBox="1"/>
          <p:nvPr>
            <p:ph idx="1" type="body"/>
          </p:nvPr>
        </p:nvSpPr>
        <p:spPr>
          <a:xfrm>
            <a:off x="344675" y="1557694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100"/>
              <a:t>fin</a:t>
            </a:r>
            <a:r>
              <a:rPr b="1" lang="en-GB" sz="2100">
                <a:solidFill>
                  <a:schemeClr val="accent5"/>
                </a:solidFill>
              </a:rPr>
              <a:t>ir</a:t>
            </a:r>
            <a:r>
              <a:rPr lang="en-GB" sz="2100"/>
              <a:t> - To finish</a:t>
            </a:r>
            <a:endParaRPr sz="2100"/>
          </a:p>
        </p:txBody>
      </p:sp>
      <p:sp>
        <p:nvSpPr>
          <p:cNvPr id="253" name="Google Shape;253;p44"/>
          <p:cNvSpPr txBox="1"/>
          <p:nvPr>
            <p:ph type="title"/>
          </p:nvPr>
        </p:nvSpPr>
        <p:spPr>
          <a:xfrm>
            <a:off x="268475" y="445025"/>
            <a:ext cx="6246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Tense - Regular -ir verbs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4" name="Google Shape;254;p44"/>
          <p:cNvSpPr txBox="1"/>
          <p:nvPr>
            <p:ph idx="1" type="body"/>
          </p:nvPr>
        </p:nvSpPr>
        <p:spPr>
          <a:xfrm>
            <a:off x="943725" y="2112563"/>
            <a:ext cx="33054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Je fin</a:t>
            </a:r>
            <a:r>
              <a:rPr b="1" lang="en-GB" sz="1900">
                <a:solidFill>
                  <a:schemeClr val="accent5"/>
                </a:solidFill>
              </a:rPr>
              <a:t>is</a:t>
            </a:r>
            <a:r>
              <a:rPr lang="en-GB" sz="1900"/>
              <a:t> - I finish</a:t>
            </a:r>
            <a:endParaRPr sz="1900"/>
          </a:p>
        </p:txBody>
      </p:sp>
      <p:sp>
        <p:nvSpPr>
          <p:cNvPr id="255" name="Google Shape;255;p44"/>
          <p:cNvSpPr txBox="1"/>
          <p:nvPr>
            <p:ph idx="1" type="body"/>
          </p:nvPr>
        </p:nvSpPr>
        <p:spPr>
          <a:xfrm>
            <a:off x="943725" y="2770075"/>
            <a:ext cx="34539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Tu  fin</a:t>
            </a:r>
            <a:r>
              <a:rPr b="1" lang="en-GB" sz="1900">
                <a:solidFill>
                  <a:schemeClr val="accent5"/>
                </a:solidFill>
              </a:rPr>
              <a:t>is </a:t>
            </a:r>
            <a:r>
              <a:rPr lang="en-GB" sz="1900"/>
              <a:t>- You finish</a:t>
            </a:r>
            <a:endParaRPr sz="1900"/>
          </a:p>
        </p:txBody>
      </p:sp>
      <p:pic>
        <p:nvPicPr>
          <p:cNvPr id="256" name="Google Shape;256;p44"/>
          <p:cNvPicPr preferRelativeResize="0"/>
          <p:nvPr/>
        </p:nvPicPr>
        <p:blipFill rotWithShape="1">
          <a:blip r:embed="rId3">
            <a:alphaModFix/>
          </a:blip>
          <a:srcRect b="0" l="-12770" r="12769" t="0"/>
          <a:stretch/>
        </p:blipFill>
        <p:spPr>
          <a:xfrm>
            <a:off x="230375" y="1879832"/>
            <a:ext cx="298263" cy="62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88" y="2580637"/>
            <a:ext cx="713383" cy="62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338" y="3354943"/>
            <a:ext cx="803095" cy="61381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 txBox="1"/>
          <p:nvPr>
            <p:ph idx="1" type="body"/>
          </p:nvPr>
        </p:nvSpPr>
        <p:spPr>
          <a:xfrm>
            <a:off x="943725" y="3446063"/>
            <a:ext cx="4977300" cy="36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Il/Elle fin</a:t>
            </a:r>
            <a:r>
              <a:rPr b="1" lang="en-GB" sz="1900">
                <a:solidFill>
                  <a:schemeClr val="accent5"/>
                </a:solidFill>
              </a:rPr>
              <a:t>it</a:t>
            </a:r>
            <a:r>
              <a:rPr lang="en-GB" sz="1900"/>
              <a:t> - He/she finishes</a:t>
            </a:r>
            <a:endParaRPr sz="1900"/>
          </a:p>
        </p:txBody>
      </p:sp>
      <p:sp>
        <p:nvSpPr>
          <p:cNvPr id="260" name="Google Shape;260;p44"/>
          <p:cNvSpPr txBox="1"/>
          <p:nvPr>
            <p:ph idx="1" type="body"/>
          </p:nvPr>
        </p:nvSpPr>
        <p:spPr>
          <a:xfrm>
            <a:off x="5439525" y="27319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Vous fini</a:t>
            </a:r>
            <a:r>
              <a:rPr b="1" lang="en-GB" sz="1900">
                <a:solidFill>
                  <a:schemeClr val="accent5"/>
                </a:solidFill>
              </a:rPr>
              <a:t>ssez</a:t>
            </a:r>
            <a:r>
              <a:rPr lang="en-GB" sz="1900"/>
              <a:t> - You (pl) finish</a:t>
            </a:r>
            <a:endParaRPr sz="1900"/>
          </a:p>
        </p:txBody>
      </p:sp>
      <p:cxnSp>
        <p:nvCxnSpPr>
          <p:cNvPr id="261" name="Google Shape;261;p44"/>
          <p:cNvCxnSpPr/>
          <p:nvPr/>
        </p:nvCxnSpPr>
        <p:spPr>
          <a:xfrm flipH="1">
            <a:off x="4346138" y="1896844"/>
            <a:ext cx="17100" cy="208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62" name="Google Shape;262;p44"/>
          <p:cNvSpPr txBox="1"/>
          <p:nvPr/>
        </p:nvSpPr>
        <p:spPr>
          <a:xfrm>
            <a:off x="375975" y="935788"/>
            <a:ext cx="8435700" cy="5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3" name="Google Shape;263;p44"/>
          <p:cNvSpPr txBox="1"/>
          <p:nvPr/>
        </p:nvSpPr>
        <p:spPr>
          <a:xfrm>
            <a:off x="212350" y="809613"/>
            <a:ext cx="85233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To form the present tense with a regular IR verb, remove the IR from the infinitive and add the correct ending.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4" name="Google Shape;264;p44"/>
          <p:cNvSpPr txBox="1"/>
          <p:nvPr>
            <p:ph idx="1" type="body"/>
          </p:nvPr>
        </p:nvSpPr>
        <p:spPr>
          <a:xfrm>
            <a:off x="5477625" y="34939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Ils/Elles fin</a:t>
            </a:r>
            <a:r>
              <a:rPr b="1" lang="en-GB" sz="1900">
                <a:solidFill>
                  <a:schemeClr val="accent5"/>
                </a:solidFill>
              </a:rPr>
              <a:t>issent</a:t>
            </a:r>
            <a:r>
              <a:rPr lang="en-GB" sz="1900"/>
              <a:t> - They finish</a:t>
            </a:r>
            <a:endParaRPr sz="1900"/>
          </a:p>
        </p:txBody>
      </p:sp>
      <p:pic>
        <p:nvPicPr>
          <p:cNvPr descr="a group of children" id="265" name="Google Shape;265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1538" y="3318725"/>
            <a:ext cx="758084" cy="61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44"/>
          <p:cNvSpPr txBox="1"/>
          <p:nvPr>
            <p:ph idx="1" type="body"/>
          </p:nvPr>
        </p:nvSpPr>
        <p:spPr>
          <a:xfrm>
            <a:off x="5439525" y="2122375"/>
            <a:ext cx="4977300" cy="41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1900"/>
              <a:t>Nous fin</a:t>
            </a:r>
            <a:r>
              <a:rPr b="1" lang="en-GB" sz="1900">
                <a:solidFill>
                  <a:schemeClr val="accent5"/>
                </a:solidFill>
              </a:rPr>
              <a:t>issons</a:t>
            </a:r>
            <a:r>
              <a:rPr lang="en-GB" sz="1900"/>
              <a:t> - We finish</a:t>
            </a:r>
            <a:endParaRPr sz="1900"/>
          </a:p>
        </p:txBody>
      </p:sp>
      <p:pic>
        <p:nvPicPr>
          <p:cNvPr id="267" name="Google Shape;267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60100" y="2597840"/>
            <a:ext cx="868589" cy="61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63050" y="1956276"/>
            <a:ext cx="758087" cy="577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44"/>
          <p:cNvGrpSpPr/>
          <p:nvPr/>
        </p:nvGrpSpPr>
        <p:grpSpPr>
          <a:xfrm>
            <a:off x="8105678" y="93488"/>
            <a:ext cx="579291" cy="703069"/>
            <a:chOff x="1047800" y="4745647"/>
            <a:chExt cx="1180300" cy="2082551"/>
          </a:xfrm>
        </p:grpSpPr>
        <p:pic>
          <p:nvPicPr>
            <p:cNvPr id="270" name="Google Shape;270;p4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61950" y="4745647"/>
              <a:ext cx="1152000" cy="14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71" name="Google Shape;271;p44"/>
            <p:cNvPicPr preferRelativeResize="0"/>
            <p:nvPr/>
          </p:nvPicPr>
          <p:blipFill rotWithShape="1">
            <a:blip r:embed="rId10">
              <a:alphaModFix/>
            </a:blip>
            <a:srcRect b="-1926" l="0" r="0" t="71153"/>
            <a:stretch/>
          </p:blipFill>
          <p:spPr>
            <a:xfrm>
              <a:off x="1047800" y="6185661"/>
              <a:ext cx="1180300" cy="64253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459000" y="490888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Descriptions of French school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900">
              <a:solidFill>
                <a:schemeClr val="dk2"/>
              </a:solidFill>
            </a:endParaRPr>
          </a:p>
        </p:txBody>
      </p:sp>
      <p:graphicFrame>
        <p:nvGraphicFramePr>
          <p:cNvPr id="277" name="Google Shape;277;p45"/>
          <p:cNvGraphicFramePr/>
          <p:nvPr/>
        </p:nvGraphicFramePr>
        <p:xfrm>
          <a:off x="476250" y="131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{0C6E9C88-12A7-4897-AC50-53D8A913DD1C}</a:tableStyleId>
              </a:tblPr>
              <a:tblGrid>
                <a:gridCol w="5014550"/>
                <a:gridCol w="2534550"/>
              </a:tblGrid>
              <a:tr h="56005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Montserrat"/>
                        <a:buAutoNum type="arabicPeriod"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verb “redoubler” means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The third person singular ending of an “er” verb 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The third person singular ending of an “ir” verb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The third person plural ending of an “er” verb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  The third person plural ending of an “ir” verb =</a:t>
                      </a:r>
                      <a:endParaRPr b="1"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8" name="Google Shape;278;p45"/>
          <p:cNvSpPr txBox="1"/>
          <p:nvPr/>
        </p:nvSpPr>
        <p:spPr>
          <a:xfrm>
            <a:off x="5583413" y="1391025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retake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5583438" y="19364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45"/>
          <p:cNvSpPr txBox="1"/>
          <p:nvPr/>
        </p:nvSpPr>
        <p:spPr>
          <a:xfrm>
            <a:off x="5557038" y="2607600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-it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1" name="Google Shape;281;p45"/>
          <p:cNvSpPr txBox="1"/>
          <p:nvPr/>
        </p:nvSpPr>
        <p:spPr>
          <a:xfrm>
            <a:off x="5583438" y="31804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-ent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45"/>
          <p:cNvSpPr txBox="1"/>
          <p:nvPr/>
        </p:nvSpPr>
        <p:spPr>
          <a:xfrm>
            <a:off x="5583438" y="3828113"/>
            <a:ext cx="2317500" cy="42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-issent</a:t>
            </a:r>
            <a:endParaRPr b="1" sz="1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