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x="6858000" cy="9144000"/>
  <p:embeddedFontLst>
    <p:embeddedFont>
      <p:font typeface="Montserrat SemiBold"/>
      <p:regular r:id="rId18"/>
      <p:bold r:id="rId19"/>
      <p:italic r:id="rId20"/>
      <p:boldItalic r:id="rId21"/>
    </p:embeddedFont>
    <p:embeddedFont>
      <p:font typeface="Montserrat"/>
      <p:regular r:id="rId22"/>
      <p:bold r:id="rId23"/>
      <p:italic r:id="rId24"/>
      <p:boldItalic r:id="rId25"/>
    </p:embeddedFont>
    <p:embeddedFont>
      <p:font typeface="Montserrat Medium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SemiBold-italic.fntdata"/><Relationship Id="rId22" Type="http://schemas.openxmlformats.org/officeDocument/2006/relationships/font" Target="fonts/Montserrat-regular.fntdata"/><Relationship Id="rId21" Type="http://schemas.openxmlformats.org/officeDocument/2006/relationships/font" Target="fonts/MontserratSemiBold-boldItalic.fntdata"/><Relationship Id="rId24" Type="http://schemas.openxmlformats.org/officeDocument/2006/relationships/font" Target="fonts/Montserrat-italic.fntdata"/><Relationship Id="rId23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MontserratMedium-regular.fntdata"/><Relationship Id="rId25" Type="http://schemas.openxmlformats.org/officeDocument/2006/relationships/font" Target="fonts/Montserrat-boldItalic.fntdata"/><Relationship Id="rId28" Type="http://schemas.openxmlformats.org/officeDocument/2006/relationships/font" Target="fonts/MontserratMedium-italic.fntdata"/><Relationship Id="rId27" Type="http://schemas.openxmlformats.org/officeDocument/2006/relationships/font" Target="fonts/MontserratMedium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font" Target="fonts/MontserratMedium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font" Target="fonts/MontserratSemiBold-bold.fntdata"/><Relationship Id="rId1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b29a3acd0_0_3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8b29a3acd0_0_3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8e6b76b3e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8e6b76b3e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MCQ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8c862b324d_0_3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8c862b324d_0_3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8e72c3fdc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8e72c3fdc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e72c3fdc0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e72c3fdc0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MCQ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8e72c3fdc0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8e72c3fdc0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8c862b324d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8c862b324d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8e72c3fdc0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8e72c3fdc0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MCQ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8e72c3fdc0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8e72c3fdc0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8e72c3fdc0_0_3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8e72c3fdc0_0_3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8e6b76b3e7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8e6b76b3e7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84" name="Google Shape;84;p19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86" name="Google Shape;86;p19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95" name="Google Shape;95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6" name="Google Shape;96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5" name="Google Shape;115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116" name="Google Shape;116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A Summary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26" name="Google Shape;126;p26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English 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Lesson 12 of ‘The Canterbury Tales’ : The Knight’s Tale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6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/>
              <a:t>Mr Arscott</a:t>
            </a:r>
            <a:endParaRPr/>
          </a:p>
        </p:txBody>
      </p:sp>
      <p:sp>
        <p:nvSpPr>
          <p:cNvPr id="128" name="Google Shape;128;p2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Mr. Posthill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02" name="Google Shape;202;p35"/>
          <p:cNvSpPr txBox="1"/>
          <p:nvPr>
            <p:ph idx="5" type="subTitle"/>
          </p:nvPr>
        </p:nvSpPr>
        <p:spPr>
          <a:xfrm>
            <a:off x="111700" y="1598025"/>
            <a:ext cx="8911800" cy="1420200"/>
          </a:xfrm>
          <a:prstGeom prst="rect">
            <a:avLst/>
          </a:prstGeom>
          <a:solidFill>
            <a:srgbClr val="CCCCCC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Provide evidence - </a:t>
            </a:r>
            <a:r>
              <a:rPr lang="en-GB" sz="2000">
                <a:solidFill>
                  <a:srgbClr val="434343"/>
                </a:solidFill>
              </a:rPr>
              <a:t>We can see this when Arcita is banished to Thebes, Chaucer writes …. (add a quotation here, from your learning that backs up </a:t>
            </a:r>
            <a:r>
              <a:rPr b="1" lang="en-GB" sz="2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the point you’ve made above)</a:t>
            </a:r>
            <a:endParaRPr b="1" sz="2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 u="sng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                                                                              </a:t>
            </a:r>
            <a:endParaRPr b="1" sz="2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3" name="Google Shape;203;p35"/>
          <p:cNvSpPr txBox="1"/>
          <p:nvPr>
            <p:ph idx="7" type="subTitle"/>
          </p:nvPr>
        </p:nvSpPr>
        <p:spPr>
          <a:xfrm>
            <a:off x="111825" y="3063325"/>
            <a:ext cx="8911800" cy="14202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Explain the quotation -  </a:t>
            </a:r>
            <a:r>
              <a:rPr lang="en-GB" sz="2000">
                <a:solidFill>
                  <a:srgbClr val="434343"/>
                </a:solidFill>
              </a:rPr>
              <a:t>This shows that … explain here what the quotation that you have just used shows about Arcita’s change of appearance as a result of courtly love.</a:t>
            </a:r>
            <a:endParaRPr sz="20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 u="sng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4" name="Google Shape;204;p35"/>
          <p:cNvSpPr txBox="1"/>
          <p:nvPr>
            <p:ph idx="3" type="subTitle"/>
          </p:nvPr>
        </p:nvSpPr>
        <p:spPr>
          <a:xfrm>
            <a:off x="111825" y="161125"/>
            <a:ext cx="8911800" cy="1370700"/>
          </a:xfrm>
          <a:prstGeom prst="rect">
            <a:avLst/>
          </a:prstGeom>
          <a:solidFill>
            <a:srgbClr val="B7B7B7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Make a point - In ‘The Knight’s Tale’, courtly love is presented as a strong emotion that can cause so much suffering, it can physically alter the appearance of the lover.</a:t>
            </a:r>
            <a:endParaRPr b="1" sz="2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6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10" name="Google Shape;210;p36"/>
          <p:cNvSpPr txBox="1"/>
          <p:nvPr>
            <p:ph type="title"/>
          </p:nvPr>
        </p:nvSpPr>
        <p:spPr>
          <a:xfrm>
            <a:off x="176400" y="185650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34343"/>
                </a:solidFill>
              </a:rPr>
              <a:t>Challenge...</a:t>
            </a:r>
            <a:endParaRPr sz="3000">
              <a:solidFill>
                <a:srgbClr val="434343"/>
              </a:solidFill>
            </a:endParaRPr>
          </a:p>
        </p:txBody>
      </p:sp>
      <p:sp>
        <p:nvSpPr>
          <p:cNvPr id="211" name="Google Shape;211;p36"/>
          <p:cNvSpPr txBox="1"/>
          <p:nvPr>
            <p:ph idx="1" type="body"/>
          </p:nvPr>
        </p:nvSpPr>
        <p:spPr>
          <a:xfrm>
            <a:off x="176400" y="712025"/>
            <a:ext cx="8620200" cy="4081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solidFill>
                  <a:srgbClr val="434343"/>
                </a:solidFill>
              </a:rPr>
              <a:t>Try to answer the following question as part of your review work on this lesson.</a:t>
            </a:r>
            <a:endParaRPr sz="27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solidFill>
                  <a:srgbClr val="434343"/>
                </a:solidFill>
              </a:rPr>
              <a:t>In your opinion which example of courtly love shows the power of love most?</a:t>
            </a:r>
            <a:endParaRPr sz="27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solidFill>
                  <a:srgbClr val="434343"/>
                </a:solidFill>
              </a:rPr>
              <a:t>In your answer you should consider:</a:t>
            </a:r>
            <a:endParaRPr sz="27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434343"/>
              </a:solidFill>
            </a:endParaRPr>
          </a:p>
          <a:p>
            <a:pPr indent="-4000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700"/>
              <a:buChar char="●"/>
            </a:pPr>
            <a:r>
              <a:rPr lang="en-GB" sz="2700">
                <a:solidFill>
                  <a:srgbClr val="434343"/>
                </a:solidFill>
              </a:rPr>
              <a:t>What examples we see of courtly love.</a:t>
            </a:r>
            <a:endParaRPr sz="2700">
              <a:solidFill>
                <a:srgbClr val="434343"/>
              </a:solidFill>
            </a:endParaRPr>
          </a:p>
          <a:p>
            <a:pPr indent="-4000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700"/>
              <a:buChar char="●"/>
            </a:pPr>
            <a:r>
              <a:rPr lang="en-GB" sz="2700">
                <a:solidFill>
                  <a:srgbClr val="434343"/>
                </a:solidFill>
              </a:rPr>
              <a:t>Which example shows the strongest effect of courtly love.</a:t>
            </a:r>
            <a:endParaRPr sz="2700">
              <a:solidFill>
                <a:srgbClr val="434343"/>
              </a:solidFill>
            </a:endParaRPr>
          </a:p>
        </p:txBody>
      </p:sp>
      <p:sp>
        <p:nvSpPr>
          <p:cNvPr id="212" name="Google Shape;212;p3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4" name="Google Shape;134;p27"/>
          <p:cNvSpPr txBox="1"/>
          <p:nvPr/>
        </p:nvSpPr>
        <p:spPr>
          <a:xfrm>
            <a:off x="130200" y="932000"/>
            <a:ext cx="8858700" cy="33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700"/>
              <a:buFont typeface="Montserrat"/>
              <a:buAutoNum type="arabicParenR"/>
            </a:pPr>
            <a:r>
              <a:rPr lang="en-GB" sz="27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The Canterbury Tales is written during the M_______ period</a:t>
            </a:r>
            <a:r>
              <a:rPr lang="en-GB" sz="27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  <a:endParaRPr sz="27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0050" lvl="0" marL="457200" rtl="0" algn="l"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2700"/>
              <a:buFont typeface="Montserrat"/>
              <a:buAutoNum type="arabicParenR"/>
            </a:pPr>
            <a:r>
              <a:rPr lang="en-GB" sz="27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‘The Knight’s Tale’ is a tale of c_______ and c______ love</a:t>
            </a:r>
            <a:r>
              <a:rPr lang="en-GB" sz="27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27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Montserrat"/>
              <a:buAutoNum type="arabicParenR"/>
            </a:pPr>
            <a:r>
              <a:rPr lang="en-GB" sz="27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The code of chivalry places r_______, g____ and honouring w_____ above all else.</a:t>
            </a:r>
            <a:r>
              <a:rPr lang="en-GB" sz="2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6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27"/>
          <p:cNvSpPr txBox="1"/>
          <p:nvPr>
            <p:ph type="title"/>
          </p:nvPr>
        </p:nvSpPr>
        <p:spPr>
          <a:xfrm>
            <a:off x="130200" y="90050"/>
            <a:ext cx="8267100" cy="842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rgbClr val="434343"/>
                </a:solidFill>
              </a:rPr>
              <a:t>Copy out and complete the sentences below by filling in the </a:t>
            </a:r>
            <a:r>
              <a:rPr lang="en-GB" sz="2300">
                <a:solidFill>
                  <a:srgbClr val="434343"/>
                </a:solidFill>
              </a:rPr>
              <a:t> gaps</a:t>
            </a:r>
            <a:endParaRPr sz="23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8"/>
          <p:cNvSpPr txBox="1"/>
          <p:nvPr>
            <p:ph type="title"/>
          </p:nvPr>
        </p:nvSpPr>
        <p:spPr>
          <a:xfrm>
            <a:off x="387875" y="161125"/>
            <a:ext cx="7710900" cy="117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34343"/>
                </a:solidFill>
              </a:rPr>
              <a:t>Which of the following best describes courtly love?</a:t>
            </a:r>
            <a:endParaRPr sz="2800">
              <a:solidFill>
                <a:srgbClr val="434343"/>
              </a:solidFill>
            </a:endParaRPr>
          </a:p>
        </p:txBody>
      </p:sp>
      <p:sp>
        <p:nvSpPr>
          <p:cNvPr id="141" name="Google Shape;141;p28"/>
          <p:cNvSpPr txBox="1"/>
          <p:nvPr>
            <p:ph idx="2" type="body"/>
          </p:nvPr>
        </p:nvSpPr>
        <p:spPr>
          <a:xfrm>
            <a:off x="458975" y="1917675"/>
            <a:ext cx="3648000" cy="784200"/>
          </a:xfrm>
          <a:prstGeom prst="rect">
            <a:avLst/>
          </a:prstGeom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000"/>
              <a:t>A love in literature that is overwhelming.</a:t>
            </a:r>
            <a:endParaRPr sz="2000"/>
          </a:p>
        </p:txBody>
      </p:sp>
      <p:sp>
        <p:nvSpPr>
          <p:cNvPr id="142" name="Google Shape;142;p2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3" name="Google Shape;143;p28"/>
          <p:cNvSpPr txBox="1"/>
          <p:nvPr>
            <p:ph idx="1" type="subTitle"/>
          </p:nvPr>
        </p:nvSpPr>
        <p:spPr>
          <a:xfrm>
            <a:off x="458975" y="1285750"/>
            <a:ext cx="3128400" cy="453300"/>
          </a:xfrm>
          <a:prstGeom prst="rect">
            <a:avLst/>
          </a:prstGeom>
          <a:solidFill>
            <a:srgbClr val="B7B7B7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Option 1</a:t>
            </a:r>
            <a:endParaRPr b="1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28"/>
          <p:cNvSpPr txBox="1"/>
          <p:nvPr>
            <p:ph idx="3" type="subTitle"/>
          </p:nvPr>
        </p:nvSpPr>
        <p:spPr>
          <a:xfrm>
            <a:off x="4734000" y="1285750"/>
            <a:ext cx="3128400" cy="453300"/>
          </a:xfrm>
          <a:prstGeom prst="rect">
            <a:avLst/>
          </a:prstGeom>
          <a:solidFill>
            <a:srgbClr val="B7B7B7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Option 2</a:t>
            </a:r>
            <a:endParaRPr b="1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5" name="Google Shape;145;p28"/>
          <p:cNvSpPr txBox="1"/>
          <p:nvPr>
            <p:ph idx="4" type="body"/>
          </p:nvPr>
        </p:nvSpPr>
        <p:spPr>
          <a:xfrm>
            <a:off x="4734000" y="1917675"/>
            <a:ext cx="3883200" cy="85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000"/>
              <a:t>A love in literature that is set in the medieval period.</a:t>
            </a:r>
            <a:endParaRPr sz="2000"/>
          </a:p>
        </p:txBody>
      </p:sp>
      <p:sp>
        <p:nvSpPr>
          <p:cNvPr id="146" name="Google Shape;146;p28"/>
          <p:cNvSpPr txBox="1"/>
          <p:nvPr>
            <p:ph idx="5" type="subTitle"/>
          </p:nvPr>
        </p:nvSpPr>
        <p:spPr>
          <a:xfrm>
            <a:off x="458975" y="2876175"/>
            <a:ext cx="3128400" cy="453300"/>
          </a:xfrm>
          <a:prstGeom prst="rect">
            <a:avLst/>
          </a:prstGeom>
          <a:solidFill>
            <a:srgbClr val="B7B7B7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Option 3</a:t>
            </a:r>
            <a:endParaRPr b="1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7" name="Google Shape;147;p28"/>
          <p:cNvSpPr txBox="1"/>
          <p:nvPr>
            <p:ph idx="6" type="body"/>
          </p:nvPr>
        </p:nvSpPr>
        <p:spPr>
          <a:xfrm>
            <a:off x="458975" y="3508100"/>
            <a:ext cx="3648000" cy="85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000"/>
              <a:t>A love in literature that involves chivalry.</a:t>
            </a:r>
            <a:endParaRPr sz="2000"/>
          </a:p>
        </p:txBody>
      </p:sp>
      <p:sp>
        <p:nvSpPr>
          <p:cNvPr id="148" name="Google Shape;148;p28"/>
          <p:cNvSpPr txBox="1"/>
          <p:nvPr>
            <p:ph idx="7" type="subTitle"/>
          </p:nvPr>
        </p:nvSpPr>
        <p:spPr>
          <a:xfrm>
            <a:off x="4734000" y="2876175"/>
            <a:ext cx="3128400" cy="453300"/>
          </a:xfrm>
          <a:prstGeom prst="rect">
            <a:avLst/>
          </a:prstGeom>
          <a:solidFill>
            <a:srgbClr val="B7B7B7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Option 4</a:t>
            </a:r>
            <a:endParaRPr b="1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9" name="Google Shape;149;p28"/>
          <p:cNvSpPr txBox="1"/>
          <p:nvPr>
            <p:ph idx="8" type="body"/>
          </p:nvPr>
        </p:nvSpPr>
        <p:spPr>
          <a:xfrm>
            <a:off x="4734000" y="3508100"/>
            <a:ext cx="3951000" cy="851100"/>
          </a:xfrm>
          <a:prstGeom prst="rect">
            <a:avLst/>
          </a:prstGeom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000"/>
              <a:t>A love in literature that involves suffering and drama.</a:t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9"/>
          <p:cNvSpPr txBox="1"/>
          <p:nvPr>
            <p:ph type="title"/>
          </p:nvPr>
        </p:nvSpPr>
        <p:spPr>
          <a:xfrm>
            <a:off x="210800" y="131550"/>
            <a:ext cx="5231100" cy="66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34343"/>
                </a:solidFill>
              </a:rPr>
              <a:t>True or false</a:t>
            </a:r>
            <a:endParaRPr sz="3000">
              <a:solidFill>
                <a:srgbClr val="434343"/>
              </a:solidFill>
            </a:endParaRPr>
          </a:p>
        </p:txBody>
      </p:sp>
      <p:sp>
        <p:nvSpPr>
          <p:cNvPr id="155" name="Google Shape;155;p2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6" name="Google Shape;156;p29"/>
          <p:cNvSpPr txBox="1"/>
          <p:nvPr>
            <p:ph idx="1" type="body"/>
          </p:nvPr>
        </p:nvSpPr>
        <p:spPr>
          <a:xfrm>
            <a:off x="210800" y="801150"/>
            <a:ext cx="8619300" cy="424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en-GB" sz="2800"/>
              <a:t>In Thebes, Arcita suffered so much, that his appearance physically changed.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en-GB" sz="2800"/>
              <a:t>Palamon is upset that Arcita didn’t return to rescue him. 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en-GB" sz="2800"/>
              <a:t>Palamon is upset that Arcita wasted an opportunity that he would have taken.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en-GB" sz="2800"/>
              <a:t>Palamon and Arcita don’t want to fight.</a:t>
            </a:r>
            <a:endParaRPr sz="28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0"/>
          <p:cNvSpPr txBox="1"/>
          <p:nvPr>
            <p:ph type="title"/>
          </p:nvPr>
        </p:nvSpPr>
        <p:spPr>
          <a:xfrm>
            <a:off x="210800" y="131550"/>
            <a:ext cx="5231100" cy="669600"/>
          </a:xfrm>
          <a:prstGeom prst="rect">
            <a:avLst/>
          </a:prstGeom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34343"/>
                </a:solidFill>
              </a:rPr>
              <a:t>True or false</a:t>
            </a:r>
            <a:endParaRPr sz="3000">
              <a:solidFill>
                <a:srgbClr val="434343"/>
              </a:solidFill>
            </a:endParaRPr>
          </a:p>
        </p:txBody>
      </p:sp>
      <p:sp>
        <p:nvSpPr>
          <p:cNvPr id="162" name="Google Shape;162;p3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3" name="Google Shape;163;p30"/>
          <p:cNvSpPr txBox="1"/>
          <p:nvPr>
            <p:ph idx="1" type="body"/>
          </p:nvPr>
        </p:nvSpPr>
        <p:spPr>
          <a:xfrm>
            <a:off x="339225" y="801150"/>
            <a:ext cx="8345700" cy="424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en-GB" sz="2800"/>
              <a:t>Palamon wins the tournament but is injured.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en-GB" sz="2800"/>
              <a:t>Arcita wins the tournament but is injured.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en-GB" sz="2800"/>
              <a:t>The Knight is mortally wounded when he is thrown from his horse.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en-GB" sz="2800"/>
              <a:t>The Knight is mortally wounded during combat.</a:t>
            </a:r>
            <a:endParaRPr sz="28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1"/>
          <p:cNvSpPr txBox="1"/>
          <p:nvPr>
            <p:ph type="title"/>
          </p:nvPr>
        </p:nvSpPr>
        <p:spPr>
          <a:xfrm>
            <a:off x="387875" y="161125"/>
            <a:ext cx="7710900" cy="117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34343"/>
                </a:solidFill>
              </a:rPr>
              <a:t>What does Arcita ask Emily on his deathbed?</a:t>
            </a:r>
            <a:endParaRPr sz="2800">
              <a:solidFill>
                <a:srgbClr val="434343"/>
              </a:solidFill>
            </a:endParaRPr>
          </a:p>
        </p:txBody>
      </p:sp>
      <p:sp>
        <p:nvSpPr>
          <p:cNvPr id="169" name="Google Shape;169;p31"/>
          <p:cNvSpPr txBox="1"/>
          <p:nvPr>
            <p:ph idx="2" type="body"/>
          </p:nvPr>
        </p:nvSpPr>
        <p:spPr>
          <a:xfrm>
            <a:off x="458975" y="1917675"/>
            <a:ext cx="3648000" cy="784200"/>
          </a:xfrm>
          <a:prstGeom prst="rect">
            <a:avLst/>
          </a:prstGeom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000"/>
              <a:t>Arcita asks Emily to consider marrying Palamon.</a:t>
            </a:r>
            <a:endParaRPr sz="2000"/>
          </a:p>
        </p:txBody>
      </p:sp>
      <p:sp>
        <p:nvSpPr>
          <p:cNvPr id="170" name="Google Shape;170;p3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1" name="Google Shape;171;p31"/>
          <p:cNvSpPr txBox="1"/>
          <p:nvPr>
            <p:ph idx="1" type="subTitle"/>
          </p:nvPr>
        </p:nvSpPr>
        <p:spPr>
          <a:xfrm>
            <a:off x="458975" y="1285750"/>
            <a:ext cx="3128400" cy="453300"/>
          </a:xfrm>
          <a:prstGeom prst="rect">
            <a:avLst/>
          </a:prstGeom>
          <a:solidFill>
            <a:srgbClr val="CCCCCC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Option 1</a:t>
            </a:r>
            <a:endParaRPr b="1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2" name="Google Shape;172;p31"/>
          <p:cNvSpPr txBox="1"/>
          <p:nvPr>
            <p:ph idx="3" type="subTitle"/>
          </p:nvPr>
        </p:nvSpPr>
        <p:spPr>
          <a:xfrm>
            <a:off x="4734000" y="1285750"/>
            <a:ext cx="3128400" cy="453300"/>
          </a:xfrm>
          <a:prstGeom prst="rect">
            <a:avLst/>
          </a:prstGeom>
          <a:solidFill>
            <a:srgbClr val="B7B7B7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Option 2</a:t>
            </a:r>
            <a:endParaRPr b="1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3" name="Google Shape;173;p31"/>
          <p:cNvSpPr txBox="1"/>
          <p:nvPr>
            <p:ph idx="4" type="body"/>
          </p:nvPr>
        </p:nvSpPr>
        <p:spPr>
          <a:xfrm>
            <a:off x="4734000" y="1917675"/>
            <a:ext cx="3883200" cy="85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000"/>
              <a:t>Arcita asks Emily to never marry again.</a:t>
            </a:r>
            <a:endParaRPr sz="2000"/>
          </a:p>
        </p:txBody>
      </p:sp>
      <p:sp>
        <p:nvSpPr>
          <p:cNvPr id="174" name="Google Shape;174;p31"/>
          <p:cNvSpPr txBox="1"/>
          <p:nvPr>
            <p:ph idx="5" type="subTitle"/>
          </p:nvPr>
        </p:nvSpPr>
        <p:spPr>
          <a:xfrm>
            <a:off x="458975" y="2876175"/>
            <a:ext cx="3128400" cy="453300"/>
          </a:xfrm>
          <a:prstGeom prst="rect">
            <a:avLst/>
          </a:prstGeom>
          <a:solidFill>
            <a:srgbClr val="CCCCCC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Option 3</a:t>
            </a:r>
            <a:endParaRPr b="1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5" name="Google Shape;175;p31"/>
          <p:cNvSpPr txBox="1"/>
          <p:nvPr>
            <p:ph idx="6" type="body"/>
          </p:nvPr>
        </p:nvSpPr>
        <p:spPr>
          <a:xfrm>
            <a:off x="458975" y="3508100"/>
            <a:ext cx="3648000" cy="85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000"/>
              <a:t>Arcita asks Emily to live as a widow forever.</a:t>
            </a:r>
            <a:endParaRPr sz="2000"/>
          </a:p>
        </p:txBody>
      </p:sp>
      <p:sp>
        <p:nvSpPr>
          <p:cNvPr id="176" name="Google Shape;176;p31"/>
          <p:cNvSpPr txBox="1"/>
          <p:nvPr>
            <p:ph idx="7" type="subTitle"/>
          </p:nvPr>
        </p:nvSpPr>
        <p:spPr>
          <a:xfrm>
            <a:off x="4734000" y="2876175"/>
            <a:ext cx="3128400" cy="453300"/>
          </a:xfrm>
          <a:prstGeom prst="rect">
            <a:avLst/>
          </a:prstGeom>
          <a:solidFill>
            <a:srgbClr val="B7B7B7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Option 4</a:t>
            </a:r>
            <a:endParaRPr b="1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7" name="Google Shape;177;p31"/>
          <p:cNvSpPr txBox="1"/>
          <p:nvPr>
            <p:ph idx="8" type="body"/>
          </p:nvPr>
        </p:nvSpPr>
        <p:spPr>
          <a:xfrm>
            <a:off x="4734000" y="3508100"/>
            <a:ext cx="3951000" cy="851100"/>
          </a:xfrm>
          <a:prstGeom prst="rect">
            <a:avLst/>
          </a:prstGeom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000"/>
              <a:t>Arcita asks Emily to banish Palamon from Athens.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3" name="Google Shape;183;p32"/>
          <p:cNvSpPr txBox="1"/>
          <p:nvPr/>
        </p:nvSpPr>
        <p:spPr>
          <a:xfrm>
            <a:off x="130200" y="932000"/>
            <a:ext cx="8858700" cy="33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700"/>
              <a:buFont typeface="Montserrat"/>
              <a:buAutoNum type="arabicParenR"/>
            </a:pPr>
            <a:r>
              <a:rPr lang="en-GB" sz="27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Mars granted Arcita’s p_____ by granting him v______ in the t_________</a:t>
            </a:r>
            <a:r>
              <a:rPr lang="en-GB" sz="27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  <a:endParaRPr sz="27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0050" lvl="0" marL="457200" rtl="0" algn="l"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2700"/>
              <a:buFont typeface="Montserrat"/>
              <a:buAutoNum type="arabicParenR"/>
            </a:pPr>
            <a:r>
              <a:rPr lang="en-GB" sz="27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Venus granted P______’s prayer by having him m____ E_____ after A_____’s death.</a:t>
            </a:r>
            <a:endParaRPr sz="27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Montserrat"/>
              <a:buAutoNum type="arabicParenR"/>
            </a:pPr>
            <a:r>
              <a:rPr lang="en-GB" sz="27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D____ partly granted E____’s prayer by </a:t>
            </a:r>
            <a:r>
              <a:rPr lang="en-GB" sz="2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having A_____ and P______ repair their f_________.</a:t>
            </a:r>
            <a:endParaRPr sz="2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6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4" name="Google Shape;184;p32"/>
          <p:cNvSpPr txBox="1"/>
          <p:nvPr>
            <p:ph type="title"/>
          </p:nvPr>
        </p:nvSpPr>
        <p:spPr>
          <a:xfrm>
            <a:off x="130200" y="90050"/>
            <a:ext cx="8267100" cy="842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rgbClr val="434343"/>
                </a:solidFill>
              </a:rPr>
              <a:t>Copy out and complete the sentences below by filling in the </a:t>
            </a:r>
            <a:r>
              <a:rPr lang="en-GB" sz="2300">
                <a:solidFill>
                  <a:srgbClr val="434343"/>
                </a:solidFill>
              </a:rPr>
              <a:t> gaps</a:t>
            </a:r>
            <a:endParaRPr sz="23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0" name="Google Shape;190;p33"/>
          <p:cNvSpPr txBox="1"/>
          <p:nvPr/>
        </p:nvSpPr>
        <p:spPr>
          <a:xfrm>
            <a:off x="130200" y="932000"/>
            <a:ext cx="8858700" cy="33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700"/>
              <a:buFont typeface="Montserrat"/>
              <a:buAutoNum type="arabicParenR"/>
            </a:pPr>
            <a:r>
              <a:rPr lang="en-GB" sz="27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C______ love cause P______ physical p___ when he first sees Emily. </a:t>
            </a:r>
            <a:endParaRPr sz="27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0050" lvl="0" marL="457200" rtl="0" algn="l"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2700"/>
              <a:buFont typeface="Montserrat"/>
              <a:buAutoNum type="arabicParenR"/>
            </a:pPr>
            <a:r>
              <a:rPr lang="en-GB" sz="27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Courtly love causes A_____ to break his sworn oath of l______.</a:t>
            </a:r>
            <a:endParaRPr sz="27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Montserrat"/>
              <a:buAutoNum type="arabicParenR"/>
            </a:pPr>
            <a:r>
              <a:rPr lang="en-GB" sz="27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Courtly l___ causes Arcita’s physical a_________ to change due to his s________</a:t>
            </a:r>
            <a:r>
              <a:rPr lang="en-GB" sz="2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2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6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1" name="Google Shape;191;p33"/>
          <p:cNvSpPr txBox="1"/>
          <p:nvPr>
            <p:ph type="title"/>
          </p:nvPr>
        </p:nvSpPr>
        <p:spPr>
          <a:xfrm>
            <a:off x="130200" y="90050"/>
            <a:ext cx="8267100" cy="842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rgbClr val="434343"/>
                </a:solidFill>
              </a:rPr>
              <a:t>Copy out and complete the sentences below by filling in the </a:t>
            </a:r>
            <a:r>
              <a:rPr lang="en-GB" sz="2300">
                <a:solidFill>
                  <a:srgbClr val="434343"/>
                </a:solidFill>
              </a:rPr>
              <a:t> gaps</a:t>
            </a:r>
            <a:endParaRPr sz="23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4"/>
          <p:cNvSpPr txBox="1"/>
          <p:nvPr>
            <p:ph type="title"/>
          </p:nvPr>
        </p:nvSpPr>
        <p:spPr>
          <a:xfrm>
            <a:off x="177600" y="220050"/>
            <a:ext cx="8788800" cy="1918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34343"/>
                </a:solidFill>
              </a:rPr>
              <a:t>Building a paragraph part III… your turn</a:t>
            </a:r>
            <a:endParaRPr sz="28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2700">
                <a:solidFill>
                  <a:srgbClr val="434343"/>
                </a:solidFill>
              </a:rPr>
              <a:t>How is courtly love presented in The Knight’s Tale?</a:t>
            </a:r>
            <a:endParaRPr b="0" sz="27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7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2700">
                <a:solidFill>
                  <a:srgbClr val="434343"/>
                </a:solidFill>
              </a:rPr>
              <a:t>Use the following sentence starters, on the next slide to build your paragraph.</a:t>
            </a:r>
            <a:endParaRPr b="0" sz="27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7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2700">
                <a:solidFill>
                  <a:srgbClr val="434343"/>
                </a:solidFill>
              </a:rPr>
              <a:t>Don’t forget to use a quotation from your earlier notes to back up your point. </a:t>
            </a:r>
            <a:endParaRPr b="0" sz="27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