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c6f46d803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g8c6f46d8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Pen and paper and encourage to pause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" name="Google Shape;25;p4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5" name="Google Shape;35;p6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7" name="Google Shape;37;p6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6.png"/><Relationship Id="rId4" Type="http://schemas.openxmlformats.org/officeDocument/2006/relationships/image" Target="../media/image19.png"/><Relationship Id="rId9" Type="http://schemas.openxmlformats.org/officeDocument/2006/relationships/image" Target="../media/image3.png"/><Relationship Id="rId5" Type="http://schemas.openxmlformats.org/officeDocument/2006/relationships/image" Target="../media/image21.png"/><Relationship Id="rId6" Type="http://schemas.openxmlformats.org/officeDocument/2006/relationships/image" Target="../media/image15.png"/><Relationship Id="rId7" Type="http://schemas.openxmlformats.org/officeDocument/2006/relationships/image" Target="../media/image8.png"/><Relationship Id="rId8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8.png"/><Relationship Id="rId4" Type="http://schemas.openxmlformats.org/officeDocument/2006/relationships/image" Target="../media/image14.png"/><Relationship Id="rId5" Type="http://schemas.openxmlformats.org/officeDocument/2006/relationships/image" Target="../media/image13.png"/><Relationship Id="rId6" Type="http://schemas.openxmlformats.org/officeDocument/2006/relationships/image" Target="../media/image17.png"/></Relationships>
</file>

<file path=ppt/slides/_rels/slide4.xml.rels><?xml version="1.0" encoding="UTF-8" standalone="yes"?><Relationships xmlns="http://schemas.openxmlformats.org/package/2006/relationships"><Relationship Id="rId20" Type="http://schemas.openxmlformats.org/officeDocument/2006/relationships/image" Target="../media/image25.png"/><Relationship Id="rId11" Type="http://schemas.openxmlformats.org/officeDocument/2006/relationships/image" Target="../media/image22.png"/><Relationship Id="rId10" Type="http://schemas.openxmlformats.org/officeDocument/2006/relationships/image" Target="../media/image20.png"/><Relationship Id="rId13" Type="http://schemas.openxmlformats.org/officeDocument/2006/relationships/image" Target="../media/image23.png"/><Relationship Id="rId1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9" Type="http://schemas.openxmlformats.org/officeDocument/2006/relationships/image" Target="../media/image7.png"/><Relationship Id="rId15" Type="http://schemas.openxmlformats.org/officeDocument/2006/relationships/image" Target="../media/image28.png"/><Relationship Id="rId14" Type="http://schemas.openxmlformats.org/officeDocument/2006/relationships/image" Target="../media/image24.png"/><Relationship Id="rId17" Type="http://schemas.openxmlformats.org/officeDocument/2006/relationships/image" Target="../media/image30.png"/><Relationship Id="rId16" Type="http://schemas.openxmlformats.org/officeDocument/2006/relationships/image" Target="../media/image31.png"/><Relationship Id="rId5" Type="http://schemas.openxmlformats.org/officeDocument/2006/relationships/image" Target="../media/image6.png"/><Relationship Id="rId19" Type="http://schemas.openxmlformats.org/officeDocument/2006/relationships/image" Target="../media/image26.png"/><Relationship Id="rId6" Type="http://schemas.openxmlformats.org/officeDocument/2006/relationships/image" Target="../media/image11.png"/><Relationship Id="rId18" Type="http://schemas.openxmlformats.org/officeDocument/2006/relationships/image" Target="../media/image27.png"/><Relationship Id="rId7" Type="http://schemas.openxmlformats.org/officeDocument/2006/relationships/image" Target="../media/image5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 sz="6000">
                <a:solidFill>
                  <a:srgbClr val="4B3241"/>
                </a:solidFill>
              </a:rPr>
              <a:t>Subtracting Negative Numbers Worksheet</a:t>
            </a:r>
            <a:endParaRPr sz="6000">
              <a:solidFill>
                <a:srgbClr val="4B3241"/>
              </a:solidFill>
            </a:endParaRPr>
          </a:p>
        </p:txBody>
      </p:sp>
      <p:sp>
        <p:nvSpPr>
          <p:cNvPr id="73" name="Google Shape;73;p12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74" name="Google Shape;74;p12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Mrs Buckmire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Try this</a:t>
            </a:r>
            <a:endParaRPr>
              <a:solidFill>
                <a:schemeClr val="dk2"/>
              </a:solidFill>
            </a:endParaRPr>
          </a:p>
        </p:txBody>
      </p:sp>
      <p:grpSp>
        <p:nvGrpSpPr>
          <p:cNvPr id="80" name="Google Shape;80;p13"/>
          <p:cNvGrpSpPr/>
          <p:nvPr/>
        </p:nvGrpSpPr>
        <p:grpSpPr>
          <a:xfrm>
            <a:off x="859843" y="1790160"/>
            <a:ext cx="14336613" cy="5882867"/>
            <a:chOff x="859844" y="1790161"/>
            <a:chExt cx="7328590" cy="3181298"/>
          </a:xfrm>
        </p:grpSpPr>
        <p:grpSp>
          <p:nvGrpSpPr>
            <p:cNvPr id="81" name="Google Shape;81;p13"/>
            <p:cNvGrpSpPr/>
            <p:nvPr/>
          </p:nvGrpSpPr>
          <p:grpSpPr>
            <a:xfrm>
              <a:off x="1983292" y="4076918"/>
              <a:ext cx="4746598" cy="606640"/>
              <a:chOff x="1983291" y="2559327"/>
              <a:chExt cx="4746598" cy="606640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1983291" y="2566792"/>
                <a:ext cx="451850" cy="599175"/>
              </a:xfrm>
              <a:prstGeom prst="rect">
                <a:avLst/>
              </a:prstGeom>
              <a:blipFill rotWithShape="1">
                <a:blip r:embed="rId3">
                  <a:alphaModFix/>
                </a:blip>
                <a:stretch>
                  <a:fillRect b="0" l="0" r="0" t="0"/>
                </a:stretch>
              </a:blip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latin typeface="Arial"/>
                    <a:ea typeface="Arial"/>
                    <a:cs typeface="Arial"/>
                    <a:sym typeface="Arial"/>
                  </a:rPr>
                  <a:t> </a:t>
                </a:r>
                <a:endParaRPr/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6373822" y="2559327"/>
                <a:ext cx="356067" cy="599175"/>
              </a:xfrm>
              <a:prstGeom prst="rect">
                <a:avLst/>
              </a:prstGeom>
              <a:blipFill rotWithShape="1">
                <a:blip r:embed="rId4">
                  <a:alphaModFix/>
                </a:blip>
                <a:stretch>
                  <a:fillRect b="0" l="0" r="0" t="0"/>
                </a:stretch>
              </a:blip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latin typeface="Arial"/>
                    <a:ea typeface="Arial"/>
                    <a:cs typeface="Arial"/>
                    <a:sym typeface="Arial"/>
                  </a:rPr>
                  <a:t> </a:t>
                </a:r>
                <a:endParaRPr/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4251960" y="2574257"/>
                <a:ext cx="440787" cy="591101"/>
              </a:xfrm>
              <a:prstGeom prst="rect">
                <a:avLst/>
              </a:prstGeom>
              <a:blipFill rotWithShape="1">
                <a:blip r:embed="rId5">
                  <a:alphaModFix/>
                </a:blip>
                <a:stretch>
                  <a:fillRect b="0" l="0" r="0" t="0"/>
                </a:stretch>
              </a:blip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latin typeface="Arial"/>
                    <a:ea typeface="Arial"/>
                    <a:cs typeface="Arial"/>
                    <a:sym typeface="Arial"/>
                  </a:rPr>
                  <a:t> </a:t>
                </a:r>
                <a:endParaRPr/>
              </a:p>
            </p:txBody>
          </p:sp>
        </p:grpSp>
        <p:sp>
          <p:nvSpPr>
            <p:cNvPr id="85" name="Google Shape;85;p13"/>
            <p:cNvSpPr txBox="1"/>
            <p:nvPr/>
          </p:nvSpPr>
          <p:spPr>
            <a:xfrm>
              <a:off x="1272047" y="1790161"/>
              <a:ext cx="6448147" cy="7076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8325" lIns="76650" spcFirstLastPara="1" rIns="76650" wrap="square" tIns="383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b="0" i="0" lang="en-GB" sz="4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How many ways can you put the integers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b="0" i="0" lang="en-GB" sz="4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in to the inequality to make it true?</a:t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859844" y="3981677"/>
              <a:ext cx="1082784" cy="989782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12700">
              <a:solidFill>
                <a:srgbClr val="525150"/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2676663" y="3981677"/>
              <a:ext cx="1082784" cy="989782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12700">
              <a:solidFill>
                <a:srgbClr val="525150"/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5169927" y="3963389"/>
              <a:ext cx="1082784" cy="989782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12700">
              <a:solidFill>
                <a:srgbClr val="525150"/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7105650" y="3963389"/>
              <a:ext cx="1082784" cy="989782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12700">
              <a:solidFill>
                <a:srgbClr val="525150"/>
              </a:solidFill>
              <a:prstDash val="lgDash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2435142" y="2877012"/>
              <a:ext cx="792000" cy="646808"/>
            </a:xfrm>
            <a:prstGeom prst="roundRect">
              <a:avLst>
                <a:gd fmla="val 50000" name="adj"/>
              </a:avLst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3514977" y="2906316"/>
              <a:ext cx="792000" cy="646808"/>
            </a:xfrm>
            <a:prstGeom prst="roundRect">
              <a:avLst>
                <a:gd fmla="val 50000" name="adj"/>
              </a:avLst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4594812" y="2932681"/>
              <a:ext cx="792000" cy="646808"/>
            </a:xfrm>
            <a:prstGeom prst="roundRect">
              <a:avLst>
                <a:gd fmla="val 50000" name="adj"/>
              </a:avLst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5733100" y="2950181"/>
              <a:ext cx="792000" cy="646808"/>
            </a:xfrm>
            <a:prstGeom prst="roundRect">
              <a:avLst>
                <a:gd fmla="val 50000" name="adj"/>
              </a:avLst>
            </a:pr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917950" y="1560173"/>
            <a:ext cx="16872746" cy="8254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For each of the number lines write down two calculations, an addition and a subtraction: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2. Identify the equal pairs of calculations, you do not need to calculate the value.                         a) 7 - (-6)		b) -6--7		c) (-6)-(-6) 		d) 6+(-6)		                                                          </a:t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e) (-6)+6 		f) (-6)+7               g) 6+6 		h) 7+6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3. Calculate each of the following subtractions: 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LcParenR"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90- (-100)	b) 90-100		c) -90-(-100) 		d) (-90)-100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65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65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917950" y="7462031"/>
            <a:ext cx="13799536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e) 100-90		f) 100-(-90)          g) (-100)-90		h) (-100)-(-90)</a:t>
            </a:r>
            <a:endParaRPr/>
          </a:p>
        </p:txBody>
      </p:sp>
      <p:pic>
        <p:nvPicPr>
          <p:cNvPr id="101" name="Google Shape;10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8992" y="2280856"/>
            <a:ext cx="4008072" cy="1841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01238" y="2194295"/>
            <a:ext cx="4037259" cy="1928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35808" y="2120445"/>
            <a:ext cx="4218748" cy="1928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3958911" y="2175985"/>
            <a:ext cx="4037258" cy="1872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Explore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7763835" y="3041293"/>
            <a:ext cx="2861050" cy="824834"/>
          </a:xfrm>
          <a:prstGeom prst="roundRect">
            <a:avLst>
              <a:gd fmla="val 29031" name="adj"/>
            </a:avLst>
          </a:prstGeom>
          <a:solidFill>
            <a:srgbClr val="FFFFFF"/>
          </a:solidFill>
          <a:ln cap="flat" cmpd="sng" w="381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11" name="Google Shape;111;p15"/>
          <p:cNvGrpSpPr/>
          <p:nvPr/>
        </p:nvGrpSpPr>
        <p:grpSpPr>
          <a:xfrm>
            <a:off x="1196215" y="3036144"/>
            <a:ext cx="3054091" cy="824834"/>
            <a:chOff x="1334324" y="1261925"/>
            <a:chExt cx="1976255" cy="616400"/>
          </a:xfrm>
        </p:grpSpPr>
        <p:sp>
          <p:nvSpPr>
            <p:cNvPr id="112" name="Google Shape;112;p15"/>
            <p:cNvSpPr/>
            <p:nvPr/>
          </p:nvSpPr>
          <p:spPr>
            <a:xfrm>
              <a:off x="1334324" y="1261925"/>
              <a:ext cx="1976255" cy="616400"/>
            </a:xfrm>
            <a:prstGeom prst="roundRect">
              <a:avLst>
                <a:gd fmla="val 29031" name="adj"/>
              </a:avLst>
            </a:prstGeom>
            <a:solidFill>
              <a:srgbClr val="FFFFFF"/>
            </a:solidFill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3" name="Google Shape;113;p15"/>
            <p:cNvSpPr txBox="1"/>
            <p:nvPr/>
          </p:nvSpPr>
          <p:spPr>
            <a:xfrm>
              <a:off x="1731524" y="1355177"/>
              <a:ext cx="1203202" cy="437003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  <p:sp>
        <p:nvSpPr>
          <p:cNvPr id="114" name="Google Shape;114;p15"/>
          <p:cNvSpPr txBox="1"/>
          <p:nvPr/>
        </p:nvSpPr>
        <p:spPr>
          <a:xfrm>
            <a:off x="8146275" y="3154274"/>
            <a:ext cx="2109488" cy="58477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115" name="Google Shape;115;p15"/>
          <p:cNvGrpSpPr/>
          <p:nvPr/>
        </p:nvGrpSpPr>
        <p:grpSpPr>
          <a:xfrm>
            <a:off x="7540609" y="4755559"/>
            <a:ext cx="6004078" cy="2084140"/>
            <a:chOff x="460561" y="1301794"/>
            <a:chExt cx="3885146" cy="1557481"/>
          </a:xfrm>
        </p:grpSpPr>
        <p:sp>
          <p:nvSpPr>
            <p:cNvPr id="116" name="Google Shape;116;p15"/>
            <p:cNvSpPr/>
            <p:nvPr/>
          </p:nvSpPr>
          <p:spPr>
            <a:xfrm>
              <a:off x="460561" y="1587465"/>
              <a:ext cx="3885146" cy="1270047"/>
            </a:xfrm>
            <a:prstGeom prst="roundRect">
              <a:avLst>
                <a:gd fmla="val 29031" name="adj"/>
              </a:avLst>
            </a:prstGeom>
            <a:solidFill>
              <a:srgbClr val="FFFFFF"/>
            </a:solidFill>
            <a:ln cap="flat" cmpd="sng" w="381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7" name="Google Shape;117;p15"/>
            <p:cNvSpPr txBox="1"/>
            <p:nvPr/>
          </p:nvSpPr>
          <p:spPr>
            <a:xfrm>
              <a:off x="2177604" y="1301794"/>
              <a:ext cx="119537" cy="2530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18" name="Google Shape;118;p15"/>
            <p:cNvGrpSpPr/>
            <p:nvPr/>
          </p:nvGrpSpPr>
          <p:grpSpPr>
            <a:xfrm>
              <a:off x="790195" y="1624329"/>
              <a:ext cx="3407595" cy="882985"/>
              <a:chOff x="2218118" y="1844369"/>
              <a:chExt cx="7210526" cy="1285015"/>
            </a:xfrm>
          </p:grpSpPr>
          <p:cxnSp>
            <p:nvCxnSpPr>
              <p:cNvPr id="119" name="Google Shape;119;p15"/>
              <p:cNvCxnSpPr/>
              <p:nvPr/>
            </p:nvCxnSpPr>
            <p:spPr>
              <a:xfrm>
                <a:off x="2218118" y="3010690"/>
                <a:ext cx="7210526" cy="28693"/>
              </a:xfrm>
              <a:prstGeom prst="straightConnector1">
                <a:avLst/>
              </a:prstGeom>
              <a:noFill/>
              <a:ln cap="flat" cmpd="sng" w="31750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20" name="Google Shape;120;p15"/>
              <p:cNvCxnSpPr/>
              <p:nvPr/>
            </p:nvCxnSpPr>
            <p:spPr>
              <a:xfrm>
                <a:off x="7514063" y="2949384"/>
                <a:ext cx="0" cy="1800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21" name="Google Shape;121;p15"/>
              <p:cNvSpPr txBox="1"/>
              <p:nvPr/>
            </p:nvSpPr>
            <p:spPr>
              <a:xfrm>
                <a:off x="4591377" y="1844369"/>
                <a:ext cx="1021067" cy="569030"/>
              </a:xfrm>
              <a:prstGeom prst="rect">
                <a:avLst/>
              </a:prstGeom>
              <a:blipFill rotWithShape="1">
                <a:blip r:embed="rId5">
                  <a:alphaModFix/>
                </a:blip>
                <a:stretch>
                  <a:fillRect b="0" l="0" r="0" t="0"/>
                </a:stretch>
              </a:blip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latin typeface="Arial"/>
                    <a:ea typeface="Arial"/>
                    <a:cs typeface="Arial"/>
                    <a:sym typeface="Arial"/>
                  </a:rPr>
                  <a:t> </a:t>
                </a:r>
                <a:endParaRPr/>
              </a:p>
            </p:txBody>
          </p:sp>
          <p:cxnSp>
            <p:nvCxnSpPr>
              <p:cNvPr id="122" name="Google Shape;122;p15"/>
              <p:cNvCxnSpPr/>
              <p:nvPr/>
            </p:nvCxnSpPr>
            <p:spPr>
              <a:xfrm>
                <a:off x="3126085" y="2930204"/>
                <a:ext cx="0" cy="1800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123" name="Google Shape;123;p15"/>
            <p:cNvCxnSpPr/>
            <p:nvPr/>
          </p:nvCxnSpPr>
          <p:spPr>
            <a:xfrm>
              <a:off x="3282347" y="1935957"/>
              <a:ext cx="5524" cy="489799"/>
            </a:xfrm>
            <a:prstGeom prst="straightConnector1">
              <a:avLst/>
            </a:prstGeom>
            <a:noFill/>
            <a:ln cap="flat" cmpd="sng" w="9525">
              <a:solidFill>
                <a:srgbClr val="75707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4" name="Google Shape;124;p15"/>
            <p:cNvCxnSpPr/>
            <p:nvPr/>
          </p:nvCxnSpPr>
          <p:spPr>
            <a:xfrm>
              <a:off x="1219282" y="1942351"/>
              <a:ext cx="1" cy="476285"/>
            </a:xfrm>
            <a:prstGeom prst="straightConnector1">
              <a:avLst/>
            </a:prstGeom>
            <a:noFill/>
            <a:ln cap="flat" cmpd="sng" w="9525">
              <a:solidFill>
                <a:srgbClr val="75707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grpSp>
          <p:nvGrpSpPr>
            <p:cNvPr id="125" name="Google Shape;125;p15"/>
            <p:cNvGrpSpPr/>
            <p:nvPr/>
          </p:nvGrpSpPr>
          <p:grpSpPr>
            <a:xfrm>
              <a:off x="1214170" y="1921096"/>
              <a:ext cx="2078817" cy="239719"/>
              <a:chOff x="2452367" y="1254954"/>
              <a:chExt cx="1095070" cy="161745"/>
            </a:xfrm>
          </p:grpSpPr>
          <p:cxnSp>
            <p:nvCxnSpPr>
              <p:cNvPr id="126" name="Google Shape;126;p15"/>
              <p:cNvCxnSpPr/>
              <p:nvPr/>
            </p:nvCxnSpPr>
            <p:spPr>
              <a:xfrm rot="10800000">
                <a:off x="2452367" y="1337678"/>
                <a:ext cx="1095070" cy="12963"/>
              </a:xfrm>
              <a:prstGeom prst="straightConnector1">
                <a:avLst/>
              </a:prstGeom>
              <a:noFill/>
              <a:ln cap="flat" cmpd="sng" w="6985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127" name="Google Shape;127;p15"/>
              <p:cNvCxnSpPr/>
              <p:nvPr/>
            </p:nvCxnSpPr>
            <p:spPr>
              <a:xfrm>
                <a:off x="2455758" y="1254954"/>
                <a:ext cx="0" cy="161745"/>
              </a:xfrm>
              <a:prstGeom prst="straightConnector1">
                <a:avLst/>
              </a:prstGeom>
              <a:noFill/>
              <a:ln cap="flat" cmpd="sng" w="25400">
                <a:solidFill>
                  <a:srgbClr val="FF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sp>
          <p:nvSpPr>
            <p:cNvPr id="128" name="Google Shape;128;p15"/>
            <p:cNvSpPr txBox="1"/>
            <p:nvPr/>
          </p:nvSpPr>
          <p:spPr>
            <a:xfrm>
              <a:off x="3002462" y="2468272"/>
              <a:ext cx="437938" cy="391003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129" name="Google Shape;129;p15"/>
            <p:cNvSpPr txBox="1"/>
            <p:nvPr/>
          </p:nvSpPr>
          <p:spPr>
            <a:xfrm>
              <a:off x="1015636" y="2448744"/>
              <a:ext cx="309317" cy="391003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  <p:grpSp>
        <p:nvGrpSpPr>
          <p:cNvPr id="130" name="Google Shape;130;p15"/>
          <p:cNvGrpSpPr/>
          <p:nvPr/>
        </p:nvGrpSpPr>
        <p:grpSpPr>
          <a:xfrm>
            <a:off x="1232305" y="4767340"/>
            <a:ext cx="6004078" cy="2084781"/>
            <a:chOff x="460561" y="1301794"/>
            <a:chExt cx="3885146" cy="1557960"/>
          </a:xfrm>
        </p:grpSpPr>
        <p:sp>
          <p:nvSpPr>
            <p:cNvPr id="131" name="Google Shape;131;p15"/>
            <p:cNvSpPr/>
            <p:nvPr/>
          </p:nvSpPr>
          <p:spPr>
            <a:xfrm>
              <a:off x="460561" y="1587465"/>
              <a:ext cx="3885146" cy="1270047"/>
            </a:xfrm>
            <a:prstGeom prst="roundRect">
              <a:avLst>
                <a:gd fmla="val 29031" name="adj"/>
              </a:avLst>
            </a:prstGeom>
            <a:solidFill>
              <a:srgbClr val="FFFFFF"/>
            </a:solidFill>
            <a:ln cap="flat" cmpd="sng" w="381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2" name="Google Shape;132;p15"/>
            <p:cNvSpPr txBox="1"/>
            <p:nvPr/>
          </p:nvSpPr>
          <p:spPr>
            <a:xfrm>
              <a:off x="2177604" y="1301794"/>
              <a:ext cx="119537" cy="2530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33" name="Google Shape;133;p15"/>
            <p:cNvGrpSpPr/>
            <p:nvPr/>
          </p:nvGrpSpPr>
          <p:grpSpPr>
            <a:xfrm>
              <a:off x="790195" y="1618122"/>
              <a:ext cx="3407595" cy="889193"/>
              <a:chOff x="2218118" y="1835335"/>
              <a:chExt cx="7210526" cy="1294049"/>
            </a:xfrm>
          </p:grpSpPr>
          <p:cxnSp>
            <p:nvCxnSpPr>
              <p:cNvPr id="134" name="Google Shape;134;p15"/>
              <p:cNvCxnSpPr/>
              <p:nvPr/>
            </p:nvCxnSpPr>
            <p:spPr>
              <a:xfrm>
                <a:off x="2218118" y="3010690"/>
                <a:ext cx="7210526" cy="28693"/>
              </a:xfrm>
              <a:prstGeom prst="straightConnector1">
                <a:avLst/>
              </a:prstGeom>
              <a:noFill/>
              <a:ln cap="flat" cmpd="sng" w="31750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35" name="Google Shape;135;p15"/>
              <p:cNvCxnSpPr/>
              <p:nvPr/>
            </p:nvCxnSpPr>
            <p:spPr>
              <a:xfrm>
                <a:off x="7514063" y="2949384"/>
                <a:ext cx="0" cy="1800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36" name="Google Shape;136;p15"/>
              <p:cNvSpPr txBox="1"/>
              <p:nvPr/>
            </p:nvSpPr>
            <p:spPr>
              <a:xfrm>
                <a:off x="3168330" y="1835335"/>
                <a:ext cx="1021067" cy="569030"/>
              </a:xfrm>
              <a:prstGeom prst="rect">
                <a:avLst/>
              </a:prstGeom>
              <a:blipFill rotWithShape="1">
                <a:blip r:embed="rId8">
                  <a:alphaModFix/>
                </a:blip>
                <a:stretch>
                  <a:fillRect b="0" l="0" r="0" t="0"/>
                </a:stretch>
              </a:blip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latin typeface="Arial"/>
                    <a:ea typeface="Arial"/>
                    <a:cs typeface="Arial"/>
                    <a:sym typeface="Arial"/>
                  </a:rPr>
                  <a:t> </a:t>
                </a:r>
                <a:endParaRPr/>
              </a:p>
            </p:txBody>
          </p:sp>
          <p:cxnSp>
            <p:nvCxnSpPr>
              <p:cNvPr id="137" name="Google Shape;137;p15"/>
              <p:cNvCxnSpPr/>
              <p:nvPr/>
            </p:nvCxnSpPr>
            <p:spPr>
              <a:xfrm>
                <a:off x="3126085" y="2930204"/>
                <a:ext cx="0" cy="1800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38" name="Google Shape;138;p15"/>
              <p:cNvSpPr txBox="1"/>
              <p:nvPr/>
            </p:nvSpPr>
            <p:spPr>
              <a:xfrm>
                <a:off x="5404749" y="1845414"/>
                <a:ext cx="1021067" cy="569030"/>
              </a:xfrm>
              <a:prstGeom prst="rect">
                <a:avLst/>
              </a:prstGeom>
              <a:blipFill rotWithShape="1">
                <a:blip r:embed="rId9">
                  <a:alphaModFix/>
                </a:blip>
                <a:stretch>
                  <a:fillRect b="0" l="0" r="0" t="0"/>
                </a:stretch>
              </a:blip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latin typeface="Arial"/>
                    <a:ea typeface="Arial"/>
                    <a:cs typeface="Arial"/>
                    <a:sym typeface="Arial"/>
                  </a:rPr>
                  <a:t> </a:t>
                </a:r>
                <a:endParaRPr/>
              </a:p>
            </p:txBody>
          </p:sp>
        </p:grpSp>
        <p:cxnSp>
          <p:nvCxnSpPr>
            <p:cNvPr id="139" name="Google Shape;139;p15"/>
            <p:cNvCxnSpPr/>
            <p:nvPr/>
          </p:nvCxnSpPr>
          <p:spPr>
            <a:xfrm>
              <a:off x="3282347" y="1935957"/>
              <a:ext cx="5524" cy="489799"/>
            </a:xfrm>
            <a:prstGeom prst="straightConnector1">
              <a:avLst/>
            </a:prstGeom>
            <a:noFill/>
            <a:ln cap="flat" cmpd="sng" w="9525">
              <a:solidFill>
                <a:srgbClr val="75707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0" name="Google Shape;140;p15"/>
            <p:cNvCxnSpPr/>
            <p:nvPr/>
          </p:nvCxnSpPr>
          <p:spPr>
            <a:xfrm>
              <a:off x="1219282" y="1942351"/>
              <a:ext cx="1" cy="476285"/>
            </a:xfrm>
            <a:prstGeom prst="straightConnector1">
              <a:avLst/>
            </a:prstGeom>
            <a:noFill/>
            <a:ln cap="flat" cmpd="sng" w="9525">
              <a:solidFill>
                <a:srgbClr val="75707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grpSp>
          <p:nvGrpSpPr>
            <p:cNvPr id="141" name="Google Shape;141;p15"/>
            <p:cNvGrpSpPr/>
            <p:nvPr/>
          </p:nvGrpSpPr>
          <p:grpSpPr>
            <a:xfrm>
              <a:off x="1207036" y="1953905"/>
              <a:ext cx="2075312" cy="239719"/>
              <a:chOff x="2448610" y="1277090"/>
              <a:chExt cx="1093224" cy="161745"/>
            </a:xfrm>
          </p:grpSpPr>
          <p:cxnSp>
            <p:nvCxnSpPr>
              <p:cNvPr id="142" name="Google Shape;142;p15"/>
              <p:cNvCxnSpPr/>
              <p:nvPr/>
            </p:nvCxnSpPr>
            <p:spPr>
              <a:xfrm>
                <a:off x="2448610" y="1347532"/>
                <a:ext cx="560506" cy="7912"/>
              </a:xfrm>
              <a:prstGeom prst="straightConnector1">
                <a:avLst/>
              </a:prstGeom>
              <a:noFill/>
              <a:ln cap="flat" cmpd="sng" w="69850">
                <a:solidFill>
                  <a:srgbClr val="000000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143" name="Google Shape;143;p15"/>
              <p:cNvCxnSpPr/>
              <p:nvPr/>
            </p:nvCxnSpPr>
            <p:spPr>
              <a:xfrm>
                <a:off x="3011810" y="1277090"/>
                <a:ext cx="0" cy="161745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44" name="Google Shape;144;p15"/>
              <p:cNvCxnSpPr/>
              <p:nvPr/>
            </p:nvCxnSpPr>
            <p:spPr>
              <a:xfrm>
                <a:off x="3011811" y="1355444"/>
                <a:ext cx="530022" cy="0"/>
              </a:xfrm>
              <a:prstGeom prst="straightConnector1">
                <a:avLst/>
              </a:prstGeom>
              <a:noFill/>
              <a:ln cap="flat" cmpd="sng" w="69850">
                <a:solidFill>
                  <a:srgbClr val="000000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145" name="Google Shape;145;p15"/>
              <p:cNvCxnSpPr/>
              <p:nvPr/>
            </p:nvCxnSpPr>
            <p:spPr>
              <a:xfrm>
                <a:off x="3541834" y="1277090"/>
                <a:ext cx="0" cy="161745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sp>
          <p:nvSpPr>
            <p:cNvPr id="146" name="Google Shape;146;p15"/>
            <p:cNvSpPr txBox="1"/>
            <p:nvPr/>
          </p:nvSpPr>
          <p:spPr>
            <a:xfrm>
              <a:off x="3080028" y="2467979"/>
              <a:ext cx="309317" cy="391003"/>
            </a:xfrm>
            <a:prstGeom prst="rect">
              <a:avLst/>
            </a:prstGeom>
            <a:blipFill rotWithShape="1">
              <a:blip r:embed="rId1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147" name="Google Shape;147;p15"/>
            <p:cNvSpPr txBox="1"/>
            <p:nvPr/>
          </p:nvSpPr>
          <p:spPr>
            <a:xfrm>
              <a:off x="796339" y="2468751"/>
              <a:ext cx="482542" cy="391003"/>
            </a:xfrm>
            <a:prstGeom prst="rect">
              <a:avLst/>
            </a:prstGeom>
            <a:blipFill rotWithShape="1">
              <a:blip r:embed="rId11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148" name="Google Shape;148;p15"/>
            <p:cNvSpPr txBox="1"/>
            <p:nvPr/>
          </p:nvSpPr>
          <p:spPr>
            <a:xfrm>
              <a:off x="2090902" y="2452590"/>
              <a:ext cx="309317" cy="391003"/>
            </a:xfrm>
            <a:prstGeom prst="rect">
              <a:avLst/>
            </a:prstGeom>
            <a:blipFill rotWithShape="1">
              <a:blip r:embed="rId1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  <p:grpSp>
        <p:nvGrpSpPr>
          <p:cNvPr id="149" name="Google Shape;149;p15"/>
          <p:cNvGrpSpPr/>
          <p:nvPr/>
        </p:nvGrpSpPr>
        <p:grpSpPr>
          <a:xfrm>
            <a:off x="4451765" y="3023843"/>
            <a:ext cx="3054091" cy="824834"/>
            <a:chOff x="243462" y="2214520"/>
            <a:chExt cx="1976255" cy="616400"/>
          </a:xfrm>
        </p:grpSpPr>
        <p:sp>
          <p:nvSpPr>
            <p:cNvPr id="150" name="Google Shape;150;p15"/>
            <p:cNvSpPr/>
            <p:nvPr/>
          </p:nvSpPr>
          <p:spPr>
            <a:xfrm>
              <a:off x="243462" y="2214520"/>
              <a:ext cx="1976255" cy="616400"/>
            </a:xfrm>
            <a:prstGeom prst="roundRect">
              <a:avLst>
                <a:gd fmla="val 29031" name="adj"/>
              </a:avLst>
            </a:prstGeom>
            <a:solidFill>
              <a:srgbClr val="FFFFFF"/>
            </a:solidFill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1" name="Google Shape;151;p15"/>
            <p:cNvSpPr txBox="1"/>
            <p:nvPr/>
          </p:nvSpPr>
          <p:spPr>
            <a:xfrm>
              <a:off x="311025" y="2285552"/>
              <a:ext cx="1841127" cy="437003"/>
            </a:xfrm>
            <a:prstGeom prst="rect">
              <a:avLst/>
            </a:prstGeom>
            <a:blipFill rotWithShape="1">
              <a:blip r:embed="rId1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  <p:sp>
        <p:nvSpPr>
          <p:cNvPr id="152" name="Google Shape;152;p15"/>
          <p:cNvSpPr txBox="1"/>
          <p:nvPr/>
        </p:nvSpPr>
        <p:spPr>
          <a:xfrm>
            <a:off x="1731360" y="1737834"/>
            <a:ext cx="10747183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What’s the same and what’s different about each of the following calculations?</a:t>
            </a:r>
            <a:endParaRPr/>
          </a:p>
        </p:txBody>
      </p:sp>
      <p:grpSp>
        <p:nvGrpSpPr>
          <p:cNvPr id="153" name="Google Shape;153;p15"/>
          <p:cNvGrpSpPr/>
          <p:nvPr/>
        </p:nvGrpSpPr>
        <p:grpSpPr>
          <a:xfrm>
            <a:off x="10835400" y="3031479"/>
            <a:ext cx="2861050" cy="824834"/>
            <a:chOff x="6627849" y="1251972"/>
            <a:chExt cx="1851341" cy="616400"/>
          </a:xfrm>
        </p:grpSpPr>
        <p:sp>
          <p:nvSpPr>
            <p:cNvPr id="154" name="Google Shape;154;p15"/>
            <p:cNvSpPr/>
            <p:nvPr/>
          </p:nvSpPr>
          <p:spPr>
            <a:xfrm>
              <a:off x="6627849" y="1251972"/>
              <a:ext cx="1851341" cy="616400"/>
            </a:xfrm>
            <a:prstGeom prst="roundRect">
              <a:avLst>
                <a:gd fmla="val 29031" name="adj"/>
              </a:avLst>
            </a:prstGeom>
            <a:solidFill>
              <a:srgbClr val="FFFFFF"/>
            </a:solidFill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5" name="Google Shape;155;p15"/>
            <p:cNvSpPr txBox="1"/>
            <p:nvPr/>
          </p:nvSpPr>
          <p:spPr>
            <a:xfrm>
              <a:off x="7080023" y="1332837"/>
              <a:ext cx="946994" cy="437003"/>
            </a:xfrm>
            <a:prstGeom prst="rect">
              <a:avLst/>
            </a:prstGeom>
            <a:blipFill rotWithShape="1">
              <a:blip r:embed="rId1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  <p:grpSp>
        <p:nvGrpSpPr>
          <p:cNvPr id="156" name="Google Shape;156;p15"/>
          <p:cNvGrpSpPr/>
          <p:nvPr/>
        </p:nvGrpSpPr>
        <p:grpSpPr>
          <a:xfrm>
            <a:off x="1221946" y="6976664"/>
            <a:ext cx="6004078" cy="2084781"/>
            <a:chOff x="460561" y="1301794"/>
            <a:chExt cx="3885146" cy="1557960"/>
          </a:xfrm>
        </p:grpSpPr>
        <p:sp>
          <p:nvSpPr>
            <p:cNvPr id="157" name="Google Shape;157;p15"/>
            <p:cNvSpPr/>
            <p:nvPr/>
          </p:nvSpPr>
          <p:spPr>
            <a:xfrm>
              <a:off x="460561" y="1587465"/>
              <a:ext cx="3885146" cy="1270047"/>
            </a:xfrm>
            <a:prstGeom prst="roundRect">
              <a:avLst>
                <a:gd fmla="val 29031" name="adj"/>
              </a:avLst>
            </a:prstGeom>
            <a:solidFill>
              <a:srgbClr val="FFFFFF"/>
            </a:solidFill>
            <a:ln cap="flat" cmpd="sng" w="381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8" name="Google Shape;158;p15"/>
            <p:cNvSpPr txBox="1"/>
            <p:nvPr/>
          </p:nvSpPr>
          <p:spPr>
            <a:xfrm>
              <a:off x="2177604" y="1301794"/>
              <a:ext cx="119537" cy="2530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59" name="Google Shape;159;p15"/>
            <p:cNvGrpSpPr/>
            <p:nvPr/>
          </p:nvGrpSpPr>
          <p:grpSpPr>
            <a:xfrm>
              <a:off x="790195" y="1571304"/>
              <a:ext cx="3407595" cy="936009"/>
              <a:chOff x="2218118" y="1767202"/>
              <a:chExt cx="7210526" cy="1362182"/>
            </a:xfrm>
          </p:grpSpPr>
          <p:cxnSp>
            <p:nvCxnSpPr>
              <p:cNvPr id="160" name="Google Shape;160;p15"/>
              <p:cNvCxnSpPr/>
              <p:nvPr/>
            </p:nvCxnSpPr>
            <p:spPr>
              <a:xfrm>
                <a:off x="2218118" y="3010690"/>
                <a:ext cx="7210526" cy="28693"/>
              </a:xfrm>
              <a:prstGeom prst="straightConnector1">
                <a:avLst/>
              </a:prstGeom>
              <a:noFill/>
              <a:ln cap="flat" cmpd="sng" w="31750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61" name="Google Shape;161;p15"/>
              <p:cNvCxnSpPr/>
              <p:nvPr/>
            </p:nvCxnSpPr>
            <p:spPr>
              <a:xfrm>
                <a:off x="7514063" y="2949384"/>
                <a:ext cx="0" cy="1800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62" name="Google Shape;162;p15"/>
              <p:cNvSpPr txBox="1"/>
              <p:nvPr/>
            </p:nvSpPr>
            <p:spPr>
              <a:xfrm>
                <a:off x="4805906" y="1767202"/>
                <a:ext cx="1021067" cy="569030"/>
              </a:xfrm>
              <a:prstGeom prst="rect">
                <a:avLst/>
              </a:prstGeom>
              <a:blipFill rotWithShape="1">
                <a:blip r:embed="rId15">
                  <a:alphaModFix/>
                </a:blip>
                <a:stretch>
                  <a:fillRect b="0" l="0" r="0" t="0"/>
                </a:stretch>
              </a:blip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latin typeface="Arial"/>
                    <a:ea typeface="Arial"/>
                    <a:cs typeface="Arial"/>
                    <a:sym typeface="Arial"/>
                  </a:rPr>
                  <a:t> </a:t>
                </a:r>
                <a:endParaRPr/>
              </a:p>
            </p:txBody>
          </p:sp>
          <p:cxnSp>
            <p:nvCxnSpPr>
              <p:cNvPr id="163" name="Google Shape;163;p15"/>
              <p:cNvCxnSpPr/>
              <p:nvPr/>
            </p:nvCxnSpPr>
            <p:spPr>
              <a:xfrm>
                <a:off x="3126085" y="2930204"/>
                <a:ext cx="0" cy="1800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164" name="Google Shape;164;p15"/>
            <p:cNvCxnSpPr/>
            <p:nvPr/>
          </p:nvCxnSpPr>
          <p:spPr>
            <a:xfrm>
              <a:off x="3282347" y="1935957"/>
              <a:ext cx="5524" cy="489799"/>
            </a:xfrm>
            <a:prstGeom prst="straightConnector1">
              <a:avLst/>
            </a:prstGeom>
            <a:noFill/>
            <a:ln cap="flat" cmpd="sng" w="9525">
              <a:solidFill>
                <a:srgbClr val="75707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5" name="Google Shape;165;p15"/>
            <p:cNvCxnSpPr/>
            <p:nvPr/>
          </p:nvCxnSpPr>
          <p:spPr>
            <a:xfrm>
              <a:off x="1219282" y="1942351"/>
              <a:ext cx="1" cy="476285"/>
            </a:xfrm>
            <a:prstGeom prst="straightConnector1">
              <a:avLst/>
            </a:prstGeom>
            <a:noFill/>
            <a:ln cap="flat" cmpd="sng" w="9525">
              <a:solidFill>
                <a:srgbClr val="75707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grpSp>
          <p:nvGrpSpPr>
            <p:cNvPr id="166" name="Google Shape;166;p15"/>
            <p:cNvGrpSpPr/>
            <p:nvPr/>
          </p:nvGrpSpPr>
          <p:grpSpPr>
            <a:xfrm>
              <a:off x="1213739" y="1935957"/>
              <a:ext cx="2091733" cy="239719"/>
              <a:chOff x="2452140" y="1264981"/>
              <a:chExt cx="1101874" cy="161745"/>
            </a:xfrm>
          </p:grpSpPr>
          <p:cxnSp>
            <p:nvCxnSpPr>
              <p:cNvPr id="167" name="Google Shape;167;p15"/>
              <p:cNvCxnSpPr/>
              <p:nvPr/>
            </p:nvCxnSpPr>
            <p:spPr>
              <a:xfrm>
                <a:off x="2452140" y="1324467"/>
                <a:ext cx="1098827" cy="21386"/>
              </a:xfrm>
              <a:prstGeom prst="straightConnector1">
                <a:avLst/>
              </a:prstGeom>
              <a:noFill/>
              <a:ln cap="flat" cmpd="sng" w="69850">
                <a:solidFill>
                  <a:srgbClr val="000000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168" name="Google Shape;168;p15"/>
              <p:cNvCxnSpPr/>
              <p:nvPr/>
            </p:nvCxnSpPr>
            <p:spPr>
              <a:xfrm>
                <a:off x="3554014" y="1264981"/>
                <a:ext cx="0" cy="161745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sp>
          <p:nvSpPr>
            <p:cNvPr id="169" name="Google Shape;169;p15"/>
            <p:cNvSpPr txBox="1"/>
            <p:nvPr/>
          </p:nvSpPr>
          <p:spPr>
            <a:xfrm>
              <a:off x="2958337" y="2468751"/>
              <a:ext cx="482542" cy="391003"/>
            </a:xfrm>
            <a:prstGeom prst="rect">
              <a:avLst/>
            </a:prstGeom>
            <a:blipFill rotWithShape="1">
              <a:blip r:embed="rId1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170" name="Google Shape;170;p15"/>
            <p:cNvSpPr txBox="1"/>
            <p:nvPr/>
          </p:nvSpPr>
          <p:spPr>
            <a:xfrm>
              <a:off x="841111" y="2460380"/>
              <a:ext cx="611164" cy="391003"/>
            </a:xfrm>
            <a:prstGeom prst="rect">
              <a:avLst/>
            </a:prstGeom>
            <a:blipFill rotWithShape="1">
              <a:blip r:embed="rId1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  <p:grpSp>
        <p:nvGrpSpPr>
          <p:cNvPr id="171" name="Google Shape;171;p15"/>
          <p:cNvGrpSpPr/>
          <p:nvPr/>
        </p:nvGrpSpPr>
        <p:grpSpPr>
          <a:xfrm>
            <a:off x="7567288" y="6936003"/>
            <a:ext cx="6004078" cy="2084781"/>
            <a:chOff x="460561" y="1301794"/>
            <a:chExt cx="3885146" cy="1557960"/>
          </a:xfrm>
        </p:grpSpPr>
        <p:sp>
          <p:nvSpPr>
            <p:cNvPr id="172" name="Google Shape;172;p15"/>
            <p:cNvSpPr/>
            <p:nvPr/>
          </p:nvSpPr>
          <p:spPr>
            <a:xfrm>
              <a:off x="460561" y="1587465"/>
              <a:ext cx="3885146" cy="1270047"/>
            </a:xfrm>
            <a:prstGeom prst="roundRect">
              <a:avLst>
                <a:gd fmla="val 29031" name="adj"/>
              </a:avLst>
            </a:prstGeom>
            <a:solidFill>
              <a:srgbClr val="FFFFFF"/>
            </a:solidFill>
            <a:ln cap="flat" cmpd="sng" w="381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3" name="Google Shape;173;p15"/>
            <p:cNvSpPr txBox="1"/>
            <p:nvPr/>
          </p:nvSpPr>
          <p:spPr>
            <a:xfrm>
              <a:off x="2177604" y="1301794"/>
              <a:ext cx="119537" cy="2530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174" name="Google Shape;174;p15"/>
            <p:cNvGrpSpPr/>
            <p:nvPr/>
          </p:nvGrpSpPr>
          <p:grpSpPr>
            <a:xfrm>
              <a:off x="790195" y="1582307"/>
              <a:ext cx="3407595" cy="925006"/>
              <a:chOff x="2218118" y="1783215"/>
              <a:chExt cx="7210526" cy="1346169"/>
            </a:xfrm>
          </p:grpSpPr>
          <p:cxnSp>
            <p:nvCxnSpPr>
              <p:cNvPr id="175" name="Google Shape;175;p15"/>
              <p:cNvCxnSpPr/>
              <p:nvPr/>
            </p:nvCxnSpPr>
            <p:spPr>
              <a:xfrm>
                <a:off x="2218118" y="3010690"/>
                <a:ext cx="7210526" cy="28693"/>
              </a:xfrm>
              <a:prstGeom prst="straightConnector1">
                <a:avLst/>
              </a:prstGeom>
              <a:noFill/>
              <a:ln cap="flat" cmpd="sng" w="31750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76" name="Google Shape;176;p15"/>
              <p:cNvCxnSpPr/>
              <p:nvPr/>
            </p:nvCxnSpPr>
            <p:spPr>
              <a:xfrm>
                <a:off x="7514063" y="2949384"/>
                <a:ext cx="0" cy="1800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sp>
            <p:nvSpPr>
              <p:cNvPr id="177" name="Google Shape;177;p15"/>
              <p:cNvSpPr txBox="1"/>
              <p:nvPr/>
            </p:nvSpPr>
            <p:spPr>
              <a:xfrm>
                <a:off x="4738431" y="1783215"/>
                <a:ext cx="1021067" cy="569030"/>
              </a:xfrm>
              <a:prstGeom prst="rect">
                <a:avLst/>
              </a:prstGeom>
              <a:blipFill rotWithShape="1">
                <a:blip r:embed="rId18">
                  <a:alphaModFix/>
                </a:blip>
                <a:stretch>
                  <a:fillRect b="0" l="0" r="0" t="0"/>
                </a:stretch>
              </a:blip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latin typeface="Arial"/>
                    <a:ea typeface="Arial"/>
                    <a:cs typeface="Arial"/>
                    <a:sym typeface="Arial"/>
                  </a:rPr>
                  <a:t> </a:t>
                </a:r>
                <a:endParaRPr/>
              </a:p>
            </p:txBody>
          </p:sp>
          <p:cxnSp>
            <p:nvCxnSpPr>
              <p:cNvPr id="178" name="Google Shape;178;p15"/>
              <p:cNvCxnSpPr/>
              <p:nvPr/>
            </p:nvCxnSpPr>
            <p:spPr>
              <a:xfrm>
                <a:off x="3126085" y="2930204"/>
                <a:ext cx="0" cy="1800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179" name="Google Shape;179;p15"/>
            <p:cNvCxnSpPr/>
            <p:nvPr/>
          </p:nvCxnSpPr>
          <p:spPr>
            <a:xfrm>
              <a:off x="3282347" y="1935957"/>
              <a:ext cx="5524" cy="489799"/>
            </a:xfrm>
            <a:prstGeom prst="straightConnector1">
              <a:avLst/>
            </a:prstGeom>
            <a:noFill/>
            <a:ln cap="flat" cmpd="sng" w="9525">
              <a:solidFill>
                <a:srgbClr val="75707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0" name="Google Shape;180;p15"/>
            <p:cNvCxnSpPr/>
            <p:nvPr/>
          </p:nvCxnSpPr>
          <p:spPr>
            <a:xfrm>
              <a:off x="1219282" y="1942351"/>
              <a:ext cx="1" cy="476285"/>
            </a:xfrm>
            <a:prstGeom prst="straightConnector1">
              <a:avLst/>
            </a:prstGeom>
            <a:noFill/>
            <a:ln cap="flat" cmpd="sng" w="9525">
              <a:solidFill>
                <a:srgbClr val="75707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grpSp>
          <p:nvGrpSpPr>
            <p:cNvPr id="181" name="Google Shape;181;p15"/>
            <p:cNvGrpSpPr/>
            <p:nvPr/>
          </p:nvGrpSpPr>
          <p:grpSpPr>
            <a:xfrm>
              <a:off x="1213739" y="1935957"/>
              <a:ext cx="2091733" cy="239719"/>
              <a:chOff x="2452140" y="1264981"/>
              <a:chExt cx="1101874" cy="161745"/>
            </a:xfrm>
          </p:grpSpPr>
          <p:cxnSp>
            <p:nvCxnSpPr>
              <p:cNvPr id="182" name="Google Shape;182;p15"/>
              <p:cNvCxnSpPr/>
              <p:nvPr/>
            </p:nvCxnSpPr>
            <p:spPr>
              <a:xfrm>
                <a:off x="2452140" y="1324467"/>
                <a:ext cx="1098827" cy="21386"/>
              </a:xfrm>
              <a:prstGeom prst="straightConnector1">
                <a:avLst/>
              </a:prstGeom>
              <a:noFill/>
              <a:ln cap="flat" cmpd="sng" w="69850">
                <a:solidFill>
                  <a:srgbClr val="000000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183" name="Google Shape;183;p15"/>
              <p:cNvCxnSpPr/>
              <p:nvPr/>
            </p:nvCxnSpPr>
            <p:spPr>
              <a:xfrm>
                <a:off x="3554014" y="1264981"/>
                <a:ext cx="0" cy="161745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0000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sp>
          <p:nvSpPr>
            <p:cNvPr id="184" name="Google Shape;184;p15"/>
            <p:cNvSpPr txBox="1"/>
            <p:nvPr/>
          </p:nvSpPr>
          <p:spPr>
            <a:xfrm>
              <a:off x="2958337" y="2468751"/>
              <a:ext cx="437938" cy="391003"/>
            </a:xfrm>
            <a:prstGeom prst="rect">
              <a:avLst/>
            </a:prstGeom>
            <a:blipFill rotWithShape="1">
              <a:blip r:embed="rId19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185" name="Google Shape;185;p15"/>
            <p:cNvSpPr txBox="1"/>
            <p:nvPr/>
          </p:nvSpPr>
          <p:spPr>
            <a:xfrm>
              <a:off x="1028875" y="2460380"/>
              <a:ext cx="309317" cy="391003"/>
            </a:xfrm>
            <a:prstGeom prst="rect">
              <a:avLst/>
            </a:prstGeom>
            <a:blipFill rotWithShape="1">
              <a:blip r:embed="rId20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  <p:sp>
        <p:nvSpPr>
          <p:cNvPr id="186" name="Google Shape;186;p15"/>
          <p:cNvSpPr txBox="1"/>
          <p:nvPr/>
        </p:nvSpPr>
        <p:spPr>
          <a:xfrm>
            <a:off x="636873" y="4187177"/>
            <a:ext cx="1422925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Which of these number lines could be used to represent them?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