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8ea2e3eb82_2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g8ea2e3eb82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7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4294967295" type="ctrTitle"/>
          </p:nvPr>
        </p:nvSpPr>
        <p:spPr>
          <a:xfrm>
            <a:off x="917950" y="21987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Forming and testing a hypothesis worksheet</a:t>
            </a:r>
            <a:endParaRPr/>
          </a:p>
        </p:txBody>
      </p:sp>
      <p:sp>
        <p:nvSpPr>
          <p:cNvPr id="41" name="Google Shape;41;p10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2" name="Google Shape;42;p10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Millar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Google Shape;134;p19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5" name="Google Shape;135;p19"/>
          <p:cNvSpPr txBox="1"/>
          <p:nvPr/>
        </p:nvSpPr>
        <p:spPr>
          <a:xfrm>
            <a:off x="856647" y="2216922"/>
            <a:ext cx="14977713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REMINDER:</a:t>
            </a:r>
            <a:r>
              <a:rPr b="0" i="0" lang="en-GB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designer clothes brand, “Cool Sports Inc” wants to hire a pupil to do some data analysis.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Today, they have some questions, and for each they want you to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it as a hypothesis instead of a question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Decide what primary / secondary sources you would use to test the hypothesis</a:t>
            </a:r>
            <a:endParaRPr/>
          </a:p>
          <a:p>
            <a:pPr indent="-82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909436" y="5825247"/>
            <a:ext cx="4554990" cy="168417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Arial"/>
                <a:ea typeface="Arial"/>
                <a:cs typeface="Arial"/>
                <a:sym typeface="Arial"/>
              </a:rPr>
              <a:t>What time of year do people spend the most on clothes?</a:t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11734800" y="5649394"/>
            <a:ext cx="4953000" cy="168417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Arial"/>
                <a:ea typeface="Arial"/>
                <a:cs typeface="Arial"/>
                <a:sym typeface="Arial"/>
              </a:rPr>
              <a:t>Since coronavirus started, have people spent less money on clothes?</a:t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6322118" y="5825246"/>
            <a:ext cx="4554990" cy="168417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Arial"/>
                <a:ea typeface="Arial"/>
                <a:cs typeface="Arial"/>
                <a:sym typeface="Arial"/>
              </a:rPr>
              <a:t>Do teenagers like our brand compared to other brands?</a:t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909436" y="7565773"/>
            <a:ext cx="4251960" cy="2225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Eg, People spend more on clothes in the winter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Eg Can test with survey or official data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6219523" y="7565773"/>
            <a:ext cx="4251960" cy="1745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Eg, Teenagers do prefer our brand to others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Eg test with a survey</a:t>
            </a:r>
            <a:endParaRPr/>
          </a:p>
        </p:txBody>
      </p:sp>
      <p:sp>
        <p:nvSpPr>
          <p:cNvPr id="141" name="Google Shape;141;p19"/>
          <p:cNvSpPr txBox="1"/>
          <p:nvPr/>
        </p:nvSpPr>
        <p:spPr>
          <a:xfrm>
            <a:off x="11734800" y="7565773"/>
            <a:ext cx="5760720" cy="2225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Eg, People have spent less money on clothes since coronavirus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Eg Can test if there is official spending data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/>
        </p:nvSpPr>
        <p:spPr>
          <a:xfrm>
            <a:off x="551858" y="1927084"/>
            <a:ext cx="1493198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hypothesis </a:t>
            </a: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an unproven statement which can be tested.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 of these are valid hypotheses?</a:t>
            </a:r>
            <a:endParaRPr/>
          </a:p>
        </p:txBody>
      </p:sp>
      <p:sp>
        <p:nvSpPr>
          <p:cNvPr id="49" name="Google Shape;49;p11"/>
          <p:cNvSpPr/>
          <p:nvPr/>
        </p:nvSpPr>
        <p:spPr>
          <a:xfrm>
            <a:off x="1763799" y="4041847"/>
            <a:ext cx="5107493" cy="141394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Is it hotter in London than Brighton?</a:t>
            </a:r>
            <a:endParaRPr/>
          </a:p>
        </p:txBody>
      </p:sp>
      <p:sp>
        <p:nvSpPr>
          <p:cNvPr id="50" name="Google Shape;50;p11"/>
          <p:cNvSpPr/>
          <p:nvPr/>
        </p:nvSpPr>
        <p:spPr>
          <a:xfrm>
            <a:off x="9749559" y="4041847"/>
            <a:ext cx="5107493" cy="141394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Goals in football are more likely in the second half than first</a:t>
            </a:r>
            <a:endParaRPr/>
          </a:p>
        </p:txBody>
      </p:sp>
      <p:sp>
        <p:nvSpPr>
          <p:cNvPr id="51" name="Google Shape;51;p11"/>
          <p:cNvSpPr/>
          <p:nvPr/>
        </p:nvSpPr>
        <p:spPr>
          <a:xfrm>
            <a:off x="9749559" y="6791686"/>
            <a:ext cx="5107493" cy="141394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Teenagers prefer TikTok to Instagram</a:t>
            </a:r>
            <a:endParaRPr/>
          </a:p>
        </p:txBody>
      </p:sp>
      <p:sp>
        <p:nvSpPr>
          <p:cNvPr id="52" name="Google Shape;52;p11"/>
          <p:cNvSpPr/>
          <p:nvPr/>
        </p:nvSpPr>
        <p:spPr>
          <a:xfrm>
            <a:off x="1763799" y="6868275"/>
            <a:ext cx="5107493" cy="141394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Cats are better than dogs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/>
        </p:nvSpPr>
        <p:spPr>
          <a:xfrm>
            <a:off x="851059" y="1697103"/>
            <a:ext cx="1557766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Xavier and Yasmin are discussing different sources of data they could use to test their hypothesis.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What’s the same and what’s different about them?</a:t>
            </a:r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3">
            <a:alphaModFix/>
          </a:blip>
          <a:srcRect b="2793" l="56915" r="20455" t="65207"/>
          <a:stretch/>
        </p:blipFill>
        <p:spPr>
          <a:xfrm>
            <a:off x="15670902" y="5502979"/>
            <a:ext cx="1633885" cy="326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2"/>
          <p:cNvPicPr preferRelativeResize="0"/>
          <p:nvPr/>
        </p:nvPicPr>
        <p:blipFill rotWithShape="1">
          <a:blip r:embed="rId4">
            <a:alphaModFix/>
          </a:blip>
          <a:srcRect b="10826" l="70086" r="7285" t="54444"/>
          <a:stretch/>
        </p:blipFill>
        <p:spPr>
          <a:xfrm>
            <a:off x="598209" y="5671768"/>
            <a:ext cx="1441015" cy="312791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/>
          <p:nvPr/>
        </p:nvSpPr>
        <p:spPr>
          <a:xfrm>
            <a:off x="1995084" y="4136716"/>
            <a:ext cx="2683245" cy="89630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Run a lab experiment</a:t>
            </a:r>
            <a:endParaRPr/>
          </a:p>
        </p:txBody>
      </p:sp>
      <p:sp>
        <p:nvSpPr>
          <p:cNvPr id="61" name="Google Shape;61;p12"/>
          <p:cNvSpPr/>
          <p:nvPr/>
        </p:nvSpPr>
        <p:spPr>
          <a:xfrm>
            <a:off x="12910286" y="5975220"/>
            <a:ext cx="2683245" cy="89630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Interview customers</a:t>
            </a:r>
            <a:endParaRPr/>
          </a:p>
        </p:txBody>
      </p:sp>
      <p:sp>
        <p:nvSpPr>
          <p:cNvPr id="62" name="Google Shape;62;p12"/>
          <p:cNvSpPr/>
          <p:nvPr/>
        </p:nvSpPr>
        <p:spPr>
          <a:xfrm>
            <a:off x="3336707" y="5527069"/>
            <a:ext cx="3325089" cy="89630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Conduct an online survey</a:t>
            </a:r>
            <a:endParaRPr/>
          </a:p>
        </p:txBody>
      </p:sp>
      <p:sp>
        <p:nvSpPr>
          <p:cNvPr id="63" name="Google Shape;63;p12"/>
          <p:cNvSpPr/>
          <p:nvPr/>
        </p:nvSpPr>
        <p:spPr>
          <a:xfrm>
            <a:off x="12304198" y="4099261"/>
            <a:ext cx="3989564" cy="963275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Use a survey from a news article</a:t>
            </a:r>
            <a:endParaRPr/>
          </a:p>
        </p:txBody>
      </p:sp>
      <p:sp>
        <p:nvSpPr>
          <p:cNvPr id="64" name="Google Shape;64;p12"/>
          <p:cNvSpPr/>
          <p:nvPr/>
        </p:nvSpPr>
        <p:spPr>
          <a:xfrm>
            <a:off x="8491062" y="5527069"/>
            <a:ext cx="3599535" cy="89630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Read an academic journal</a:t>
            </a:r>
            <a:endParaRPr/>
          </a:p>
        </p:txBody>
      </p:sp>
      <p:sp>
        <p:nvSpPr>
          <p:cNvPr id="65" name="Google Shape;65;p12"/>
          <p:cNvSpPr/>
          <p:nvPr/>
        </p:nvSpPr>
        <p:spPr>
          <a:xfrm>
            <a:off x="7175975" y="4021122"/>
            <a:ext cx="4300595" cy="1011897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Check the government website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/>
        </p:nvSpPr>
        <p:spPr>
          <a:xfrm>
            <a:off x="845821" y="1874520"/>
            <a:ext cx="16207739" cy="784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Mr Millar is interested whether boys or girls complete their maths homework more often. Write a suitable hypothesis for this experiment and a primary and secondary data sources he could use.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are interested in whether London or Manchester is more rainy. Write a suitable hypothesis for this experiment and explain why it would be better to use a secondary source of data.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UK Government is interested whether people exercised more or less in the first month of lockdown compared to before. Explain why you couldn’t use gyms as a secondary source to test this hypothesis and suggest a primary source you could use.</a:t>
            </a:r>
            <a:endParaRPr/>
          </a:p>
          <a:p>
            <a:pPr indent="-3111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14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6" name="Google Shape;76;p14"/>
          <p:cNvSpPr txBox="1"/>
          <p:nvPr/>
        </p:nvSpPr>
        <p:spPr>
          <a:xfrm>
            <a:off x="856647" y="2216922"/>
            <a:ext cx="14977713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REMINDER:</a:t>
            </a:r>
            <a:r>
              <a:rPr b="0" i="0" lang="en-GB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designer clothes brand, “Cool Sports Inc” wants to hire a pupil to do some data analysis.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Today, they have some questions, and for each they want you to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it as a hypothesis instead of a question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Decide what primary / secondary sources you would use to test the hypothesis</a:t>
            </a:r>
            <a:endParaRPr/>
          </a:p>
          <a:p>
            <a:pPr indent="-82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909436" y="6248795"/>
            <a:ext cx="4554990" cy="168417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Arial"/>
                <a:ea typeface="Arial"/>
                <a:cs typeface="Arial"/>
                <a:sym typeface="Arial"/>
              </a:rPr>
              <a:t>What time of year do people spend the most on clothes?</a:t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11734800" y="6072942"/>
            <a:ext cx="4953000" cy="168417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Arial"/>
                <a:ea typeface="Arial"/>
                <a:cs typeface="Arial"/>
                <a:sym typeface="Arial"/>
              </a:rPr>
              <a:t>Since coronavirus started, have people spent less money on clothes?</a:t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6322118" y="6248794"/>
            <a:ext cx="4554990" cy="168417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Arial"/>
                <a:ea typeface="Arial"/>
                <a:cs typeface="Arial"/>
                <a:sym typeface="Arial"/>
              </a:rPr>
              <a:t>Do teenagers like our brand compared to other brands?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551858" y="1927084"/>
            <a:ext cx="1493198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hypothesis </a:t>
            </a: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an unproven statement which can be tested.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 of these are valid hypotheses?</a:t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1763799" y="4041847"/>
            <a:ext cx="5107493" cy="141394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Is it hotter in London than Brighton?</a:t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9749559" y="4041847"/>
            <a:ext cx="5107493" cy="141394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Goals in football are more likely in the second half than first</a:t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9749559" y="6791686"/>
            <a:ext cx="5107493" cy="141394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Teenagers prefer TikTok to Instagram</a:t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1763799" y="6868275"/>
            <a:ext cx="5107493" cy="141394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Cats are better than dogs</a:t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2042160" y="5638800"/>
            <a:ext cx="4829132" cy="100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No: a hypothesis needs to be a statement not a question</a:t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9749559" y="5639895"/>
            <a:ext cx="4829132" cy="528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Yes, this is valid</a:t>
            </a:r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9749559" y="8564703"/>
            <a:ext cx="4829132" cy="528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Yes, this is valid</a:t>
            </a: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2042160" y="8543450"/>
            <a:ext cx="4829132" cy="528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No: what does “better” mean?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/>
        </p:nvSpPr>
        <p:spPr>
          <a:xfrm>
            <a:off x="851059" y="1697103"/>
            <a:ext cx="1557766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Xavier and Yasmin are discussing different sources of data they could use to test their hypothesis.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What’s the same and what’s different about them?</a:t>
            </a: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2793" l="56915" r="20455" t="65207"/>
          <a:stretch/>
        </p:blipFill>
        <p:spPr>
          <a:xfrm>
            <a:off x="15670902" y="5502979"/>
            <a:ext cx="1633885" cy="326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4">
            <a:alphaModFix/>
          </a:blip>
          <a:srcRect b="10826" l="70086" r="7285" t="54444"/>
          <a:stretch/>
        </p:blipFill>
        <p:spPr>
          <a:xfrm>
            <a:off x="598209" y="5671768"/>
            <a:ext cx="1441015" cy="312791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/>
          <p:nvPr/>
        </p:nvSpPr>
        <p:spPr>
          <a:xfrm>
            <a:off x="1995084" y="4136716"/>
            <a:ext cx="2683245" cy="89630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Run a lab experiment</a:t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12910286" y="5975220"/>
            <a:ext cx="2683245" cy="89630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Interview customers</a:t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3336707" y="5527069"/>
            <a:ext cx="3325089" cy="89630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Conduct an online survey</a:t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12304198" y="4099261"/>
            <a:ext cx="3989564" cy="963275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Use a survey from a news article</a:t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8491062" y="5527069"/>
            <a:ext cx="3599535" cy="896303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Read an academic journal</a:t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7175975" y="4021122"/>
            <a:ext cx="4300595" cy="1011897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316123"/>
                </a:solidFill>
                <a:latin typeface="Montserrat"/>
                <a:ea typeface="Montserrat"/>
                <a:cs typeface="Montserrat"/>
                <a:sym typeface="Montserrat"/>
              </a:rPr>
              <a:t>Check the government website</a:t>
            </a:r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1995084" y="3366507"/>
            <a:ext cx="1960356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Primary</a:t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4088296" y="6408458"/>
            <a:ext cx="1960356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Primary</a:t>
            </a:r>
            <a:endParaRPr/>
          </a:p>
        </p:txBody>
      </p:sp>
      <p:sp>
        <p:nvSpPr>
          <p:cNvPr id="115" name="Google Shape;115;p17"/>
          <p:cNvSpPr txBox="1"/>
          <p:nvPr/>
        </p:nvSpPr>
        <p:spPr>
          <a:xfrm>
            <a:off x="13326438" y="6871523"/>
            <a:ext cx="1960356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Primary</a:t>
            </a:r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12594566" y="3173830"/>
            <a:ext cx="2832017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Secondary</a:t>
            </a:r>
            <a:endParaRPr/>
          </a:p>
        </p:txBody>
      </p:sp>
      <p:sp>
        <p:nvSpPr>
          <p:cNvPr id="117" name="Google Shape;117;p17"/>
          <p:cNvSpPr txBox="1"/>
          <p:nvPr/>
        </p:nvSpPr>
        <p:spPr>
          <a:xfrm>
            <a:off x="9000132" y="6408457"/>
            <a:ext cx="2832017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Secondary</a:t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7599363" y="3210114"/>
            <a:ext cx="2832017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Secondary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455376" y="7599928"/>
            <a:ext cx="12302030" cy="1570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Primary: Data you collect yourself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Secondary: Data that someone else has already collected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358140" y="1828800"/>
            <a:ext cx="17571719" cy="369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GB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Mr Millar is interested whether boys or girls complete their maths homework more often. Write a suitable hypothesis for this experiment and a primary and secondary data sources he could use.</a:t>
            </a:r>
            <a:endParaRPr/>
          </a:p>
          <a:p>
            <a:pPr indent="-3619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GB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are interested in whether London or Manchester is more rainy. Write a suitable hypothesis for this experiment and explain why it would be better to use a secondary source of data.</a:t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913106" y="3078669"/>
            <a:ext cx="1539369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Hypothesis: Boys complete their maths homework more often than girls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Primary: Data from his own class / school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Secondary: Data already gathered from other schools / teachers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11980162" y="3921666"/>
            <a:ext cx="4326638" cy="12218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913106" y="5446623"/>
            <a:ext cx="15127341" cy="1577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Hypothesis: London gets more rainfall (in mm) per year than Manchester.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Secondary better as reliable data sources are freely available (eg weather reports) and collecting primary data would take a long time and be expensive</a:t>
            </a:r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716281" y="6148038"/>
            <a:ext cx="17571719" cy="2961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3. The UK Government is interested whether people exercised more or less in the first month of lockdown compared to before. Explain why you couldn’t use gyms as a secondary source to test this hypothesis and suggest a primary source you could use.</a:t>
            </a:r>
            <a:endParaRPr/>
          </a:p>
          <a:p>
            <a:pPr indent="-3619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913106" y="8458200"/>
            <a:ext cx="13880723" cy="528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Gyms were shut in the first few months of lockdown! Can use a survey as a primary source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