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71B501-EE73-4EE5-B114-4875E4822C63}">
  <a:tblStyle styleId="{B871B501-EE73-4EE5-B114-4875E4822C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7c18d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7c18d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2f2c570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2f2c570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2f2c570b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8d2f2c570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2f2c570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2f2c570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d2f2c570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d2f2c570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a7c18d5a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ca7c18d5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2f2c570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2f2c570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2f2c570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d2f2c570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2f2c570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2f2c570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d2f2c570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d2f2c570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2f2c570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2f2c570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a7c18d5a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a7c18d5a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2f2c570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2f2c570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2f2c570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2f2c570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a7c18d5a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a7c18d5a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2f2c570b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2f2c570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a7c18d5a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ca7c18d5a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2f2c57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2f2c5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2f2c570b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8d2f2c57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1013626" y="614250"/>
            <a:ext cx="32904000" cy="31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Physics - Key stage 4 - Particle Model of Matter </a:t>
            </a:r>
            <a:endParaRPr/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 Charman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Charman</a:t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Gas pressure and volume - part 2 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Worksheet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1835900" y="5609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64275" y="1657100"/>
            <a:ext cx="17299200" cy="65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volume of a gas is 6 m</a:t>
            </a:r>
            <a:r>
              <a:rPr baseline="30000" lang="en-GB"/>
              <a:t>3</a:t>
            </a:r>
            <a:r>
              <a:rPr lang="en-GB"/>
              <a:t> when its pressure is 200000 Pa. Assuming the temperature does not change, calculate its pressure when the volume is 3 m</a:t>
            </a:r>
            <a:r>
              <a:rPr baseline="30000" lang="en-GB"/>
              <a:t>3</a:t>
            </a:r>
            <a:r>
              <a:rPr lang="en-GB"/>
              <a:t>.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volume of a gas is 12 m</a:t>
            </a:r>
            <a:r>
              <a:rPr baseline="30000" lang="en-GB"/>
              <a:t>3</a:t>
            </a:r>
            <a:r>
              <a:rPr lang="en-GB"/>
              <a:t> when its pressure is 400 kPa. Assuming the temperature does not change, calculate its pressure when the volume is 30 m</a:t>
            </a:r>
            <a:r>
              <a:rPr baseline="30000" lang="en-GB"/>
              <a:t>3</a:t>
            </a:r>
            <a:r>
              <a:rPr lang="en-GB"/>
              <a:t>.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pressure of a gas is 4 X 10</a:t>
            </a:r>
            <a:r>
              <a:rPr baseline="30000" lang="en-GB"/>
              <a:t>5 </a:t>
            </a:r>
            <a:r>
              <a:rPr lang="en-GB"/>
              <a:t>Pa when its volume is 10 m</a:t>
            </a:r>
            <a:r>
              <a:rPr baseline="30000" lang="en-GB"/>
              <a:t>3</a:t>
            </a:r>
            <a:r>
              <a:rPr lang="en-GB"/>
              <a:t>. If the temperature is kept constant, calculate its volume when the pressure becomes 1.5 X 10</a:t>
            </a:r>
            <a:r>
              <a:rPr baseline="30000" lang="en-GB"/>
              <a:t>5</a:t>
            </a:r>
            <a:r>
              <a:rPr lang="en-GB"/>
              <a:t> Pa. 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Challenge: </a:t>
            </a:r>
            <a:r>
              <a:rPr lang="en-GB"/>
              <a:t>The pressure of a gas is 8 X 10</a:t>
            </a:r>
            <a:r>
              <a:rPr baseline="30000" lang="en-GB"/>
              <a:t>5 </a:t>
            </a:r>
            <a:r>
              <a:rPr lang="en-GB"/>
              <a:t>Pa when its volume is 100 cm</a:t>
            </a:r>
            <a:r>
              <a:rPr baseline="30000" lang="en-GB"/>
              <a:t>3</a:t>
            </a:r>
            <a:r>
              <a:rPr lang="en-GB"/>
              <a:t>. If the temperature is kept constant, calculate its volume when the pressure becomes 2.5 X 10</a:t>
            </a:r>
            <a:r>
              <a:rPr baseline="30000" lang="en-GB"/>
              <a:t>5</a:t>
            </a:r>
            <a:r>
              <a:rPr lang="en-GB"/>
              <a:t> Pa. </a:t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Gas pressure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2065575" y="3679200"/>
            <a:ext cx="14572200" cy="3934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and complete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do _____ on a gas, the particle’s ______ store increases. This causes the temperature of the gas to ________. Doing work on the gas has increased the ________ energy of the gas. 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1112900" y="12473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405600" y="2995200"/>
            <a:ext cx="17299200" cy="52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bicycle pump is used to pump air into a bicycle tyre. Explain how this increases the internal energy of the air in the tyre? </a:t>
            </a:r>
            <a:br>
              <a:rPr lang="en-GB"/>
            </a:b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Explain why the end  nearest the tyre gets hot when using a bicycle pump? </a:t>
            </a:r>
            <a:endParaRPr/>
          </a:p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6"/>
          <p:cNvSpPr txBox="1"/>
          <p:nvPr>
            <p:ph type="title"/>
          </p:nvPr>
        </p:nvSpPr>
        <p:spPr>
          <a:xfrm>
            <a:off x="917950" y="1877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917950" y="1218725"/>
            <a:ext cx="16840500" cy="6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question is about the particles in a gas and the pressure they exert on a container.A tight-fitting moveable piston traps gas in a cylinder as shown in the diagram. The gas has volume 300 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pressure of 100 kPa. 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piston is now pushed in and changes the volume of the gas to 150 cm3. The temperature of the gas has not changed. 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Calculate the new pressure of the gas.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New pressure = ________kPa   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(2 marks) 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21st Century, Paper J259/02, June 2018.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925" y="3097450"/>
            <a:ext cx="7013450" cy="22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3950" y="3097450"/>
            <a:ext cx="3349900" cy="22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917950" y="709775"/>
            <a:ext cx="26402400" cy="14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895500" y="1760550"/>
            <a:ext cx="17145000" cy="586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Warm up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For a gas at a constant temperature, predict what will happen to the pressure when the volume of the container: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Doubles - </a:t>
            </a:r>
            <a:r>
              <a:rPr b="1" lang="en-GB"/>
              <a:t>the pressure halves</a:t>
            </a:r>
            <a:br>
              <a:rPr lang="en-GB"/>
            </a:b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Halves - </a:t>
            </a:r>
            <a:r>
              <a:rPr b="1" lang="en-GB"/>
              <a:t>the pressure doubles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1759700" y="8657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1642425" y="1870250"/>
            <a:ext cx="15391200" cy="706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Copy out the following equation and state the definition and unit for each variable. </a:t>
            </a:r>
            <a:br>
              <a:rPr lang="en-GB"/>
            </a:br>
            <a:br>
              <a:rPr lang="en-GB"/>
            </a:br>
            <a:r>
              <a:rPr lang="en-GB"/>
              <a:t>p</a:t>
            </a:r>
            <a:r>
              <a:rPr baseline="-25000" lang="en-GB"/>
              <a:t>1</a:t>
            </a:r>
            <a:r>
              <a:rPr lang="en-GB"/>
              <a:t> X V</a:t>
            </a:r>
            <a:r>
              <a:rPr baseline="-25000" lang="en-GB"/>
              <a:t>1</a:t>
            </a:r>
            <a:r>
              <a:rPr lang="en-GB"/>
              <a:t> = p</a:t>
            </a:r>
            <a:r>
              <a:rPr baseline="-25000" lang="en-GB"/>
              <a:t>2</a:t>
            </a:r>
            <a:r>
              <a:rPr lang="en-GB"/>
              <a:t> X V</a:t>
            </a:r>
            <a:r>
              <a:rPr baseline="-25000" lang="en-GB"/>
              <a:t>2</a:t>
            </a:r>
            <a:br>
              <a:rPr baseline="-25000" lang="en-GB"/>
            </a:br>
            <a:br>
              <a:rPr baseline="-25000" lang="en-GB"/>
            </a:br>
            <a:r>
              <a:rPr b="1" lang="en-GB"/>
              <a:t>p</a:t>
            </a:r>
            <a:r>
              <a:rPr b="1" baseline="-25000" lang="en-GB"/>
              <a:t>1</a:t>
            </a:r>
            <a:r>
              <a:rPr b="1" lang="en-GB"/>
              <a:t> = initial pressure measured in Pa. </a:t>
            </a:r>
            <a:br>
              <a:rPr b="1" lang="en-GB"/>
            </a:br>
            <a:r>
              <a:rPr b="1" lang="en-GB"/>
              <a:t>V</a:t>
            </a:r>
            <a:r>
              <a:rPr b="1" baseline="-25000" lang="en-GB"/>
              <a:t>1</a:t>
            </a:r>
            <a:r>
              <a:rPr b="1" lang="en-GB"/>
              <a:t> = initial volume measure in m</a:t>
            </a:r>
            <a:r>
              <a:rPr b="1" baseline="30000" lang="en-GB"/>
              <a:t>3</a:t>
            </a:r>
            <a:br>
              <a:rPr b="1" lang="en-GB"/>
            </a:br>
            <a:r>
              <a:rPr b="1" lang="en-GB"/>
              <a:t>p</a:t>
            </a:r>
            <a:r>
              <a:rPr b="1" baseline="-25000" lang="en-GB"/>
              <a:t>2</a:t>
            </a:r>
            <a:r>
              <a:rPr b="1" lang="en-GB"/>
              <a:t> = new pressure measured in Pa</a:t>
            </a:r>
            <a:br>
              <a:rPr b="1" lang="en-GB"/>
            </a:br>
            <a:r>
              <a:rPr b="1" lang="en-GB"/>
              <a:t>V</a:t>
            </a:r>
            <a:r>
              <a:rPr b="1" baseline="-25000" lang="en-GB"/>
              <a:t>2</a:t>
            </a:r>
            <a:r>
              <a:rPr b="1" lang="en-GB"/>
              <a:t> = new volume measured in m</a:t>
            </a:r>
            <a:r>
              <a:rPr b="1" baseline="30000" lang="en-GB"/>
              <a:t>3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1835900" y="2907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64275" y="1386900"/>
            <a:ext cx="17299200" cy="65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volume of a gas is 6 m</a:t>
            </a:r>
            <a:r>
              <a:rPr baseline="30000" lang="en-GB"/>
              <a:t>3</a:t>
            </a:r>
            <a:r>
              <a:rPr lang="en-GB"/>
              <a:t> when its pressure is 200000 Pa. Assuming the temperature does not change, calculate its pressure when the volume is 3 m</a:t>
            </a:r>
            <a:r>
              <a:rPr baseline="30000" lang="en-GB"/>
              <a:t>3</a:t>
            </a:r>
            <a:r>
              <a:rPr lang="en-GB"/>
              <a:t>. </a:t>
            </a:r>
            <a:r>
              <a:rPr b="1" lang="en-GB"/>
              <a:t>400000 Pa</a:t>
            </a:r>
            <a:endParaRPr b="1"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volume of a gas is 12 m</a:t>
            </a:r>
            <a:r>
              <a:rPr baseline="30000" lang="en-GB"/>
              <a:t>3</a:t>
            </a:r>
            <a:r>
              <a:rPr lang="en-GB"/>
              <a:t> when its pressure is 400 kPa. Assuming the temperature does not change, calculate its pressure when the volume is 30 m</a:t>
            </a:r>
            <a:r>
              <a:rPr baseline="30000" lang="en-GB"/>
              <a:t>3</a:t>
            </a:r>
            <a:r>
              <a:rPr lang="en-GB"/>
              <a:t>. </a:t>
            </a:r>
            <a:r>
              <a:rPr b="1" lang="en-GB"/>
              <a:t>160 kPa</a:t>
            </a:r>
            <a:endParaRPr b="1"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pressure of a gas is 4 X 10</a:t>
            </a:r>
            <a:r>
              <a:rPr baseline="30000" lang="en-GB"/>
              <a:t>5 </a:t>
            </a:r>
            <a:r>
              <a:rPr lang="en-GB"/>
              <a:t>Pa when its volume is 10 m</a:t>
            </a:r>
            <a:r>
              <a:rPr baseline="30000" lang="en-GB"/>
              <a:t>3</a:t>
            </a:r>
            <a:r>
              <a:rPr lang="en-GB"/>
              <a:t>. If the temperature is kept constant, calculate its volume when the pressure becomes 1.5 X 10</a:t>
            </a:r>
            <a:r>
              <a:rPr baseline="30000" lang="en-GB"/>
              <a:t>5</a:t>
            </a:r>
            <a:r>
              <a:rPr lang="en-GB"/>
              <a:t> Pa. </a:t>
            </a:r>
            <a:br>
              <a:rPr lang="en-GB"/>
            </a:br>
            <a:r>
              <a:rPr b="1" lang="en-GB"/>
              <a:t>26.3 m</a:t>
            </a:r>
            <a:r>
              <a:rPr b="1" baseline="30000" lang="en-GB"/>
              <a:t>3</a:t>
            </a:r>
            <a:endParaRPr b="1" baseline="30000"/>
          </a:p>
          <a:p>
            <a:pPr indent="0" lvl="0" marL="9144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1759700" y="8657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1642425" y="1870250"/>
            <a:ext cx="15391200" cy="706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 and complete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When you do</a:t>
            </a:r>
            <a:r>
              <a:rPr b="1" lang="en-GB"/>
              <a:t> work</a:t>
            </a:r>
            <a:r>
              <a:rPr lang="en-GB"/>
              <a:t> on a gas, the particle’s </a:t>
            </a:r>
            <a:r>
              <a:rPr b="1" lang="en-GB"/>
              <a:t>kinetic </a:t>
            </a:r>
            <a:r>
              <a:rPr lang="en-GB"/>
              <a:t>store increases. This causes the temperature of the gas to </a:t>
            </a:r>
            <a:r>
              <a:rPr b="1" lang="en-GB"/>
              <a:t>increase</a:t>
            </a:r>
            <a:r>
              <a:rPr lang="en-GB"/>
              <a:t>. Doing work on the gas has increased the </a:t>
            </a:r>
            <a:r>
              <a:rPr b="1" lang="en-GB"/>
              <a:t>internal</a:t>
            </a:r>
            <a:r>
              <a:rPr lang="en-GB"/>
              <a:t> energy of the gas.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13" name="Google Shape;213;p31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922275" y="2293875"/>
            <a:ext cx="16447800" cy="5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bicycle pump is used to pump air into a bicycle tyre. Explain how this increases the internal energy of the air in the tyre?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is done on the air in the tyre. This causes the kinetic energy  store of the particles to increase. 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why the end  nearest the tyre gets hot when using a bicycle pump?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the pump does work on the air in the tyre. This causes the temperature of the air to increase because the particle’s kinetic store increases.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 question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1877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917950" y="1218725"/>
            <a:ext cx="16840500" cy="6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question is about the particles in a gas and the pressure they exert on a container.A tight-fitting moveable piston traps gas in a cylinder as shown in the diagram. The gas has volume 300 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pressure of 100 kPa. 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piston is now pushed in and changes the volume of the gas to 150 cm3. The temperature of the gas has not changed. 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Calculate the new pressure of the gas.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New pressure = ________kPa   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(2 marks) 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21st Century, Paper J259/02, June 2018.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925" y="3097450"/>
            <a:ext cx="7013450" cy="22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3950" y="3097450"/>
            <a:ext cx="3349900" cy="22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1877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917950" y="1218725"/>
            <a:ext cx="16840500" cy="6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952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{B871B501-EE73-4EE5-B114-4875E4822C63}</a:tableStyleId>
              </a:tblPr>
              <a:tblGrid>
                <a:gridCol w="5461000"/>
                <a:gridCol w="5461000"/>
                <a:gridCol w="5461000"/>
              </a:tblGrid>
              <a:tr h="38100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Pressure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(kPa)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(m3)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Cylinder A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23 000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Cylinder B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12700" marR="12700" rtl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10 000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917950" y="6586650"/>
            <a:ext cx="1659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2) Assuming both cylinders contain the same mass of gas and are at the same temperature. Calculate the volume of gas in cylinder B.   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(2 marks)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917950" y="1218725"/>
            <a:ext cx="16840500" cy="6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917950" y="6586650"/>
            <a:ext cx="1659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777100" y="3042950"/>
            <a:ext cx="17122200" cy="6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 (kPa) × 300 (cm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= 30 000 (kPa 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b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P × 150 (cm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= 30 000 (kPa 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P = 30 000 (kPa 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)/ 150 cm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 (kPa)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b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23 000 × 15 = 345 000 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b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345 000 / 10 000 = 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34.5 m</a:t>
            </a:r>
            <a:r>
              <a:rPr b="1"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1"/>
          <p:cNvSpPr txBox="1"/>
          <p:nvPr>
            <p:ph idx="4294967295" type="body"/>
          </p:nvPr>
        </p:nvSpPr>
        <p:spPr>
          <a:xfrm>
            <a:off x="658550" y="1648350"/>
            <a:ext cx="4973100" cy="686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Warm up</a:t>
            </a:r>
            <a:endParaRPr b="1" sz="3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For a gas at a constant temperature, predict what will happen to the pressure when the volume of the container: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Doubles</a:t>
            </a:r>
            <a:br>
              <a:rPr lang="en-GB"/>
            </a:b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Halves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4572008" y="167624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Gas pressure and volume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2228550" y="2919939"/>
            <a:ext cx="13830900" cy="4555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out the following equation and state the definition and unit for each variable. </a:t>
            </a:r>
            <a:b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X V</a:t>
            </a:r>
            <a:r>
              <a:rPr b="1"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p</a:t>
            </a:r>
            <a:r>
              <a:rPr b="1"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X V</a:t>
            </a:r>
            <a:r>
              <a:rPr b="1"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br>
              <a:rPr b="1"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