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9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D7C136-2986-4B0E-B447-550ADB114366}">
  <a:tblStyle styleId="{E5D7C136-2986-4B0E-B447-550ADB1143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9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52ca9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e52ca9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31b6fc9e_0_1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8e31b6fc9e_0_1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e31b6fc9e_0_12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31b6fc9e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31b6fc9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c1cb95c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6c1cb95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6c1cb95c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c1cb95cb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6c1cb95cb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6c1cb95cb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31b6fc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31b6fc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e31b6fc9e_0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8e31b6fc9e_0_4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e31b6fc9e_0_4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31b6fc9e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e31b6fc9e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06000" y="3192525"/>
            <a:ext cx="1807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where people are going to go [2/2]</a:t>
            </a:r>
            <a:endParaRPr sz="5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Montserrat SemiBold"/>
              <a:buChar char="-"/>
            </a:pPr>
            <a:r>
              <a:rPr lang="en-GB" sz="3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IR plural persons + infinitive</a:t>
            </a:r>
            <a:endParaRPr sz="3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Montserrat SemiBold"/>
              <a:buChar char="-"/>
            </a:pPr>
            <a:r>
              <a:rPr lang="en-GB" sz="3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del / de la</a:t>
            </a:r>
            <a:endParaRPr sz="3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Montserrat SemiBold"/>
              <a:buChar char="-"/>
            </a:pPr>
            <a:r>
              <a:rPr lang="en-GB" sz="3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+ infinitive</a:t>
            </a:r>
            <a:endParaRPr sz="3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" y="2382"/>
            <a:ext cx="2380" cy="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3569536" y="-255272"/>
            <a:ext cx="416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 u="none" cap="none" strike="noStrike">
                <a:latin typeface="Montserrat"/>
                <a:ea typeface="Montserrat"/>
                <a:cs typeface="Montserrat"/>
                <a:sym typeface="Montserrat"/>
              </a:rPr>
              <a:t>CU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715461" y="-170762"/>
            <a:ext cx="416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 u="none" cap="none" strike="noStrike">
                <a:latin typeface="Montserrat"/>
                <a:ea typeface="Montserrat"/>
                <a:cs typeface="Montserrat"/>
                <a:sym typeface="Montserrat"/>
              </a:rPr>
              <a:t>CO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66486" y="-255287"/>
            <a:ext cx="416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18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6066375" y="353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{E5D7C136-2986-4B0E-B447-550ADB114366}</a:tableStyleId>
              </a:tblPr>
              <a:tblGrid>
                <a:gridCol w="1126175"/>
                <a:gridCol w="4241375"/>
              </a:tblGrid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cocido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caramelo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cochinillo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calamares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arroz a la cubana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7"/>
          <p:cNvGraphicFramePr/>
          <p:nvPr/>
        </p:nvGraphicFramePr>
        <p:xfrm>
          <a:off x="367485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{E5D7C136-2986-4B0E-B447-550ADB114366}</a:tableStyleId>
              </a:tblPr>
              <a:tblGrid>
                <a:gridCol w="4601025"/>
                <a:gridCol w="6874000"/>
              </a:tblGrid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compra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shopping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tapa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snack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 un paseo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for a walk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idea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have, having (food and drink)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order to, for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present, presenting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enseñar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teach, teaching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copa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5420097" y="3834101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Voy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39447" y="514449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You go</a:t>
            </a: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92298" y="3873250"/>
            <a:ext cx="2032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I go</a:t>
            </a:r>
            <a:endParaRPr i="0"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416100" y="277900"/>
            <a:ext cx="17526300" cy="11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Using ‘ir’ (singular persons</a:t>
            </a:r>
            <a:r>
              <a:rPr i="1" lang="en-GB" sz="4800">
                <a:solidFill>
                  <a:srgbClr val="000000"/>
                </a:solidFill>
              </a:rPr>
              <a:t> </a:t>
            </a:r>
            <a:r>
              <a:rPr lang="en-GB" sz="4800">
                <a:solidFill>
                  <a:srgbClr val="000000"/>
                </a:solidFill>
              </a:rPr>
              <a:t>)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000000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81000" y="1447800"/>
            <a:ext cx="140535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Remember that the verb ‘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ir’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(to go) does not follow the rules of other regular verbs. 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527900" y="5144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Vas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15647" y="658664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S/he goes 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672450" y="6586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468747" y="1253606"/>
            <a:ext cx="173505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t/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30447" y="4027302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Vais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costa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100"/>
          </a:p>
        </p:txBody>
      </p:sp>
      <p:sp>
        <p:nvSpPr>
          <p:cNvPr id="121" name="Google Shape;121;p19"/>
          <p:cNvSpPr txBox="1"/>
          <p:nvPr/>
        </p:nvSpPr>
        <p:spPr>
          <a:xfrm>
            <a:off x="8673525" y="4027302"/>
            <a:ext cx="5992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entury Gothic"/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You go 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coast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607400" y="6034983"/>
            <a:ext cx="7233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700"/>
              </a:buClr>
              <a:buSzPts val="4200"/>
              <a:buFont typeface="Century Gothic"/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Van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café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735325" y="6034500"/>
            <a:ext cx="6657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Century Gothic"/>
                <a:ea typeface="Century Gothic"/>
                <a:cs typeface="Century Gothic"/>
                <a:sym typeface="Century Gothic"/>
              </a:rPr>
              <a:t>They go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to the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café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30447" y="3294811"/>
            <a:ext cx="12121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To say ‘you go’ (plural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say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30447" y="5065437"/>
            <a:ext cx="11589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To say ‘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go’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say </a:t>
            </a: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_____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778524" y="5031125"/>
            <a:ext cx="1909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‘van’</a:t>
            </a:r>
            <a:endParaRPr sz="2100"/>
          </a:p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>
            <a:off x="530450" y="-70300"/>
            <a:ext cx="16807800" cy="16290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IR (to go, going): Plural persons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68747" y="1558698"/>
            <a:ext cx="12121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To say ‘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go’ say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_________</a:t>
            </a:r>
            <a:r>
              <a:rPr b="0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68751" y="2343500"/>
            <a:ext cx="4984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Century Gothic"/>
                <a:ea typeface="Century Gothic"/>
                <a:cs typeface="Century Gothic"/>
                <a:sym typeface="Century Gothic"/>
              </a:rPr>
              <a:t>Vamos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al cine.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8611825" y="2343500"/>
            <a:ext cx="745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Century Gothic"/>
                <a:ea typeface="Century Gothic"/>
                <a:cs typeface="Century Gothic"/>
                <a:sym typeface="Century Gothic"/>
              </a:rPr>
              <a:t>We go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to the cinema.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688326" y="3277550"/>
            <a:ext cx="1689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‘vais’</a:t>
            </a:r>
            <a:endParaRPr sz="2100"/>
          </a:p>
        </p:txBody>
      </p:sp>
      <p:sp>
        <p:nvSpPr>
          <p:cNvPr id="132" name="Google Shape;132;p19"/>
          <p:cNvSpPr txBox="1"/>
          <p:nvPr/>
        </p:nvSpPr>
        <p:spPr>
          <a:xfrm>
            <a:off x="5452850" y="1524175"/>
            <a:ext cx="28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‘v</a:t>
            </a:r>
            <a:r>
              <a:rPr b="1" lang="en-GB" sz="4200">
                <a:latin typeface="Century Gothic"/>
                <a:ea typeface="Century Gothic"/>
                <a:cs typeface="Century Gothic"/>
                <a:sym typeface="Century Gothic"/>
              </a:rPr>
              <a:t>amos</a:t>
            </a:r>
            <a:r>
              <a:rPr b="1" i="0" lang="en-GB" sz="4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2167929" y="-104300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lang="en-GB" sz="5400"/>
              <a:t>IR + a + infinitive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123429" y="2100792"/>
            <a:ext cx="17873700" cy="24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what someone is going to do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(future plans), use part of the verb ‘ir’ + a + infinitive: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31052" y="4368150"/>
            <a:ext cx="163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Van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860587" y="4368150"/>
            <a:ext cx="106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529900" y="4368150"/>
            <a:ext cx="22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visitar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8815438" y="4365099"/>
            <a:ext cx="102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They are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 going to visit Madrid.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31050" y="5663325"/>
            <a:ext cx="241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Vamos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2529890" y="5663330"/>
            <a:ext cx="106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031527" y="5665218"/>
            <a:ext cx="241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visitar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8721541" y="5665229"/>
            <a:ext cx="1011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  We are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going to visit France.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54297" y="4364100"/>
            <a:ext cx="1385400" cy="95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8899425" y="4368150"/>
            <a:ext cx="4623600" cy="94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532804" y="5615250"/>
            <a:ext cx="2008200" cy="85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8899425" y="5588850"/>
            <a:ext cx="4488000" cy="90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79225" y="7152312"/>
            <a:ext cx="17206200" cy="8769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A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Choose the part of the verb ‘ir’ to say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is going.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79225" y="7152294"/>
            <a:ext cx="17206200" cy="1615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plus an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to make this a sentence about the future.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842900" y="4305100"/>
            <a:ext cx="2784900" cy="95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596275" y="5625000"/>
            <a:ext cx="2411700" cy="83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517150" y="4368150"/>
            <a:ext cx="310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Madrid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908998" y="5663330"/>
            <a:ext cx="337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Francia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Para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851700" y="2131825"/>
            <a:ext cx="1547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</a:t>
            </a:r>
            <a:r>
              <a:rPr b="1" i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has two meanings in Spanish.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ir a Madrid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fiesta.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going to go to Madrid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party.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914400" y="6400800"/>
            <a:ext cx="1603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ir al café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tomar una copa.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going to go to the café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(in order) to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have a drink.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789900" y="5984425"/>
            <a:ext cx="16681500" cy="26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291553" y="1369633"/>
            <a:ext cx="17370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you can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 the word ‘de’ to mean ‘from’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91539" y="2680557"/>
            <a:ext cx="17370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To refer to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a singular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noun (e.g. el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café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), change de + el to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‘del’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1614789" y="3708643"/>
            <a:ext cx="7738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Una tapa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del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café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9648552" y="3701612"/>
            <a:ext cx="851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 snack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from the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café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09827" y="4840575"/>
            <a:ext cx="17279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To refer to a singular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noun (e.g. la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cafetería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), use ‘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de la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9648539" y="5972493"/>
            <a:ext cx="851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 snack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from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café.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614789" y="5972494"/>
            <a:ext cx="7738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Una tapa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de la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cafetería.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52400" y="228600"/>
            <a:ext cx="17370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Using ‘del’ and ‘de la’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Summary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verb “ir” means: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		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“Vamos a ir” means: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To talk about a future action, use ir + __ + infinitive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Translate: </a:t>
            </a:r>
            <a:r>
              <a:rPr i="1" lang="en-GB" sz="3600">
                <a:solidFill>
                  <a:srgbClr val="000000"/>
                </a:solidFill>
              </a:rPr>
              <a:t>“</a:t>
            </a:r>
            <a:r>
              <a:rPr lang="en-GB" sz="3600">
                <a:solidFill>
                  <a:srgbClr val="000000"/>
                </a:solidFill>
              </a:rPr>
              <a:t>in order to present</a:t>
            </a:r>
            <a:r>
              <a:rPr i="1" lang="en-GB" sz="3600">
                <a:solidFill>
                  <a:srgbClr val="000000"/>
                </a:solidFill>
              </a:rPr>
              <a:t>”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5. 	“Van a comer tapas del café”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3913675" y="1883300"/>
            <a:ext cx="41976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-to go, going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2662600" y="3644625"/>
            <a:ext cx="54852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“We are going to go”</a:t>
            </a:r>
            <a:endParaRPr sz="3500"/>
          </a:p>
        </p:txBody>
      </p:sp>
      <p:sp>
        <p:nvSpPr>
          <p:cNvPr id="186" name="Google Shape;186;p23"/>
          <p:cNvSpPr txBox="1"/>
          <p:nvPr/>
        </p:nvSpPr>
        <p:spPr>
          <a:xfrm>
            <a:off x="12864950" y="6121500"/>
            <a:ext cx="5283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“para presentar”.</a:t>
            </a:r>
            <a:endParaRPr sz="3500"/>
          </a:p>
        </p:txBody>
      </p:sp>
      <p:sp>
        <p:nvSpPr>
          <p:cNvPr id="187" name="Google Shape;187;p23"/>
          <p:cNvSpPr txBox="1"/>
          <p:nvPr/>
        </p:nvSpPr>
        <p:spPr>
          <a:xfrm>
            <a:off x="11490450" y="7441600"/>
            <a:ext cx="6687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“They are going to eat snacks from the caf</a:t>
            </a:r>
            <a:r>
              <a:rPr lang="en-GB" sz="2900">
                <a:latin typeface="Montserrat SemiBold"/>
                <a:ea typeface="Montserrat SemiBold"/>
                <a:cs typeface="Montserrat SemiBold"/>
                <a:sym typeface="Montserrat SemiBold"/>
              </a:rPr>
              <a:t>é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7219050" y="5052675"/>
            <a:ext cx="9288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-a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