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  <p:embeddedFont>
      <p:font typeface="Cambria Math"/>
      <p:regular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80B8C65-8822-4490-B94C-C4E143EB5C8F}">
  <a:tblStyle styleId="{480B8C65-8822-4490-B94C-C4E143EB5C8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22" Type="http://schemas.openxmlformats.org/officeDocument/2006/relationships/font" Target="fonts/MontserratMedium-bold.fntdata"/><Relationship Id="rId21" Type="http://schemas.openxmlformats.org/officeDocument/2006/relationships/font" Target="fonts/MontserratMedium-regular.fntdata"/><Relationship Id="rId24" Type="http://schemas.openxmlformats.org/officeDocument/2006/relationships/font" Target="fonts/MontserratMedium-boldItalic.fntdata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CambriaMath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SemiBold-regular.fntdata"/><Relationship Id="rId12" Type="http://schemas.openxmlformats.org/officeDocument/2006/relationships/slide" Target="slides/slide7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19" Type="http://schemas.openxmlformats.org/officeDocument/2006/relationships/font" Target="fonts/Montserrat-italic.fntdata"/><Relationship Id="rId1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" name="Google Shape;5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5.png"/><Relationship Id="rId8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2.png"/><Relationship Id="rId10" Type="http://schemas.openxmlformats.org/officeDocument/2006/relationships/image" Target="../media/image23.png"/><Relationship Id="rId13" Type="http://schemas.openxmlformats.org/officeDocument/2006/relationships/image" Target="../media/image6.png"/><Relationship Id="rId1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image" Target="../media/image36.png"/><Relationship Id="rId15" Type="http://schemas.openxmlformats.org/officeDocument/2006/relationships/image" Target="../media/image5.png"/><Relationship Id="rId14" Type="http://schemas.openxmlformats.org/officeDocument/2006/relationships/image" Target="../media/image7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9.png"/><Relationship Id="rId4" Type="http://schemas.openxmlformats.org/officeDocument/2006/relationships/image" Target="../media/image24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33.png"/><Relationship Id="rId1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png"/><Relationship Id="rId4" Type="http://schemas.openxmlformats.org/officeDocument/2006/relationships/image" Target="../media/image31.png"/><Relationship Id="rId9" Type="http://schemas.openxmlformats.org/officeDocument/2006/relationships/image" Target="../media/image28.png"/><Relationship Id="rId5" Type="http://schemas.openxmlformats.org/officeDocument/2006/relationships/image" Target="../media/image27.png"/><Relationship Id="rId6" Type="http://schemas.openxmlformats.org/officeDocument/2006/relationships/image" Target="../media/image34.png"/><Relationship Id="rId7" Type="http://schemas.openxmlformats.org/officeDocument/2006/relationships/image" Target="../media/image32.png"/><Relationship Id="rId8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8975" y="446400"/>
            <a:ext cx="6062400" cy="1283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2931" r="0" t="-4053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</a:pPr>
            <a:r>
              <a:rPr lang="en-GB" sz="2400"/>
              <a:t> </a:t>
            </a:r>
            <a:endParaRPr sz="2400"/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8975" y="1836975"/>
            <a:ext cx="3951000" cy="25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4A3141"/>
                </a:solidFill>
              </a:rPr>
              <a:t>Maths</a:t>
            </a:r>
            <a:endParaRPr>
              <a:solidFill>
                <a:srgbClr val="4A3141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A3141"/>
                </a:solidFill>
              </a:rPr>
              <a:t>Mrs Dennett</a:t>
            </a:r>
            <a:endParaRPr>
              <a:solidFill>
                <a:srgbClr val="4A3141"/>
              </a:solidFill>
            </a:endParaRPr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458973" y="446400"/>
            <a:ext cx="8057705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A3141"/>
                </a:solidFill>
              </a:rPr>
              <a:t>Expand 2 brackets and simplify expressions</a:t>
            </a:r>
            <a:endParaRPr>
              <a:solidFill>
                <a:srgbClr val="4A3141"/>
              </a:solidFill>
            </a:endParaRPr>
          </a:p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458975" y="956705"/>
            <a:ext cx="3891600" cy="38366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82166" l="-3908" r="-2279" t="-327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40" name="Google Shape;40;p7"/>
          <p:cNvSpPr txBox="1"/>
          <p:nvPr/>
        </p:nvSpPr>
        <p:spPr>
          <a:xfrm>
            <a:off x="4762328" y="956705"/>
            <a:ext cx="4381672" cy="399695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2781" r="-1112" t="-60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aphicFrame>
        <p:nvGraphicFramePr>
          <p:cNvPr id="41" name="Google Shape;41;p7"/>
          <p:cNvGraphicFramePr/>
          <p:nvPr/>
        </p:nvGraphicFramePr>
        <p:xfrm>
          <a:off x="633144" y="246326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{480B8C65-8822-4490-B94C-C4E143EB5C8F}</a:tableStyleId>
              </a:tblPr>
              <a:tblGrid>
                <a:gridCol w="325650"/>
                <a:gridCol w="554325"/>
                <a:gridCol w="560025"/>
              </a:tblGrid>
              <a:tr h="338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+2</a:t>
                      </a:r>
                      <a:endParaRPr/>
                    </a:p>
                  </a:txBody>
                  <a:tcPr marT="45725" marB="45725" marR="91450" marL="91450" anchor="ctr"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/>
                    </a:p>
                  </a:txBody>
                  <a:tcPr marT="45725" marB="45725" marR="91450" marL="91450" anchor="ctr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  <p:graphicFrame>
        <p:nvGraphicFramePr>
          <p:cNvPr id="42" name="Google Shape;42;p7"/>
          <p:cNvGraphicFramePr/>
          <p:nvPr/>
        </p:nvGraphicFramePr>
        <p:xfrm>
          <a:off x="2273948" y="246326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{480B8C65-8822-4490-B94C-C4E143EB5C8F}</a:tableStyleId>
              </a:tblPr>
              <a:tblGrid>
                <a:gridCol w="325650"/>
                <a:gridCol w="554325"/>
                <a:gridCol w="560025"/>
              </a:tblGrid>
              <a:tr h="338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-3</a:t>
                      </a:r>
                      <a:endParaRPr/>
                    </a:p>
                  </a:txBody>
                  <a:tcPr marT="45725" marB="45725" marR="91450" marL="91450" anchor="ctr"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/>
                    </a:p>
                  </a:txBody>
                  <a:tcPr marT="45725" marB="45725" marR="91450" marL="91450" anchor="ctr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A3141"/>
                </a:solidFill>
              </a:rPr>
              <a:t>‹#›</a:t>
            </a:fld>
            <a:endParaRPr>
              <a:solidFill>
                <a:srgbClr val="4A3141"/>
              </a:solidFill>
            </a:endParaRPr>
          </a:p>
        </p:txBody>
      </p:sp>
      <p:sp>
        <p:nvSpPr>
          <p:cNvPr id="44" name="Google Shape;44;p7"/>
          <p:cNvSpPr txBox="1"/>
          <p:nvPr/>
        </p:nvSpPr>
        <p:spPr>
          <a:xfrm>
            <a:off x="622457" y="2457390"/>
            <a:ext cx="362700" cy="3078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5" name="Google Shape;45;p7"/>
          <p:cNvSpPr txBox="1"/>
          <p:nvPr/>
        </p:nvSpPr>
        <p:spPr>
          <a:xfrm>
            <a:off x="1067144" y="2438439"/>
            <a:ext cx="357600" cy="3387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6" name="Google Shape;46;p7"/>
          <p:cNvSpPr txBox="1"/>
          <p:nvPr/>
        </p:nvSpPr>
        <p:spPr>
          <a:xfrm>
            <a:off x="2247138" y="2457389"/>
            <a:ext cx="362700" cy="3078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7" name="Google Shape;47;p7"/>
          <p:cNvSpPr txBox="1"/>
          <p:nvPr/>
        </p:nvSpPr>
        <p:spPr>
          <a:xfrm>
            <a:off x="2704170" y="2438439"/>
            <a:ext cx="357600" cy="3387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/>
          <p:nvPr/>
        </p:nvSpPr>
        <p:spPr>
          <a:xfrm>
            <a:off x="4849979" y="1283505"/>
            <a:ext cx="4037990" cy="561624"/>
          </a:xfrm>
          <a:prstGeom prst="roundRect">
            <a:avLst>
              <a:gd fmla="val 1378" name="adj"/>
            </a:avLst>
          </a:prstGeom>
          <a:solidFill>
            <a:srgbClr val="C0E4B6"/>
          </a:solidFill>
          <a:ln cap="flat" cmpd="sng" w="25400">
            <a:solidFill>
              <a:srgbClr val="4C8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8"/>
          <p:cNvSpPr/>
          <p:nvPr/>
        </p:nvSpPr>
        <p:spPr>
          <a:xfrm>
            <a:off x="721158" y="1510217"/>
            <a:ext cx="2181047" cy="393405"/>
          </a:xfrm>
          <a:prstGeom prst="roundRect">
            <a:avLst>
              <a:gd fmla="val 16667" name="adj"/>
            </a:avLst>
          </a:prstGeom>
          <a:blipFill rotWithShape="1">
            <a:blip r:embed="rId3">
              <a:alphaModFix/>
            </a:blip>
            <a:stretch>
              <a:fillRect b="-10292" l="0" r="0" t="0"/>
            </a:stretch>
          </a:blip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4" name="Google Shape;54;p8"/>
          <p:cNvSpPr txBox="1"/>
          <p:nvPr>
            <p:ph type="title"/>
          </p:nvPr>
        </p:nvSpPr>
        <p:spPr>
          <a:xfrm>
            <a:off x="458973" y="446400"/>
            <a:ext cx="8057705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A3141"/>
                </a:solidFill>
              </a:rPr>
              <a:t>Expand 2 brackets and simplify expressions</a:t>
            </a:r>
            <a:endParaRPr>
              <a:solidFill>
                <a:srgbClr val="4A3141"/>
              </a:solidFill>
            </a:endParaRPr>
          </a:p>
        </p:txBody>
      </p:sp>
      <p:sp>
        <p:nvSpPr>
          <p:cNvPr id="55" name="Google Shape;55;p8"/>
          <p:cNvSpPr txBox="1"/>
          <p:nvPr>
            <p:ph idx="1" type="body"/>
          </p:nvPr>
        </p:nvSpPr>
        <p:spPr>
          <a:xfrm>
            <a:off x="458975" y="956705"/>
            <a:ext cx="3891600" cy="39023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4. Which is the odd one out?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GB"/>
              <a:t>	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GB"/>
              <a:t>		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56" name="Google Shape;56;p8"/>
          <p:cNvSpPr txBox="1"/>
          <p:nvPr/>
        </p:nvSpPr>
        <p:spPr>
          <a:xfrm>
            <a:off x="4762328" y="972827"/>
            <a:ext cx="4246499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5. Spot the error.</a:t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2(3d − 4e) + 3(6e − 5d) ≡ 6d – 8e + 18e + 15d</a:t>
            </a:r>
            <a:endParaRPr/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  ≡ 24d + 7e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6. Find the area of the compound shape.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8"/>
          <p:cNvSpPr/>
          <p:nvPr/>
        </p:nvSpPr>
        <p:spPr>
          <a:xfrm>
            <a:off x="2045391" y="4107576"/>
            <a:ext cx="2118936" cy="393405"/>
          </a:xfrm>
          <a:prstGeom prst="roundRect">
            <a:avLst>
              <a:gd fmla="val 16667" name="adj"/>
            </a:avLst>
          </a:prstGeom>
          <a:blipFill rotWithShape="1">
            <a:blip r:embed="rId4">
              <a:alphaModFix/>
            </a:blip>
            <a:stretch>
              <a:fillRect b="-10292" l="0" r="0" t="0"/>
            </a:stretch>
          </a:blip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8" name="Google Shape;58;p8"/>
          <p:cNvSpPr/>
          <p:nvPr/>
        </p:nvSpPr>
        <p:spPr>
          <a:xfrm>
            <a:off x="721158" y="2574934"/>
            <a:ext cx="1965077" cy="393405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-8694" l="0" r="0" t="0"/>
            </a:stretch>
          </a:blip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9" name="Google Shape;59;p8"/>
          <p:cNvSpPr/>
          <p:nvPr/>
        </p:nvSpPr>
        <p:spPr>
          <a:xfrm>
            <a:off x="2480839" y="2075160"/>
            <a:ext cx="1508050" cy="393405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-8694" l="0" r="0" t="0"/>
            </a:stretch>
          </a:blip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0" name="Google Shape;60;p8"/>
          <p:cNvSpPr/>
          <p:nvPr/>
        </p:nvSpPr>
        <p:spPr>
          <a:xfrm>
            <a:off x="2305402" y="3127970"/>
            <a:ext cx="1858925" cy="393405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-8694" l="0" r="0" t="0"/>
            </a:stretch>
          </a:blip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1" name="Google Shape;61;p8"/>
          <p:cNvSpPr/>
          <p:nvPr/>
        </p:nvSpPr>
        <p:spPr>
          <a:xfrm>
            <a:off x="760138" y="3520303"/>
            <a:ext cx="1508050" cy="393405"/>
          </a:xfrm>
          <a:prstGeom prst="roundRect">
            <a:avLst>
              <a:gd fmla="val 16667" name="adj"/>
            </a:avLst>
          </a:prstGeom>
          <a:blipFill rotWithShape="1">
            <a:blip r:embed="rId8">
              <a:alphaModFix/>
            </a:blip>
            <a:stretch>
              <a:fillRect b="-8694" l="0" r="0" t="0"/>
            </a:stretch>
          </a:blip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pSp>
        <p:nvGrpSpPr>
          <p:cNvPr id="62" name="Google Shape;62;p8"/>
          <p:cNvGrpSpPr/>
          <p:nvPr/>
        </p:nvGrpSpPr>
        <p:grpSpPr>
          <a:xfrm>
            <a:off x="4948653" y="2554121"/>
            <a:ext cx="2870791" cy="1717841"/>
            <a:chOff x="4948653" y="2849550"/>
            <a:chExt cx="2870791" cy="1717841"/>
          </a:xfrm>
        </p:grpSpPr>
        <p:sp>
          <p:nvSpPr>
            <p:cNvPr id="63" name="Google Shape;63;p8"/>
            <p:cNvSpPr/>
            <p:nvPr/>
          </p:nvSpPr>
          <p:spPr>
            <a:xfrm>
              <a:off x="4948653" y="3944410"/>
              <a:ext cx="2870791" cy="622981"/>
            </a:xfrm>
            <a:prstGeom prst="rect">
              <a:avLst/>
            </a:prstGeom>
            <a:solidFill>
              <a:srgbClr val="F9AFC8"/>
            </a:solidFill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8"/>
            <p:cNvSpPr/>
            <p:nvPr/>
          </p:nvSpPr>
          <p:spPr>
            <a:xfrm>
              <a:off x="4948653" y="2849550"/>
              <a:ext cx="1626781" cy="1097057"/>
            </a:xfrm>
            <a:prstGeom prst="rect">
              <a:avLst/>
            </a:prstGeom>
            <a:solidFill>
              <a:srgbClr val="E3E1F3"/>
            </a:solidFill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65" name="Google Shape;65;p8"/>
          <p:cNvCxnSpPr/>
          <p:nvPr/>
        </p:nvCxnSpPr>
        <p:spPr>
          <a:xfrm>
            <a:off x="6630922" y="2580564"/>
            <a:ext cx="0" cy="1004889"/>
          </a:xfrm>
          <a:prstGeom prst="straightConnector1">
            <a:avLst/>
          </a:prstGeom>
          <a:noFill/>
          <a:ln cap="flat" cmpd="sng" w="9525">
            <a:solidFill>
              <a:srgbClr val="131316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66" name="Google Shape;66;p8"/>
          <p:cNvCxnSpPr/>
          <p:nvPr/>
        </p:nvCxnSpPr>
        <p:spPr>
          <a:xfrm>
            <a:off x="7868088" y="3648981"/>
            <a:ext cx="0" cy="622981"/>
          </a:xfrm>
          <a:prstGeom prst="straightConnector1">
            <a:avLst/>
          </a:prstGeom>
          <a:noFill/>
          <a:ln cap="flat" cmpd="sng" w="9525">
            <a:solidFill>
              <a:srgbClr val="131316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67" name="Google Shape;67;p8"/>
          <p:cNvCxnSpPr/>
          <p:nvPr/>
        </p:nvCxnSpPr>
        <p:spPr>
          <a:xfrm>
            <a:off x="4948653" y="2497305"/>
            <a:ext cx="1626781" cy="0"/>
          </a:xfrm>
          <a:prstGeom prst="straightConnector1">
            <a:avLst/>
          </a:prstGeom>
          <a:noFill/>
          <a:ln cap="flat" cmpd="sng" w="9525">
            <a:solidFill>
              <a:srgbClr val="131316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68" name="Google Shape;68;p8"/>
          <p:cNvCxnSpPr/>
          <p:nvPr/>
        </p:nvCxnSpPr>
        <p:spPr>
          <a:xfrm>
            <a:off x="4948653" y="4324029"/>
            <a:ext cx="2870791" cy="0"/>
          </a:xfrm>
          <a:prstGeom prst="straightConnector1">
            <a:avLst/>
          </a:prstGeom>
          <a:noFill/>
          <a:ln cap="flat" cmpd="sng" w="9525">
            <a:solidFill>
              <a:srgbClr val="131316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69" name="Google Shape;69;p8"/>
          <p:cNvSpPr txBox="1"/>
          <p:nvPr/>
        </p:nvSpPr>
        <p:spPr>
          <a:xfrm>
            <a:off x="7814925" y="3803200"/>
            <a:ext cx="51645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70" name="Google Shape;70;p8"/>
          <p:cNvSpPr txBox="1"/>
          <p:nvPr/>
        </p:nvSpPr>
        <p:spPr>
          <a:xfrm>
            <a:off x="5960752" y="4286506"/>
            <a:ext cx="98806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6n + 5</a:t>
            </a:r>
            <a:endParaRPr/>
          </a:p>
        </p:txBody>
      </p:sp>
      <p:sp>
        <p:nvSpPr>
          <p:cNvPr id="71" name="Google Shape;71;p8"/>
          <p:cNvSpPr txBox="1"/>
          <p:nvPr/>
        </p:nvSpPr>
        <p:spPr>
          <a:xfrm>
            <a:off x="6610147" y="2947663"/>
            <a:ext cx="51645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5n</a:t>
            </a:r>
            <a:endParaRPr/>
          </a:p>
        </p:txBody>
      </p:sp>
      <p:sp>
        <p:nvSpPr>
          <p:cNvPr id="72" name="Google Shape;72;p8"/>
          <p:cNvSpPr txBox="1"/>
          <p:nvPr/>
        </p:nvSpPr>
        <p:spPr>
          <a:xfrm>
            <a:off x="5466722" y="2250592"/>
            <a:ext cx="98806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 - 2</a:t>
            </a:r>
            <a:endParaRPr/>
          </a:p>
        </p:txBody>
      </p:sp>
      <p:sp>
        <p:nvSpPr>
          <p:cNvPr id="73" name="Google Shape;73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A3141"/>
                </a:solidFill>
              </a:rPr>
              <a:t>‹#›</a:t>
            </a:fld>
            <a:endParaRPr>
              <a:solidFill>
                <a:srgbClr val="4A314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4A31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rgbClr val="4A31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9" name="Google Shape;79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0" name="Google Shape;80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81" name="Google Shape;81;p9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9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/>
          <p:nvPr>
            <p:ph type="title"/>
          </p:nvPr>
        </p:nvSpPr>
        <p:spPr>
          <a:xfrm>
            <a:off x="458973" y="446400"/>
            <a:ext cx="8057705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A3141"/>
                </a:solidFill>
              </a:rPr>
              <a:t>Expand 2 brackets and simplify expressions</a:t>
            </a:r>
            <a:endParaRPr>
              <a:solidFill>
                <a:srgbClr val="4A3141"/>
              </a:solidFill>
            </a:endParaRPr>
          </a:p>
        </p:txBody>
      </p:sp>
      <p:sp>
        <p:nvSpPr>
          <p:cNvPr id="88" name="Google Shape;88;p10"/>
          <p:cNvSpPr txBox="1"/>
          <p:nvPr>
            <p:ph idx="1" type="body"/>
          </p:nvPr>
        </p:nvSpPr>
        <p:spPr>
          <a:xfrm>
            <a:off x="458975" y="956705"/>
            <a:ext cx="3891600" cy="38366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82166" l="-3908" r="-2279" t="-327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89" name="Google Shape;89;p10"/>
          <p:cNvSpPr txBox="1"/>
          <p:nvPr/>
        </p:nvSpPr>
        <p:spPr>
          <a:xfrm>
            <a:off x="4403101" y="956705"/>
            <a:ext cx="4381672" cy="399695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288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aphicFrame>
        <p:nvGraphicFramePr>
          <p:cNvPr id="90" name="Google Shape;90;p10"/>
          <p:cNvGraphicFramePr/>
          <p:nvPr/>
        </p:nvGraphicFramePr>
        <p:xfrm>
          <a:off x="643777" y="246326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{480B8C65-8822-4490-B94C-C4E143EB5C8F}</a:tableStyleId>
              </a:tblPr>
              <a:tblGrid>
                <a:gridCol w="325650"/>
                <a:gridCol w="554325"/>
                <a:gridCol w="560025"/>
              </a:tblGrid>
              <a:tr h="338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+2</a:t>
                      </a:r>
                      <a:endParaRPr/>
                    </a:p>
                  </a:txBody>
                  <a:tcPr marT="45725" marB="45725" marR="91450" marL="91450" anchor="ctr"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/>
                    </a:p>
                  </a:txBody>
                  <a:tcPr marT="45725" marB="45725" marR="91450" marL="91450" anchor="ctr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  <p:graphicFrame>
        <p:nvGraphicFramePr>
          <p:cNvPr id="91" name="Google Shape;91;p10"/>
          <p:cNvGraphicFramePr/>
          <p:nvPr/>
        </p:nvGraphicFramePr>
        <p:xfrm>
          <a:off x="2273948" y="246326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{480B8C65-8822-4490-B94C-C4E143EB5C8F}</a:tableStyleId>
              </a:tblPr>
              <a:tblGrid>
                <a:gridCol w="325650"/>
                <a:gridCol w="554325"/>
                <a:gridCol w="560025"/>
              </a:tblGrid>
              <a:tr h="338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-3</a:t>
                      </a:r>
                      <a:endParaRPr/>
                    </a:p>
                  </a:txBody>
                  <a:tcPr marT="45725" marB="45725" marR="91450" marL="91450" anchor="ctr"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/>
                    </a:p>
                  </a:txBody>
                  <a:tcPr marT="45725" marB="45725" marR="91450" marL="91450" anchor="ctr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  <p:sp>
        <p:nvSpPr>
          <p:cNvPr id="92" name="Google Shape;92;p10"/>
          <p:cNvSpPr txBox="1"/>
          <p:nvPr/>
        </p:nvSpPr>
        <p:spPr>
          <a:xfrm>
            <a:off x="1052625" y="2838890"/>
            <a:ext cx="499730" cy="33855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3633" l="-7315" r="0" t="-545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3" name="Google Shape;93;p10"/>
          <p:cNvSpPr txBox="1"/>
          <p:nvPr/>
        </p:nvSpPr>
        <p:spPr>
          <a:xfrm>
            <a:off x="2629788" y="2823268"/>
            <a:ext cx="499730" cy="33855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1426" l="-6096" r="0" t="-535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4" name="Google Shape;94;p10"/>
          <p:cNvSpPr txBox="1"/>
          <p:nvPr/>
        </p:nvSpPr>
        <p:spPr>
          <a:xfrm>
            <a:off x="1612330" y="2823268"/>
            <a:ext cx="49973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+ 6</a:t>
            </a:r>
            <a:endParaRPr/>
          </a:p>
        </p:txBody>
      </p:sp>
      <p:sp>
        <p:nvSpPr>
          <p:cNvPr id="95" name="Google Shape;95;p10"/>
          <p:cNvSpPr txBox="1"/>
          <p:nvPr/>
        </p:nvSpPr>
        <p:spPr>
          <a:xfrm>
            <a:off x="3178681" y="2838890"/>
            <a:ext cx="49973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-12</a:t>
            </a:r>
            <a:endParaRPr/>
          </a:p>
        </p:txBody>
      </p:sp>
      <p:sp>
        <p:nvSpPr>
          <p:cNvPr id="96" name="Google Shape;96;p10"/>
          <p:cNvSpPr/>
          <p:nvPr/>
        </p:nvSpPr>
        <p:spPr>
          <a:xfrm>
            <a:off x="2389282" y="4168611"/>
            <a:ext cx="4052700" cy="5541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-624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7" name="Google Shape;97;p10"/>
          <p:cNvSpPr/>
          <p:nvPr/>
        </p:nvSpPr>
        <p:spPr>
          <a:xfrm>
            <a:off x="6426305" y="1397136"/>
            <a:ext cx="2619050" cy="338554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17854" l="-965" r="0" t="-356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8" name="Google Shape;98;p10"/>
          <p:cNvSpPr/>
          <p:nvPr/>
        </p:nvSpPr>
        <p:spPr>
          <a:xfrm>
            <a:off x="6458204" y="1889610"/>
            <a:ext cx="2554930" cy="338554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18517" l="-1484" r="0" t="-370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9" name="Google Shape;99;p10"/>
          <p:cNvSpPr/>
          <p:nvPr/>
        </p:nvSpPr>
        <p:spPr>
          <a:xfrm>
            <a:off x="6458204" y="2288113"/>
            <a:ext cx="2570960" cy="338554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18518" l="-1476" r="0" t="-740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0" name="Google Shape;100;p10"/>
          <p:cNvSpPr txBox="1"/>
          <p:nvPr/>
        </p:nvSpPr>
        <p:spPr>
          <a:xfrm>
            <a:off x="4487825" y="3008167"/>
            <a:ext cx="4750104" cy="338554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-21426" l="-641" r="0" t="-535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1" name="Google Shape;101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A3141"/>
                </a:solidFill>
              </a:rPr>
              <a:t>‹#›</a:t>
            </a:fld>
            <a:endParaRPr>
              <a:solidFill>
                <a:srgbClr val="4A3141"/>
              </a:solidFill>
            </a:endParaRPr>
          </a:p>
        </p:txBody>
      </p:sp>
      <p:sp>
        <p:nvSpPr>
          <p:cNvPr id="102" name="Google Shape;102;p10"/>
          <p:cNvSpPr txBox="1"/>
          <p:nvPr/>
        </p:nvSpPr>
        <p:spPr>
          <a:xfrm>
            <a:off x="622457" y="2457390"/>
            <a:ext cx="362599" cy="307777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3" name="Google Shape;103;p10"/>
          <p:cNvSpPr txBox="1"/>
          <p:nvPr/>
        </p:nvSpPr>
        <p:spPr>
          <a:xfrm>
            <a:off x="2247138" y="2457389"/>
            <a:ext cx="362599" cy="307777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4" name="Google Shape;104;p10"/>
          <p:cNvSpPr txBox="1"/>
          <p:nvPr/>
        </p:nvSpPr>
        <p:spPr>
          <a:xfrm>
            <a:off x="2704170" y="2438439"/>
            <a:ext cx="357597" cy="338554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5" name="Google Shape;105;p10"/>
          <p:cNvSpPr txBox="1"/>
          <p:nvPr/>
        </p:nvSpPr>
        <p:spPr>
          <a:xfrm>
            <a:off x="1067144" y="2438439"/>
            <a:ext cx="357597" cy="338554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 txBox="1"/>
          <p:nvPr>
            <p:ph type="title"/>
          </p:nvPr>
        </p:nvSpPr>
        <p:spPr>
          <a:xfrm>
            <a:off x="458973" y="446400"/>
            <a:ext cx="8057705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A3141"/>
                </a:solidFill>
              </a:rPr>
              <a:t>Expand 2 brackets and simplify expressions</a:t>
            </a:r>
            <a:endParaRPr>
              <a:solidFill>
                <a:srgbClr val="4A3141"/>
              </a:solidFill>
            </a:endParaRPr>
          </a:p>
        </p:txBody>
      </p:sp>
      <p:sp>
        <p:nvSpPr>
          <p:cNvPr id="111" name="Google Shape;111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A3141"/>
                </a:solidFill>
              </a:rPr>
              <a:t>‹#›</a:t>
            </a:fld>
            <a:endParaRPr>
              <a:solidFill>
                <a:srgbClr val="4A3141"/>
              </a:solidFill>
            </a:endParaRPr>
          </a:p>
        </p:txBody>
      </p:sp>
      <p:sp>
        <p:nvSpPr>
          <p:cNvPr id="112" name="Google Shape;112;p11"/>
          <p:cNvSpPr txBox="1"/>
          <p:nvPr/>
        </p:nvSpPr>
        <p:spPr>
          <a:xfrm>
            <a:off x="466793" y="945312"/>
            <a:ext cx="4381672" cy="399695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2889" r="-86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3" name="Google Shape;113;p11"/>
          <p:cNvSpPr/>
          <p:nvPr/>
        </p:nvSpPr>
        <p:spPr>
          <a:xfrm>
            <a:off x="384600" y="1583540"/>
            <a:ext cx="175332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4 - 4y +</a:t>
            </a:r>
            <a:r>
              <a:rPr b="0" baseline="-2500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24 + 6y </a:t>
            </a:r>
            <a:r>
              <a:rPr b="0" i="0" lang="en-GB" sz="1600" u="none" cap="none" strike="noStrike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≡</a:t>
            </a: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28 + 2y</a:t>
            </a:r>
            <a:endParaRPr/>
          </a:p>
        </p:txBody>
      </p:sp>
      <p:sp>
        <p:nvSpPr>
          <p:cNvPr id="114" name="Google Shape;114;p11"/>
          <p:cNvSpPr/>
          <p:nvPr/>
        </p:nvSpPr>
        <p:spPr>
          <a:xfrm>
            <a:off x="3128774" y="1594549"/>
            <a:ext cx="186781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10g - 2 + 18</a:t>
            </a:r>
            <a:r>
              <a:rPr b="0" baseline="-2500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+ 12g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≡</a:t>
            </a: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22g + 16</a:t>
            </a:r>
            <a:endParaRPr/>
          </a:p>
        </p:txBody>
      </p:sp>
      <p:sp>
        <p:nvSpPr>
          <p:cNvPr id="115" name="Google Shape;115;p11"/>
          <p:cNvSpPr/>
          <p:nvPr/>
        </p:nvSpPr>
        <p:spPr>
          <a:xfrm>
            <a:off x="3128774" y="2767168"/>
            <a:ext cx="1560770" cy="58477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0637" l="-1612" r="-4837" t="-212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6" name="Google Shape;116;p11"/>
          <p:cNvSpPr/>
          <p:nvPr/>
        </p:nvSpPr>
        <p:spPr>
          <a:xfrm>
            <a:off x="362451" y="2778561"/>
            <a:ext cx="168187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6p – 3 + 6p + 8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≡</a:t>
            </a: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12p + 5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2"/>
          <p:cNvSpPr/>
          <p:nvPr/>
        </p:nvSpPr>
        <p:spPr>
          <a:xfrm>
            <a:off x="4849979" y="1267174"/>
            <a:ext cx="4037990" cy="669851"/>
          </a:xfrm>
          <a:prstGeom prst="roundRect">
            <a:avLst>
              <a:gd fmla="val 1378" name="adj"/>
            </a:avLst>
          </a:prstGeom>
          <a:solidFill>
            <a:srgbClr val="C0E4B6"/>
          </a:solidFill>
          <a:ln cap="flat" cmpd="sng" w="25400">
            <a:solidFill>
              <a:srgbClr val="4C8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2"/>
          <p:cNvSpPr/>
          <p:nvPr/>
        </p:nvSpPr>
        <p:spPr>
          <a:xfrm>
            <a:off x="501505" y="1636395"/>
            <a:ext cx="1858925" cy="393405"/>
          </a:xfrm>
          <a:prstGeom prst="roundRect">
            <a:avLst>
              <a:gd fmla="val 16667" name="adj"/>
            </a:avLst>
          </a:prstGeom>
          <a:blipFill rotWithShape="1">
            <a:blip r:embed="rId3">
              <a:alphaModFix/>
            </a:blip>
            <a:stretch>
              <a:fillRect b="-8694" l="0" r="0" t="0"/>
            </a:stretch>
          </a:blip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3" name="Google Shape;123;p12"/>
          <p:cNvSpPr txBox="1"/>
          <p:nvPr>
            <p:ph type="title"/>
          </p:nvPr>
        </p:nvSpPr>
        <p:spPr>
          <a:xfrm>
            <a:off x="458973" y="446400"/>
            <a:ext cx="8057705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A3141"/>
                </a:solidFill>
              </a:rPr>
              <a:t>Expand 2 brackets and simplify expressions</a:t>
            </a:r>
            <a:endParaRPr>
              <a:solidFill>
                <a:srgbClr val="4A3141"/>
              </a:solidFill>
            </a:endParaRPr>
          </a:p>
        </p:txBody>
      </p:sp>
      <p:sp>
        <p:nvSpPr>
          <p:cNvPr id="124" name="Google Shape;124;p12"/>
          <p:cNvSpPr txBox="1"/>
          <p:nvPr>
            <p:ph idx="1" type="body"/>
          </p:nvPr>
        </p:nvSpPr>
        <p:spPr>
          <a:xfrm>
            <a:off x="458975" y="956705"/>
            <a:ext cx="3891600" cy="39023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4. Which is the odd one out?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GB"/>
              <a:t>	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GB"/>
              <a:t>		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25" name="Google Shape;125;p12"/>
          <p:cNvSpPr txBox="1"/>
          <p:nvPr/>
        </p:nvSpPr>
        <p:spPr>
          <a:xfrm>
            <a:off x="4762328" y="972827"/>
            <a:ext cx="4246499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5. Spot the error.</a:t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2(3d − 4e) + 3(6e − 5d) ≡ 6d – 8e + 18e + 15d</a:t>
            </a:r>
            <a:endParaRPr/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  ≡ 24d + 7e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6. Find the area of the compound shape.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12"/>
          <p:cNvSpPr/>
          <p:nvPr/>
        </p:nvSpPr>
        <p:spPr>
          <a:xfrm>
            <a:off x="2184193" y="3239280"/>
            <a:ext cx="1858925" cy="393405"/>
          </a:xfrm>
          <a:prstGeom prst="roundRect">
            <a:avLst>
              <a:gd fmla="val 16667" name="adj"/>
            </a:avLst>
          </a:prstGeom>
          <a:blipFill rotWithShape="1">
            <a:blip r:embed="rId4">
              <a:alphaModFix/>
            </a:blip>
            <a:stretch>
              <a:fillRect b="-8694" l="0" r="0" t="0"/>
            </a:stretch>
          </a:blip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7" name="Google Shape;127;p12"/>
          <p:cNvSpPr/>
          <p:nvPr/>
        </p:nvSpPr>
        <p:spPr>
          <a:xfrm>
            <a:off x="241931" y="2520844"/>
            <a:ext cx="1965077" cy="393405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-8823" l="0" r="0" t="0"/>
            </a:stretch>
          </a:blip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8" name="Google Shape;128;p12"/>
          <p:cNvSpPr/>
          <p:nvPr/>
        </p:nvSpPr>
        <p:spPr>
          <a:xfrm>
            <a:off x="2519915" y="2165454"/>
            <a:ext cx="1508050" cy="393405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-8694" l="0" r="0" t="0"/>
            </a:stretch>
          </a:blip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9" name="Google Shape;129;p12"/>
          <p:cNvSpPr/>
          <p:nvPr/>
        </p:nvSpPr>
        <p:spPr>
          <a:xfrm>
            <a:off x="1399472" y="3999241"/>
            <a:ext cx="1858925" cy="393405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-8694" l="-323" r="0" t="0"/>
            </a:stretch>
          </a:blip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30" name="Google Shape;130;p12"/>
          <p:cNvSpPr/>
          <p:nvPr/>
        </p:nvSpPr>
        <p:spPr>
          <a:xfrm>
            <a:off x="256411" y="3344914"/>
            <a:ext cx="1508050" cy="393405"/>
          </a:xfrm>
          <a:prstGeom prst="roundRect">
            <a:avLst>
              <a:gd fmla="val 16667" name="adj"/>
            </a:avLst>
          </a:prstGeom>
          <a:blipFill rotWithShape="1">
            <a:blip r:embed="rId8">
              <a:alphaModFix/>
            </a:blip>
            <a:stretch>
              <a:fillRect b="-8823" l="0" r="0" t="0"/>
            </a:stretch>
          </a:blip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pSp>
        <p:nvGrpSpPr>
          <p:cNvPr id="131" name="Google Shape;131;p12"/>
          <p:cNvGrpSpPr/>
          <p:nvPr/>
        </p:nvGrpSpPr>
        <p:grpSpPr>
          <a:xfrm>
            <a:off x="4948653" y="2554120"/>
            <a:ext cx="2870791" cy="1717841"/>
            <a:chOff x="4948653" y="2849550"/>
            <a:chExt cx="2870791" cy="1717841"/>
          </a:xfrm>
        </p:grpSpPr>
        <p:sp>
          <p:nvSpPr>
            <p:cNvPr id="132" name="Google Shape;132;p12"/>
            <p:cNvSpPr/>
            <p:nvPr/>
          </p:nvSpPr>
          <p:spPr>
            <a:xfrm>
              <a:off x="4948653" y="3944410"/>
              <a:ext cx="2870791" cy="622981"/>
            </a:xfrm>
            <a:prstGeom prst="rect">
              <a:avLst/>
            </a:prstGeom>
            <a:solidFill>
              <a:srgbClr val="F9AFC8"/>
            </a:solidFill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2"/>
            <p:cNvSpPr/>
            <p:nvPr/>
          </p:nvSpPr>
          <p:spPr>
            <a:xfrm>
              <a:off x="4948653" y="2849550"/>
              <a:ext cx="1626781" cy="1097057"/>
            </a:xfrm>
            <a:prstGeom prst="rect">
              <a:avLst/>
            </a:prstGeom>
            <a:solidFill>
              <a:srgbClr val="E3E1F3"/>
            </a:solidFill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34" name="Google Shape;134;p12"/>
          <p:cNvCxnSpPr/>
          <p:nvPr/>
        </p:nvCxnSpPr>
        <p:spPr>
          <a:xfrm>
            <a:off x="6630922" y="2580563"/>
            <a:ext cx="0" cy="1004889"/>
          </a:xfrm>
          <a:prstGeom prst="straightConnector1">
            <a:avLst/>
          </a:prstGeom>
          <a:noFill/>
          <a:ln cap="flat" cmpd="sng" w="9525">
            <a:solidFill>
              <a:srgbClr val="131316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35" name="Google Shape;135;p12"/>
          <p:cNvCxnSpPr/>
          <p:nvPr/>
        </p:nvCxnSpPr>
        <p:spPr>
          <a:xfrm>
            <a:off x="7868088" y="3648980"/>
            <a:ext cx="0" cy="622981"/>
          </a:xfrm>
          <a:prstGeom prst="straightConnector1">
            <a:avLst/>
          </a:prstGeom>
          <a:noFill/>
          <a:ln cap="flat" cmpd="sng" w="9525">
            <a:solidFill>
              <a:srgbClr val="131316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36" name="Google Shape;136;p12"/>
          <p:cNvCxnSpPr/>
          <p:nvPr/>
        </p:nvCxnSpPr>
        <p:spPr>
          <a:xfrm>
            <a:off x="4948653" y="2489140"/>
            <a:ext cx="1626781" cy="0"/>
          </a:xfrm>
          <a:prstGeom prst="straightConnector1">
            <a:avLst/>
          </a:prstGeom>
          <a:noFill/>
          <a:ln cap="flat" cmpd="sng" w="9525">
            <a:solidFill>
              <a:srgbClr val="131316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37" name="Google Shape;137;p12"/>
          <p:cNvCxnSpPr/>
          <p:nvPr/>
        </p:nvCxnSpPr>
        <p:spPr>
          <a:xfrm>
            <a:off x="4948653" y="4315864"/>
            <a:ext cx="2870791" cy="0"/>
          </a:xfrm>
          <a:prstGeom prst="straightConnector1">
            <a:avLst/>
          </a:prstGeom>
          <a:noFill/>
          <a:ln cap="flat" cmpd="sng" w="9525">
            <a:solidFill>
              <a:srgbClr val="131316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38" name="Google Shape;138;p12"/>
          <p:cNvSpPr txBox="1"/>
          <p:nvPr/>
        </p:nvSpPr>
        <p:spPr>
          <a:xfrm>
            <a:off x="7814925" y="3803199"/>
            <a:ext cx="51645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139" name="Google Shape;139;p12"/>
          <p:cNvSpPr txBox="1"/>
          <p:nvPr/>
        </p:nvSpPr>
        <p:spPr>
          <a:xfrm>
            <a:off x="5784878" y="4266529"/>
            <a:ext cx="98806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6n + 5</a:t>
            </a:r>
            <a:endParaRPr/>
          </a:p>
        </p:txBody>
      </p:sp>
      <p:sp>
        <p:nvSpPr>
          <p:cNvPr id="140" name="Google Shape;140;p12"/>
          <p:cNvSpPr txBox="1"/>
          <p:nvPr/>
        </p:nvSpPr>
        <p:spPr>
          <a:xfrm>
            <a:off x="6615747" y="2816409"/>
            <a:ext cx="51645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5n</a:t>
            </a:r>
            <a:endParaRPr/>
          </a:p>
        </p:txBody>
      </p:sp>
      <p:sp>
        <p:nvSpPr>
          <p:cNvPr id="141" name="Google Shape;141;p12"/>
          <p:cNvSpPr txBox="1"/>
          <p:nvPr/>
        </p:nvSpPr>
        <p:spPr>
          <a:xfrm>
            <a:off x="5459406" y="2195323"/>
            <a:ext cx="98806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 - 2</a:t>
            </a:r>
            <a:endParaRPr/>
          </a:p>
        </p:txBody>
      </p:sp>
      <p:sp>
        <p:nvSpPr>
          <p:cNvPr id="142" name="Google Shape;142;p12"/>
          <p:cNvSpPr/>
          <p:nvPr/>
        </p:nvSpPr>
        <p:spPr>
          <a:xfrm>
            <a:off x="1869709" y="2946148"/>
            <a:ext cx="2731507" cy="983919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2"/>
          <p:cNvSpPr/>
          <p:nvPr/>
        </p:nvSpPr>
        <p:spPr>
          <a:xfrm>
            <a:off x="2928499" y="3623384"/>
            <a:ext cx="729495" cy="338554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21426" l="-4166" r="-4166" t="-535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44" name="Google Shape;144;p12"/>
          <p:cNvSpPr/>
          <p:nvPr/>
        </p:nvSpPr>
        <p:spPr>
          <a:xfrm>
            <a:off x="524597" y="4354602"/>
            <a:ext cx="777585" cy="338554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17854" l="-3173" r="-1586" t="-356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45" name="Google Shape;145;p12"/>
          <p:cNvSpPr/>
          <p:nvPr/>
        </p:nvSpPr>
        <p:spPr>
          <a:xfrm>
            <a:off x="8249106" y="1159144"/>
            <a:ext cx="626018" cy="526997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2"/>
          <p:cNvSpPr/>
          <p:nvPr/>
        </p:nvSpPr>
        <p:spPr>
          <a:xfrm>
            <a:off x="8366134" y="1656337"/>
            <a:ext cx="59182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-15d</a:t>
            </a:r>
            <a:endParaRPr/>
          </a:p>
        </p:txBody>
      </p:sp>
      <p:sp>
        <p:nvSpPr>
          <p:cNvPr id="147" name="Google Shape;147;p12"/>
          <p:cNvSpPr/>
          <p:nvPr/>
        </p:nvSpPr>
        <p:spPr>
          <a:xfrm>
            <a:off x="7528634" y="3026329"/>
            <a:ext cx="1282595" cy="307777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-11537" l="-97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48" name="Google Shape;148;p1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A3141"/>
                </a:solidFill>
              </a:rPr>
              <a:t>‹#›</a:t>
            </a:fld>
            <a:endParaRPr>
              <a:solidFill>
                <a:srgbClr val="4A314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