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3" r:id="rId5"/>
    <p:sldMasterId id="2147483684" r:id="rId6"/>
    <p:sldMasterId id="2147483685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</p:sldIdLst>
  <p:sldSz cy="5143500" cx="9144000"/>
  <p:notesSz cx="6858000" cy="9144000"/>
  <p:embeddedFontLst>
    <p:embeddedFont>
      <p:font typeface="Montserrat SemiBold"/>
      <p:regular r:id="rId19"/>
      <p:bold r:id="rId20"/>
      <p:italic r:id="rId21"/>
      <p:boldItalic r:id="rId22"/>
    </p:embeddedFont>
    <p:embeddedFont>
      <p:font typeface="Montserrat"/>
      <p:regular r:id="rId23"/>
      <p:bold r:id="rId24"/>
      <p:italic r:id="rId25"/>
      <p:boldItalic r:id="rId26"/>
    </p:embeddedFont>
    <p:embeddedFont>
      <p:font typeface="Montserrat Medium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96B04E8-F97A-4D9D-9242-9FBCE72624FF}">
  <a:tblStyle styleId="{096B04E8-F97A-4D9D-9242-9FBCE72624F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SemiBold-bold.fntdata"/><Relationship Id="rId22" Type="http://schemas.openxmlformats.org/officeDocument/2006/relationships/font" Target="fonts/MontserratSemiBold-boldItalic.fntdata"/><Relationship Id="rId21" Type="http://schemas.openxmlformats.org/officeDocument/2006/relationships/font" Target="fonts/MontserratSemiBold-italic.fntdata"/><Relationship Id="rId24" Type="http://schemas.openxmlformats.org/officeDocument/2006/relationships/font" Target="fonts/Montserrat-bold.fntdata"/><Relationship Id="rId23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1.xml"/><Relationship Id="rId26" Type="http://schemas.openxmlformats.org/officeDocument/2006/relationships/font" Target="fonts/Montserrat-boldItalic.fntdata"/><Relationship Id="rId25" Type="http://schemas.openxmlformats.org/officeDocument/2006/relationships/font" Target="fonts/Montserrat-italic.fntdata"/><Relationship Id="rId28" Type="http://schemas.openxmlformats.org/officeDocument/2006/relationships/font" Target="fonts/MontserratMedium-bold.fntdata"/><Relationship Id="rId27" Type="http://schemas.openxmlformats.org/officeDocument/2006/relationships/font" Target="fonts/MontserratMedium-regular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font" Target="fonts/MontserratMedium-italic.fntdata"/><Relationship Id="rId7" Type="http://schemas.openxmlformats.org/officeDocument/2006/relationships/slideMaster" Target="slideMasters/slideMaster3.xml"/><Relationship Id="rId8" Type="http://schemas.openxmlformats.org/officeDocument/2006/relationships/notesMaster" Target="notesMasters/notesMaster1.xml"/><Relationship Id="rId30" Type="http://schemas.openxmlformats.org/officeDocument/2006/relationships/font" Target="fonts/MontserratMedium-boldItalic.fntdata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19" Type="http://schemas.openxmlformats.org/officeDocument/2006/relationships/font" Target="fonts/MontserratSemiBold-regular.fntdata"/><Relationship Id="rId18" Type="http://schemas.openxmlformats.org/officeDocument/2006/relationships/slide" Target="slides/slide10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8c794a142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8c794a142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seconds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Hello everyone! My name is Mr Johnston and I am here to teach you about Charles Dickens’ amazing novel - Oliver Twist.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one of my favorite stories. This story follows a young Victorian orphan called Oliver Twist through his adventures in Victorian England. It is a tale  full of adventure, full of danger, full of crazy characters. It’s really exciting, and at, times very scary. So I hope that you learn to love this story just as much as I do! Let’s begin. In this lesson, I’m going to introduce you to the author - Charles Dickens, and the novel’s main character - Oliver Twist.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8c986ed13c_0_4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8" name="Google Shape;268;g8c986ed13c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8e7899f071_1_2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8e7899f071_1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8c986ed13c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8c986ed13c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8e7899f071_1_3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8e7899f071_1_3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8c986ed13c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8c986ed13c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8e7899f071_1_4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8e7899f071_1_4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8c986ed13c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8c986ed13c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8e7899f071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8e7899f07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8e7899f071_1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8e7899f071_1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84" name="Google Shape;84;p19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86" name="Google Shape;86;p19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7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8" name="Google Shape;128;p27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9" name="Google Shape;129;p27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30" name="Google Shape;130;p27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7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8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34" name="Google Shape;134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5" name="Google Shape;135;p28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8" name="Google Shape;138;p29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39" name="Google Shape;139;p2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0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2" name="Google Shape;142;p3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43" name="Google Shape;143;p30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44" name="Google Shape;144;p3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5" name="Google Shape;145;p30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8" name="Google Shape;148;p3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2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1" name="Google Shape;151;p3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2" name="Google Shape;152;p32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53" name="Google Shape;153;p32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54" name="Google Shape;154;p32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55" name="Google Shape;155;p32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56" name="Google Shape;156;p32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57" name="Google Shape;157;p32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0" name="Google Shape;160;p33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61" name="Google Shape;161;p33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62" name="Google Shape;162;p33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63" name="Google Shape;163;p33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64" name="Google Shape;164;p33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65" name="Google Shape;165;p33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66" name="Google Shape;166;p33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67" name="Google Shape;167;p3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4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0" name="Google Shape;170;p34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71" name="Google Shape;171;p34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72" name="Google Shape;172;p34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73" name="Google Shape;173;p34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74" name="Google Shape;174;p34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75" name="Google Shape;175;p34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76" name="Google Shape;176;p34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77" name="Google Shape;177;p34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78" name="Google Shape;178;p3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5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1" name="Google Shape;181;p3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82" name="Google Shape;182;p3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6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85" name="Google Shape;185;p36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86" name="Google Shape;186;p3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7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4.xml"/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123" name="Google Shape;123;p2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24" name="Google Shape;124;p2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5" name="Google Shape;125;p26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9"/>
          <p:cNvSpPr txBox="1"/>
          <p:nvPr>
            <p:ph idx="4294967295" type="ctrTitle"/>
          </p:nvPr>
        </p:nvSpPr>
        <p:spPr>
          <a:xfrm>
            <a:off x="335425" y="1599725"/>
            <a:ext cx="65556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Oliver Meets Bill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96" name="Google Shape;196;p39"/>
          <p:cNvSpPr txBox="1"/>
          <p:nvPr>
            <p:ph idx="4294967295" type="subTitle"/>
          </p:nvPr>
        </p:nvSpPr>
        <p:spPr>
          <a:xfrm>
            <a:off x="273463" y="445025"/>
            <a:ext cx="8226000" cy="106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English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1: Oliver, Bill &amp; the Maylies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39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/>
              <a:t>Mr Arscott</a:t>
            </a:r>
            <a:endParaRPr/>
          </a:p>
        </p:txBody>
      </p:sp>
      <p:sp>
        <p:nvSpPr>
          <p:cNvPr id="198" name="Google Shape;198;p39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Mr Johnston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8"/>
          <p:cNvSpPr/>
          <p:nvPr/>
        </p:nvSpPr>
        <p:spPr>
          <a:xfrm>
            <a:off x="308175" y="494200"/>
            <a:ext cx="8692200" cy="18879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Extension Task</a:t>
            </a:r>
            <a:endParaRPr sz="30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‘How does Dickens present Bill as a villainous character in this extract?’</a:t>
            </a:r>
            <a:endParaRPr b="1"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Write a paragraph/essay on the question above.</a:t>
            </a:r>
            <a:endParaRPr sz="2100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0"/>
          <p:cNvSpPr txBox="1"/>
          <p:nvPr/>
        </p:nvSpPr>
        <p:spPr>
          <a:xfrm>
            <a:off x="395625" y="1115625"/>
            <a:ext cx="8461200" cy="21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355600" lvl="0" marL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man who </a:t>
            </a:r>
            <a:r>
              <a:rPr b="1" lang="en-GB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growled</a:t>
            </a:r>
            <a:r>
              <a:rPr lang="en-GB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out these words, was a stoutly-built fellow of about five-and-thirty... He disclosed...two scowling eyes; one of which </a:t>
            </a:r>
            <a:r>
              <a:rPr b="1" lang="en-GB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displayed various parti-coloured symptoms of having been recently damaged by a blow.</a:t>
            </a:r>
            <a:endParaRPr b="1" sz="2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35560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4" name="Google Shape;204;p40"/>
          <p:cNvSpPr txBox="1"/>
          <p:nvPr/>
        </p:nvSpPr>
        <p:spPr>
          <a:xfrm>
            <a:off x="5164750" y="364475"/>
            <a:ext cx="1254900" cy="5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Wild animal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5" name="Google Shape;205;p40"/>
          <p:cNvSpPr txBox="1"/>
          <p:nvPr/>
        </p:nvSpPr>
        <p:spPr>
          <a:xfrm>
            <a:off x="1554125" y="3916650"/>
            <a:ext cx="1254900" cy="5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Recent fight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06" name="Google Shape;206;p40"/>
          <p:cNvCxnSpPr>
            <a:stCxn id="204" idx="2"/>
          </p:cNvCxnSpPr>
          <p:nvPr/>
        </p:nvCxnSpPr>
        <p:spPr>
          <a:xfrm flipH="1">
            <a:off x="4500700" y="926675"/>
            <a:ext cx="1291500" cy="48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7" name="Google Shape;207;p40"/>
          <p:cNvCxnSpPr/>
          <p:nvPr/>
        </p:nvCxnSpPr>
        <p:spPr>
          <a:xfrm flipH="1" rot="10800000">
            <a:off x="2722775" y="3722000"/>
            <a:ext cx="1509600" cy="517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8" name="Google Shape;208;p40"/>
          <p:cNvSpPr txBox="1"/>
          <p:nvPr/>
        </p:nvSpPr>
        <p:spPr>
          <a:xfrm>
            <a:off x="395625" y="364475"/>
            <a:ext cx="2533500" cy="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AutoNum type="arabicPeriod"/>
            </a:pP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Bill is violent.</a:t>
            </a:r>
            <a:endParaRPr b="1"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9" name="Google Shape;209;p40"/>
          <p:cNvSpPr txBox="1"/>
          <p:nvPr/>
        </p:nvSpPr>
        <p:spPr>
          <a:xfrm>
            <a:off x="4572000" y="4038550"/>
            <a:ext cx="39057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454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Credit:</a:t>
            </a:r>
            <a:r>
              <a:rPr lang="en-GB" sz="1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i="1"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Oliver Twist </a:t>
            </a:r>
            <a:r>
              <a:rPr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by Charles Dickens 1838 (Project Gutenberg)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1"/>
          <p:cNvSpPr txBox="1"/>
          <p:nvPr/>
        </p:nvSpPr>
        <p:spPr>
          <a:xfrm>
            <a:off x="317875" y="315200"/>
            <a:ext cx="39033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Complete the paragraph</a:t>
            </a:r>
            <a:endParaRPr b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5" name="Google Shape;215;p41"/>
          <p:cNvSpPr txBox="1"/>
          <p:nvPr/>
        </p:nvSpPr>
        <p:spPr>
          <a:xfrm>
            <a:off x="317875" y="1068350"/>
            <a:ext cx="80982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Dickens presents Bill a a violent villain through describing______________. This description suggests</a:t>
            </a: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______________. Dickens further emphasises Bill’s violent nature through describing______________. This description suggests__________________  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216" name="Google Shape;216;p41"/>
          <p:cNvGraphicFramePr/>
          <p:nvPr/>
        </p:nvGraphicFramePr>
        <p:xfrm>
          <a:off x="529800" y="2942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{096B04E8-F97A-4D9D-9242-9FBCE72624FF}</a:tableStyleId>
              </a:tblPr>
              <a:tblGrid>
                <a:gridCol w="967375"/>
                <a:gridCol w="4708125"/>
                <a:gridCol w="1238450"/>
                <a:gridCol w="11842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‘Growled’ </a:t>
                      </a:r>
                      <a:endParaRPr b="1"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One of Bill’s eyes displays ‘v</a:t>
                      </a: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arious parti-coloured symptoms of having been recently damaged by a blow.’</a:t>
                      </a:r>
                      <a:endParaRPr b="1"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Fight</a:t>
                      </a:r>
                      <a:endParaRPr b="1"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Wild animal</a:t>
                      </a:r>
                      <a:endParaRPr b="1"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2"/>
          <p:cNvSpPr txBox="1"/>
          <p:nvPr/>
        </p:nvSpPr>
        <p:spPr>
          <a:xfrm>
            <a:off x="522250" y="566260"/>
            <a:ext cx="7881300" cy="25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355600" lvl="0" marL="0" rtl="0" algn="l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man who growled out these words, was...in...very soiled drab breeches ... which inclosed a bulky pair of legs... -- </a:t>
            </a:r>
            <a:r>
              <a:rPr b="1" lang="en-GB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kind of legs, which in such costume, always look in an unfinished and incomplete state without a set of fetters to garnish them</a:t>
            </a:r>
            <a:r>
              <a:rPr lang="en-GB" sz="2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sz="2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2" name="Google Shape;222;p42"/>
          <p:cNvSpPr txBox="1"/>
          <p:nvPr/>
        </p:nvSpPr>
        <p:spPr>
          <a:xfrm>
            <a:off x="409400" y="286075"/>
            <a:ext cx="2533500" cy="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Bill is a criminal.</a:t>
            </a:r>
            <a:endParaRPr b="1"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3" name="Google Shape;223;p42"/>
          <p:cNvSpPr txBox="1"/>
          <p:nvPr/>
        </p:nvSpPr>
        <p:spPr>
          <a:xfrm>
            <a:off x="788250" y="4060650"/>
            <a:ext cx="1723200" cy="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Fetters - chains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24" name="Google Shape;224;p42"/>
          <p:cNvCxnSpPr/>
          <p:nvPr/>
        </p:nvCxnSpPr>
        <p:spPr>
          <a:xfrm flipH="1" rot="10800000">
            <a:off x="1774750" y="3652050"/>
            <a:ext cx="454500" cy="408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5" name="Google Shape;225;p42"/>
          <p:cNvSpPr txBox="1"/>
          <p:nvPr/>
        </p:nvSpPr>
        <p:spPr>
          <a:xfrm>
            <a:off x="6273825" y="3343688"/>
            <a:ext cx="1723200" cy="5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Belongs in prison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26" name="Google Shape;226;p42"/>
          <p:cNvCxnSpPr/>
          <p:nvPr/>
        </p:nvCxnSpPr>
        <p:spPr>
          <a:xfrm flipH="1" rot="10800000">
            <a:off x="2511450" y="3759875"/>
            <a:ext cx="3797100" cy="37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7" name="Google Shape;227;p42"/>
          <p:cNvSpPr txBox="1"/>
          <p:nvPr/>
        </p:nvSpPr>
        <p:spPr>
          <a:xfrm>
            <a:off x="4779275" y="3974925"/>
            <a:ext cx="39057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454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Credit:</a:t>
            </a:r>
            <a:r>
              <a:rPr lang="en-GB" sz="1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i="1"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Oliver Twist </a:t>
            </a:r>
            <a:r>
              <a:rPr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by Charles Dickens 1838 (Project Gutenberg)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3"/>
          <p:cNvSpPr txBox="1"/>
          <p:nvPr/>
        </p:nvSpPr>
        <p:spPr>
          <a:xfrm>
            <a:off x="317875" y="315200"/>
            <a:ext cx="39033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Complete the paragraph</a:t>
            </a:r>
            <a:endParaRPr b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3" name="Google Shape;233;p43"/>
          <p:cNvSpPr txBox="1"/>
          <p:nvPr/>
        </p:nvSpPr>
        <p:spPr>
          <a:xfrm>
            <a:off x="317875" y="1309400"/>
            <a:ext cx="80982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Dickens presents Bill as a villainous criminal through describing______________. This description suggests______________. 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234" name="Google Shape;234;p43"/>
          <p:cNvGraphicFramePr/>
          <p:nvPr/>
        </p:nvGraphicFramePr>
        <p:xfrm>
          <a:off x="877275" y="2584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{096B04E8-F97A-4D9D-9242-9FBCE72624FF}</a:tableStyleId>
              </a:tblPr>
              <a:tblGrid>
                <a:gridCol w="4499925"/>
                <a:gridCol w="950850"/>
                <a:gridCol w="15774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Bill has ‘the kind of legs, which in such costume, always look in an unfinished and incomplete state without a set of fetters to garnish them.’</a:t>
                      </a:r>
                      <a:endParaRPr b="1"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Chains</a:t>
                      </a:r>
                      <a:endParaRPr b="1"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Prison </a:t>
                      </a:r>
                      <a:endParaRPr b="1"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4"/>
          <p:cNvSpPr txBox="1"/>
          <p:nvPr/>
        </p:nvSpPr>
        <p:spPr>
          <a:xfrm>
            <a:off x="308100" y="1438150"/>
            <a:ext cx="82038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355600" lvl="0" marL="0" rtl="0" algn="l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man who growled out these words, was a </a:t>
            </a:r>
            <a:r>
              <a:rPr b="1"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stoutly-built</a:t>
            </a:r>
            <a:r>
              <a:rPr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fellow of about five-and-thirty, in...very soiled drab breeches...which inclosed a bulky pair of legs, with </a:t>
            </a:r>
            <a:r>
              <a:rPr b="1"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large swelling calves</a:t>
            </a:r>
            <a:r>
              <a:rPr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...He disclosed...a broad heavy countenance with a beard of three days' growth, and two </a:t>
            </a:r>
            <a:r>
              <a:rPr b="1" lang="en-GB" sz="2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scowling eyes.’</a:t>
            </a:r>
            <a:endParaRPr b="1" sz="2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0" name="Google Shape;240;p44"/>
          <p:cNvSpPr txBox="1"/>
          <p:nvPr/>
        </p:nvSpPr>
        <p:spPr>
          <a:xfrm>
            <a:off x="354625" y="321225"/>
            <a:ext cx="2853000" cy="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Bill is intimidating.</a:t>
            </a:r>
            <a:endParaRPr b="1"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1" name="Google Shape;241;p44"/>
          <p:cNvSpPr txBox="1"/>
          <p:nvPr/>
        </p:nvSpPr>
        <p:spPr>
          <a:xfrm>
            <a:off x="3411175" y="719025"/>
            <a:ext cx="12549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Muscular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42" name="Google Shape;242;p44"/>
          <p:cNvCxnSpPr>
            <a:stCxn id="241" idx="2"/>
          </p:cNvCxnSpPr>
          <p:nvPr/>
        </p:nvCxnSpPr>
        <p:spPr>
          <a:xfrm flipH="1">
            <a:off x="2146225" y="1099725"/>
            <a:ext cx="1892400" cy="1073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3" name="Google Shape;243;p44"/>
          <p:cNvCxnSpPr/>
          <p:nvPr/>
        </p:nvCxnSpPr>
        <p:spPr>
          <a:xfrm rot="10800000">
            <a:off x="2632925" y="4038650"/>
            <a:ext cx="1726500" cy="15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44" name="Google Shape;244;p44"/>
          <p:cNvSpPr txBox="1"/>
          <p:nvPr/>
        </p:nvSpPr>
        <p:spPr>
          <a:xfrm>
            <a:off x="4779275" y="4140475"/>
            <a:ext cx="39057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454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Credit:</a:t>
            </a:r>
            <a:r>
              <a:rPr lang="en-GB" sz="1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i="1"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Oliver Twist </a:t>
            </a:r>
            <a:r>
              <a:rPr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by Charles Dickens 1838 (Project Gutenberg)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5" name="Google Shape;245;p44"/>
          <p:cNvSpPr txBox="1"/>
          <p:nvPr/>
        </p:nvSpPr>
        <p:spPr>
          <a:xfrm>
            <a:off x="4141550" y="3814675"/>
            <a:ext cx="1254900" cy="380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Angry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46" name="Google Shape;246;p44"/>
          <p:cNvCxnSpPr>
            <a:stCxn id="241" idx="2"/>
          </p:cNvCxnSpPr>
          <p:nvPr/>
        </p:nvCxnSpPr>
        <p:spPr>
          <a:xfrm flipH="1">
            <a:off x="3207625" y="1099725"/>
            <a:ext cx="831000" cy="200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5"/>
          <p:cNvSpPr txBox="1"/>
          <p:nvPr/>
        </p:nvSpPr>
        <p:spPr>
          <a:xfrm>
            <a:off x="317875" y="315200"/>
            <a:ext cx="39033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Complete the paragraph</a:t>
            </a:r>
            <a:endParaRPr b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2" name="Google Shape;252;p45"/>
          <p:cNvSpPr txBox="1"/>
          <p:nvPr/>
        </p:nvSpPr>
        <p:spPr>
          <a:xfrm>
            <a:off x="317875" y="1061800"/>
            <a:ext cx="8098200" cy="45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Dickens presents Bill a an intimidating villain through______________. This description suggests______________. Dickens further emphasises Bill’s intimidating appearance through______________. This description suggests__________________  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253" name="Google Shape;253;p45"/>
          <p:cNvGraphicFramePr/>
          <p:nvPr/>
        </p:nvGraphicFramePr>
        <p:xfrm>
          <a:off x="458975" y="2946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{096B04E8-F97A-4D9D-9242-9FBCE72624FF}</a:tableStyleId>
              </a:tblPr>
              <a:tblGrid>
                <a:gridCol w="1275900"/>
                <a:gridCol w="2288425"/>
                <a:gridCol w="1919475"/>
                <a:gridCol w="1126825"/>
                <a:gridCol w="11268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‘Stoutly built’</a:t>
                      </a:r>
                      <a:endParaRPr b="1"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‘Large swelling calves’</a:t>
                      </a:r>
                      <a:endParaRPr b="1"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‘Two scowling eyes’</a:t>
                      </a:r>
                      <a:endParaRPr b="1"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Muscular</a:t>
                      </a:r>
                      <a:endParaRPr b="1"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Angry</a:t>
                      </a:r>
                      <a:endParaRPr b="1"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6"/>
          <p:cNvSpPr txBox="1"/>
          <p:nvPr/>
        </p:nvSpPr>
        <p:spPr>
          <a:xfrm>
            <a:off x="266575" y="227375"/>
            <a:ext cx="8640300" cy="28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Oliver jumped suddenly to his feet, and tore wildly from the room: uttering shrieks for help, which made the bare old house echo to the roof.</a:t>
            </a:r>
            <a:endParaRPr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'Keep back the dog, Bill!' cried Nancy, springing before the door, and closing it, as the Jew and his two pupils darted out in pursuit. 'Keep back the dog; he'll tear the boy to pieces.'</a:t>
            </a:r>
            <a:endParaRPr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'Serve him right!' cried Sikes, struggling to disengage himself from the girl's grasp. </a:t>
            </a: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'Stand off from me, or I'll split your head against the wall.'</a:t>
            </a:r>
            <a:endParaRPr b="1"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'I don't care for that, Bill, I don't care for that,' screamed the girl, struggling violently with the man, </a:t>
            </a: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'the child shan't be torn down by the dog, unless you kill me first.'</a:t>
            </a:r>
            <a:endParaRPr b="1"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'Shan't he!' said Sikes, setting his teeth. 'I'll soon do that, if you don't keep off.'</a:t>
            </a:r>
            <a:endParaRPr b="1"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housebreaker flung the girl from him to the further end of the room,</a:t>
            </a:r>
            <a:r>
              <a:rPr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just as the Jew and the two boys returned, dragging Oliver among them.</a:t>
            </a:r>
            <a:endParaRPr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9" name="Google Shape;259;p46"/>
          <p:cNvSpPr txBox="1"/>
          <p:nvPr/>
        </p:nvSpPr>
        <p:spPr>
          <a:xfrm>
            <a:off x="4969250" y="4228900"/>
            <a:ext cx="39057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454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Credit:</a:t>
            </a:r>
            <a:r>
              <a:rPr lang="en-GB" sz="1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i="1"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Oliver Twist </a:t>
            </a:r>
            <a:r>
              <a:rPr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by Charles Dickens 1838 (Project Gutenberg)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7"/>
          <p:cNvSpPr txBox="1"/>
          <p:nvPr/>
        </p:nvSpPr>
        <p:spPr>
          <a:xfrm>
            <a:off x="306000" y="278650"/>
            <a:ext cx="85320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'Well, then, keep quiet,' rejoined Sikes, with a growl like that he was accustomed to use when addressing his dog, 'or I'll quiet you for a good long time to come.'</a:t>
            </a:r>
            <a:endParaRPr b="1"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girl laughed again: even less composedly than before; and, darting a hasty look at Sikes, turned her face aside, and bit her lip till the blood came.</a:t>
            </a:r>
            <a:endParaRPr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'You're a nice one,' added Sikes, as he surveyed her with a contemptuous air, 'to take up the humane and gen—teel side! A pretty subject for the child, as you call him, to make a friend of!'</a:t>
            </a:r>
            <a:endParaRPr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None/>
            </a:pPr>
            <a:r>
              <a:rPr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'God Almighty help me, I am!' cried the girl passionately; 'and I wish I had been struck dead in the street, or had changed places with them we passed so near to-night, before I had lent a hand in bringing him here. He's a thief, a liar, a devil, all that's bad, from this night forth. Isn't that enough for the old wretch, without blows?'</a:t>
            </a:r>
            <a:endParaRPr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5" name="Google Shape;265;p47"/>
          <p:cNvSpPr txBox="1"/>
          <p:nvPr/>
        </p:nvSpPr>
        <p:spPr>
          <a:xfrm>
            <a:off x="4983125" y="4228900"/>
            <a:ext cx="3905700" cy="3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454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Credit:</a:t>
            </a:r>
            <a:r>
              <a:rPr lang="en-GB" sz="1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i="1"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Oliver Twist </a:t>
            </a:r>
            <a:r>
              <a:rPr lang="en-GB" sz="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by Charles Dickens 1838 (Project Gutenberg)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