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10287000" cx="18288000"/>
  <p:notesSz cx="6858000" cy="9144000"/>
  <p:embeddedFontLst>
    <p:embeddedFont>
      <p:font typeface="Montserrat SemiBold"/>
      <p:regular r:id="rId14"/>
      <p:bold r:id="rId15"/>
      <p:italic r:id="rId16"/>
      <p:boldItalic r:id="rId17"/>
    </p:embeddedFont>
    <p:embeddedFont>
      <p:font typeface="Montserrat"/>
      <p:regular r:id="rId18"/>
      <p:bold r:id="rId19"/>
      <p:italic r:id="rId20"/>
      <p:boldItalic r:id="rId21"/>
    </p:embeddedFont>
    <p:embeddedFont>
      <p:font typeface="Montserrat Medium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2FF1D1F-3997-48B9-AFC3-37833C4E16C3}">
  <a:tblStyle styleId="{C2FF1D1F-3997-48B9-AFC3-37833C4E16C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italic.fntdata"/><Relationship Id="rId22" Type="http://schemas.openxmlformats.org/officeDocument/2006/relationships/font" Target="fonts/MontserratMedium-regular.fntdata"/><Relationship Id="rId21" Type="http://schemas.openxmlformats.org/officeDocument/2006/relationships/font" Target="fonts/Montserrat-boldItalic.fntdata"/><Relationship Id="rId24" Type="http://schemas.openxmlformats.org/officeDocument/2006/relationships/font" Target="fonts/MontserratMedium-italic.fntdata"/><Relationship Id="rId23" Type="http://schemas.openxmlformats.org/officeDocument/2006/relationships/font" Target="fonts/MontserratMedium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MontserratMedium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font" Target="fonts/MontserratSemiBold-bold.fntdata"/><Relationship Id="rId14" Type="http://schemas.openxmlformats.org/officeDocument/2006/relationships/font" Target="fonts/MontserratSemiBold-regular.fntdata"/><Relationship Id="rId17" Type="http://schemas.openxmlformats.org/officeDocument/2006/relationships/font" Target="fonts/MontserratSemiBold-boldItalic.fntdata"/><Relationship Id="rId16" Type="http://schemas.openxmlformats.org/officeDocument/2006/relationships/font" Target="fonts/MontserratSemiBold-italic.fntdata"/><Relationship Id="rId19" Type="http://schemas.openxmlformats.org/officeDocument/2006/relationships/font" Target="fonts/Montserrat-bold.fntdata"/><Relationship Id="rId1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bdc9a44a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bdc9a44a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bdc9a44aa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bdc9a44aa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bdc9a44aa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bdc9a44aa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8bdc9a44aa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8bdc9a44aa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8bdc9a44aa_0_2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8bdc9a44aa_0_2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8bdc9a44aa_0_2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8bdc9a44aa_0_2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8bdc9a44aa_0_2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8bdc9a44aa_0_2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8bdc9a44aa_0_2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8bdc9a44aa_0_2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The Periodic Table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4 - Metals and Non-metals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Science 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Chemistry - Key Stage 3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Willett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have you learnt already?</a:t>
            </a:r>
            <a:endParaRPr/>
          </a:p>
        </p:txBody>
      </p:sp>
      <p:sp>
        <p:nvSpPr>
          <p:cNvPr id="88" name="Google Shape;88;p15"/>
          <p:cNvSpPr txBox="1"/>
          <p:nvPr>
            <p:ph idx="1" type="body"/>
          </p:nvPr>
        </p:nvSpPr>
        <p:spPr>
          <a:xfrm>
            <a:off x="917950" y="1961900"/>
            <a:ext cx="1645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698500" lvl="0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AutoNum type="arabicPeriod"/>
            </a:pPr>
            <a:r>
              <a:rPr b="1" lang="en-GB" sz="3500">
                <a:solidFill>
                  <a:srgbClr val="000000"/>
                </a:solidFill>
              </a:rPr>
              <a:t>Where are metals on the periodic table?</a:t>
            </a:r>
            <a:endParaRPr b="1" sz="3500">
              <a:solidFill>
                <a:srgbClr val="000000"/>
              </a:solidFill>
            </a:endParaRPr>
          </a:p>
          <a:p>
            <a:pPr indent="0" lvl="0" marL="9144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chemeClr val="dk1"/>
              </a:solidFill>
            </a:endParaRPr>
          </a:p>
          <a:p>
            <a:pPr indent="-679450" lvl="0" marL="914400" rtl="0" algn="l"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500"/>
              <a:buAutoNum type="arabicPeriod"/>
            </a:pPr>
            <a:r>
              <a:rPr b="1" lang="en-GB" sz="3500">
                <a:solidFill>
                  <a:srgbClr val="000000"/>
                </a:solidFill>
              </a:rPr>
              <a:t>Who developed the modern periodic table?</a:t>
            </a:r>
            <a:endParaRPr b="1" sz="3500">
              <a:solidFill>
                <a:srgbClr val="000000"/>
              </a:solidFill>
            </a:endParaRPr>
          </a:p>
          <a:p>
            <a:pPr indent="0" lvl="0" marL="9144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chemeClr val="dk1"/>
              </a:solidFill>
            </a:endParaRPr>
          </a:p>
          <a:p>
            <a:pPr indent="-679450" lvl="0" marL="914400" rtl="0" algn="l"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500"/>
              <a:buAutoNum type="arabicPeriod"/>
            </a:pPr>
            <a:r>
              <a:rPr b="1" lang="en-GB" sz="3500">
                <a:solidFill>
                  <a:srgbClr val="000000"/>
                </a:solidFill>
              </a:rPr>
              <a:t>What is an element?</a:t>
            </a:r>
            <a:endParaRPr b="1" sz="35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b="1" sz="3500">
              <a:solidFill>
                <a:schemeClr val="dk1"/>
              </a:solidFill>
            </a:endParaRPr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>
            <p:ph idx="1" type="subTitle"/>
          </p:nvPr>
        </p:nvSpPr>
        <p:spPr>
          <a:xfrm>
            <a:off x="546125" y="1331325"/>
            <a:ext cx="8451900" cy="7890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Q1) Add definitions for the following:</a:t>
            </a:r>
            <a:endParaRPr b="1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5" name="Google Shape;95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6" name="Google Shape;96;p16"/>
          <p:cNvSpPr txBox="1"/>
          <p:nvPr>
            <p:ph type="title"/>
          </p:nvPr>
        </p:nvSpPr>
        <p:spPr>
          <a:xfrm>
            <a:off x="407350" y="278325"/>
            <a:ext cx="132012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Properties of metals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7" name="Google Shape;97;p16"/>
          <p:cNvSpPr txBox="1"/>
          <p:nvPr/>
        </p:nvSpPr>
        <p:spPr>
          <a:xfrm>
            <a:off x="941950" y="2577950"/>
            <a:ext cx="15170100" cy="291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76250" lvl="0" marL="457200" rtl="0" algn="l">
              <a:spcBef>
                <a:spcPts val="0"/>
              </a:spcBef>
              <a:spcAft>
                <a:spcPts val="0"/>
              </a:spcAft>
              <a:buSzPts val="3900"/>
              <a:buFont typeface="Montserrat"/>
              <a:buChar char="●"/>
            </a:pPr>
            <a:r>
              <a:rPr lang="en-GB" sz="3900">
                <a:latin typeface="Montserrat"/>
                <a:ea typeface="Montserrat"/>
                <a:cs typeface="Montserrat"/>
                <a:sym typeface="Montserrat"/>
              </a:rPr>
              <a:t>Malleable</a:t>
            </a:r>
            <a:endParaRPr sz="39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9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9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900">
              <a:latin typeface="Montserrat"/>
              <a:ea typeface="Montserrat"/>
              <a:cs typeface="Montserrat"/>
              <a:sym typeface="Montserrat"/>
            </a:endParaRPr>
          </a:p>
          <a:p>
            <a:pPr indent="-476250" lvl="0" marL="457200" rtl="0" algn="l">
              <a:spcBef>
                <a:spcPts val="0"/>
              </a:spcBef>
              <a:spcAft>
                <a:spcPts val="0"/>
              </a:spcAft>
              <a:buSzPts val="3900"/>
              <a:buFont typeface="Montserrat"/>
              <a:buChar char="●"/>
            </a:pPr>
            <a:r>
              <a:rPr lang="en-GB" sz="3900">
                <a:latin typeface="Montserrat"/>
                <a:ea typeface="Montserrat"/>
                <a:cs typeface="Montserrat"/>
                <a:sym typeface="Montserrat"/>
              </a:rPr>
              <a:t>Ductile</a:t>
            </a:r>
            <a:endParaRPr sz="39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9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9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900">
              <a:latin typeface="Montserrat"/>
              <a:ea typeface="Montserrat"/>
              <a:cs typeface="Montserrat"/>
              <a:sym typeface="Montserrat"/>
            </a:endParaRPr>
          </a:p>
          <a:p>
            <a:pPr indent="-476250" lvl="0" marL="457200" rtl="0" algn="l">
              <a:spcBef>
                <a:spcPts val="0"/>
              </a:spcBef>
              <a:spcAft>
                <a:spcPts val="0"/>
              </a:spcAft>
              <a:buSzPts val="3900"/>
              <a:buFont typeface="Montserrat"/>
              <a:buChar char="●"/>
            </a:pPr>
            <a:r>
              <a:rPr lang="en-GB" sz="3900">
                <a:latin typeface="Montserrat"/>
                <a:ea typeface="Montserrat"/>
                <a:cs typeface="Montserrat"/>
                <a:sym typeface="Montserrat"/>
              </a:rPr>
              <a:t>Sonorous</a:t>
            </a:r>
            <a:endParaRPr sz="39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7"/>
          <p:cNvSpPr txBox="1"/>
          <p:nvPr>
            <p:ph idx="1" type="subTitle"/>
          </p:nvPr>
        </p:nvSpPr>
        <p:spPr>
          <a:xfrm>
            <a:off x="1351500" y="1639625"/>
            <a:ext cx="5209200" cy="9066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000000"/>
                </a:solidFill>
              </a:rPr>
              <a:t>Complete the table:</a:t>
            </a:r>
            <a:endParaRPr b="1" sz="35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3" name="Google Shape;103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4" name="Google Shape;104;p17"/>
          <p:cNvSpPr txBox="1"/>
          <p:nvPr>
            <p:ph type="title"/>
          </p:nvPr>
        </p:nvSpPr>
        <p:spPr>
          <a:xfrm>
            <a:off x="307000" y="436750"/>
            <a:ext cx="13201200" cy="906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Properties of metals and non-metals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5" name="Google Shape;105;p17"/>
          <p:cNvSpPr/>
          <p:nvPr/>
        </p:nvSpPr>
        <p:spPr>
          <a:xfrm>
            <a:off x="11277875" y="454950"/>
            <a:ext cx="6642600" cy="278220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3200">
                <a:latin typeface="Montserrat SemiBold"/>
                <a:ea typeface="Montserrat SemiBold"/>
                <a:cs typeface="Montserrat SemiBold"/>
                <a:sym typeface="Montserrat SemiBold"/>
              </a:rPr>
              <a:t>Ductile, low density, dull, shiny, brittle, malleable, insulator, conductive, sonorous, low melting points</a:t>
            </a:r>
            <a:endParaRPr i="1" sz="3200"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06" name="Google Shape;106;p17"/>
          <p:cNvGraphicFramePr/>
          <p:nvPr/>
        </p:nvGraphicFramePr>
        <p:xfrm>
          <a:off x="1351488" y="35154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{C2FF1D1F-3997-48B9-AFC3-37833C4E16C3}</a:tableStyleId>
              </a:tblPr>
              <a:tblGrid>
                <a:gridCol w="7489625"/>
                <a:gridCol w="74474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Metals:</a:t>
                      </a:r>
                      <a:endParaRPr b="1" sz="4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Non-metals:</a:t>
                      </a:r>
                      <a:endParaRPr b="1" sz="4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90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300"/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300"/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90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300"/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300"/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90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300"/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300"/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90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300"/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300"/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90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300"/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300"/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 txBox="1"/>
          <p:nvPr>
            <p:ph idx="1" type="subTitle"/>
          </p:nvPr>
        </p:nvSpPr>
        <p:spPr>
          <a:xfrm>
            <a:off x="603475" y="1974250"/>
            <a:ext cx="17103900" cy="22590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000000"/>
                </a:solidFill>
              </a:rPr>
              <a:t>Q1) Explain what you would use </a:t>
            </a:r>
            <a:r>
              <a:rPr b="1" lang="en-GB" sz="35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gold </a:t>
            </a:r>
            <a:r>
              <a:rPr lang="en-GB" sz="3500">
                <a:solidFill>
                  <a:srgbClr val="000000"/>
                </a:solidFill>
              </a:rPr>
              <a:t>or </a:t>
            </a:r>
            <a:r>
              <a:rPr b="1" lang="en-GB" sz="35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copper </a:t>
            </a:r>
            <a:r>
              <a:rPr lang="en-GB" sz="3500">
                <a:solidFill>
                  <a:srgbClr val="000000"/>
                </a:solidFill>
              </a:rPr>
              <a:t>for:</a:t>
            </a:r>
            <a:endParaRPr sz="35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000000"/>
                </a:solidFill>
              </a:rPr>
              <a:t>-jewellery</a:t>
            </a:r>
            <a:endParaRPr sz="35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000000"/>
                </a:solidFill>
              </a:rPr>
              <a:t>-electrical wires</a:t>
            </a:r>
            <a:endParaRPr sz="3500">
              <a:solidFill>
                <a:srgbClr val="000000"/>
              </a:solidFill>
            </a:endParaRPr>
          </a:p>
        </p:txBody>
      </p:sp>
      <p:sp>
        <p:nvSpPr>
          <p:cNvPr id="112" name="Google Shape;112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3" name="Google Shape;113;p18"/>
          <p:cNvSpPr txBox="1"/>
          <p:nvPr>
            <p:ph type="title"/>
          </p:nvPr>
        </p:nvSpPr>
        <p:spPr>
          <a:xfrm>
            <a:off x="603475" y="646750"/>
            <a:ext cx="13201200" cy="1084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Which metal would you use?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14" name="Google Shape;114;p18"/>
          <p:cNvSpPr txBox="1"/>
          <p:nvPr>
            <p:ph idx="3" type="subTitle"/>
          </p:nvPr>
        </p:nvSpPr>
        <p:spPr>
          <a:xfrm>
            <a:off x="9758450" y="353650"/>
            <a:ext cx="8224800" cy="136560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3100">
                <a:solidFill>
                  <a:schemeClr val="dk2"/>
                </a:solidFill>
              </a:rPr>
              <a:t>Think about: appearance, conductivity, is it ductile / malleable?</a:t>
            </a:r>
            <a:endParaRPr b="1" i="1" sz="3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/>
          <p:nvPr>
            <p:ph type="title"/>
          </p:nvPr>
        </p:nvSpPr>
        <p:spPr>
          <a:xfrm>
            <a:off x="917950" y="890050"/>
            <a:ext cx="13201200" cy="944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True or false?</a:t>
            </a:r>
            <a:endParaRPr/>
          </a:p>
        </p:txBody>
      </p:sp>
      <p:sp>
        <p:nvSpPr>
          <p:cNvPr id="120" name="Google Shape;120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1" name="Google Shape;121;p19"/>
          <p:cNvSpPr txBox="1"/>
          <p:nvPr/>
        </p:nvSpPr>
        <p:spPr>
          <a:xfrm>
            <a:off x="917950" y="1956300"/>
            <a:ext cx="16730700" cy="171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latin typeface="Montserrat"/>
                <a:ea typeface="Montserrat"/>
                <a:cs typeface="Montserrat"/>
                <a:sym typeface="Montserrat"/>
              </a:rPr>
              <a:t>A mathematical relationship could be ‘double’, ‘half’, ‘3x as much’</a:t>
            </a:r>
            <a:endParaRPr sz="4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2" name="Google Shape;122;p19"/>
          <p:cNvSpPr txBox="1"/>
          <p:nvPr/>
        </p:nvSpPr>
        <p:spPr>
          <a:xfrm>
            <a:off x="846450" y="4541200"/>
            <a:ext cx="15947100" cy="171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latin typeface="Montserrat"/>
                <a:ea typeface="Montserrat"/>
                <a:cs typeface="Montserrat"/>
                <a:sym typeface="Montserrat"/>
              </a:rPr>
              <a:t>If you write in bullet points, you’ll NEVER get full marks</a:t>
            </a:r>
            <a:endParaRPr sz="4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3" name="Google Shape;123;p19"/>
          <p:cNvSpPr txBox="1"/>
          <p:nvPr/>
        </p:nvSpPr>
        <p:spPr>
          <a:xfrm>
            <a:off x="917950" y="7222025"/>
            <a:ext cx="16114800" cy="171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latin typeface="Montserrat"/>
                <a:ea typeface="Montserrat"/>
                <a:cs typeface="Montserrat"/>
                <a:sym typeface="Montserrat"/>
              </a:rPr>
              <a:t>If it is a 6 mark answer, you need 6 sentences</a:t>
            </a:r>
            <a:endParaRPr sz="45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/>
          <p:nvPr>
            <p:ph idx="1" type="subTitle"/>
          </p:nvPr>
        </p:nvSpPr>
        <p:spPr>
          <a:xfrm>
            <a:off x="817600" y="1335775"/>
            <a:ext cx="13014000" cy="13728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000000"/>
                </a:solidFill>
              </a:rPr>
              <a:t>Q1) </a:t>
            </a:r>
            <a:r>
              <a:rPr lang="en-GB" sz="3500">
                <a:solidFill>
                  <a:srgbClr val="000000"/>
                </a:solidFill>
              </a:rPr>
              <a:t>From which material would you make a bell?</a:t>
            </a:r>
            <a:endParaRPr b="1" sz="35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9" name="Google Shape;129;p20"/>
          <p:cNvSpPr txBox="1"/>
          <p:nvPr>
            <p:ph idx="3" type="body"/>
          </p:nvPr>
        </p:nvSpPr>
        <p:spPr>
          <a:xfrm>
            <a:off x="917950" y="7689600"/>
            <a:ext cx="10633200" cy="1596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Think: what kind of properties do you want?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 sz="3500"/>
              <a:t>Are there any mathematical relationships?</a:t>
            </a:r>
            <a:endParaRPr sz="3500"/>
          </a:p>
        </p:txBody>
      </p:sp>
      <p:sp>
        <p:nvSpPr>
          <p:cNvPr id="130" name="Google Shape;130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1" name="Google Shape;131;p20"/>
          <p:cNvSpPr txBox="1"/>
          <p:nvPr>
            <p:ph type="title"/>
          </p:nvPr>
        </p:nvSpPr>
        <p:spPr>
          <a:xfrm>
            <a:off x="917950" y="478000"/>
            <a:ext cx="4882500" cy="73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Evaluating data</a:t>
            </a:r>
            <a:endParaRPr>
              <a:solidFill>
                <a:schemeClr val="dk2"/>
              </a:solidFill>
            </a:endParaRPr>
          </a:p>
        </p:txBody>
      </p:sp>
      <p:graphicFrame>
        <p:nvGraphicFramePr>
          <p:cNvPr id="132" name="Google Shape;132;p20"/>
          <p:cNvGraphicFramePr/>
          <p:nvPr/>
        </p:nvGraphicFramePr>
        <p:xfrm>
          <a:off x="1183913" y="28086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{C2FF1D1F-3997-48B9-AFC3-37833C4E16C3}</a:tableStyleId>
              </a:tblPr>
              <a:tblGrid>
                <a:gridCol w="5522725"/>
                <a:gridCol w="5522725"/>
                <a:gridCol w="552272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Material</a:t>
                      </a:r>
                      <a:endParaRPr b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Gold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Tin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Cost</a:t>
                      </a:r>
                      <a:endParaRPr b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£3.000 a bell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£2,300 a bell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How long will it last?</a:t>
                      </a:r>
                      <a:endParaRPr b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 years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 years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How malleable is it?</a:t>
                      </a:r>
                      <a:endParaRPr b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Very soft and easily shaped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Quite hard and more difficult to shape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What kind of sound does it maket?</a:t>
                      </a:r>
                      <a:endParaRPr b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Quite sonorous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Very sonorous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8" name="Google Shape;138;p21"/>
          <p:cNvSpPr txBox="1"/>
          <p:nvPr>
            <p:ph type="title"/>
          </p:nvPr>
        </p:nvSpPr>
        <p:spPr>
          <a:xfrm>
            <a:off x="917950" y="478000"/>
            <a:ext cx="4882500" cy="73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Evaluating data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39" name="Google Shape;139;p21"/>
          <p:cNvSpPr txBox="1"/>
          <p:nvPr>
            <p:ph idx="1" type="subTitle"/>
          </p:nvPr>
        </p:nvSpPr>
        <p:spPr>
          <a:xfrm>
            <a:off x="817600" y="1335775"/>
            <a:ext cx="12716700" cy="16191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000000"/>
                </a:solidFill>
              </a:rPr>
              <a:t>Q1) </a:t>
            </a:r>
            <a:r>
              <a:rPr lang="en-GB" sz="3500">
                <a:solidFill>
                  <a:srgbClr val="000000"/>
                </a:solidFill>
              </a:rPr>
              <a:t>From which material would you make a bell?</a:t>
            </a:r>
            <a:endParaRPr b="1" sz="35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0" name="Google Shape;140;p21"/>
          <p:cNvSpPr txBox="1"/>
          <p:nvPr/>
        </p:nvSpPr>
        <p:spPr>
          <a:xfrm>
            <a:off x="917950" y="3076150"/>
            <a:ext cx="14683200" cy="43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The property you need for a bell is..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This means that…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The cost of the materials is..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Overall,  I think the best option is...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