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C67864-73FA-433B-8CFF-1CDAD86BD226}">
  <a:tblStyle styleId="{4EC67864-73FA-433B-8CFF-1CDAD86BD2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21619fac9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921619fac9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21619fac9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21619fac9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0bd35eb7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0bd35eb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0bd35eb71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0bd35eb71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0bd35eb71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0bd35eb71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0bd35eb71_0_1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0bd35eb71_0_1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0bd35eb71_0_8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0bd35eb71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0bd35eb71_0_1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0bd35eb71_0_1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8e0d162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8e0d162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21619fac9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21619fac9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21619fac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21619fac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917950" y="2519050"/>
            <a:ext cx="16452000" cy="6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6" name="Google Shape;116;p2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0" name="Google Shape;120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51" name="Google Shape;151;p2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53" name="Google Shape;153;p2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519050"/>
            <a:ext cx="16452000" cy="6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ctrTitle"/>
          </p:nvPr>
        </p:nvSpPr>
        <p:spPr>
          <a:xfrm>
            <a:off x="813426" y="2199450"/>
            <a:ext cx="165564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4B3241"/>
                </a:solidFill>
              </a:rPr>
              <a:t>Ask about what others have done at a specific time vs in general (Part 2/2)</a:t>
            </a:r>
            <a:endParaRPr sz="5600">
              <a:solidFill>
                <a:srgbClr val="4B3241"/>
              </a:solidFill>
            </a:endParaRPr>
          </a:p>
          <a:p>
            <a:pPr indent="-552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100"/>
              <a:buChar char="-"/>
            </a:pPr>
            <a:r>
              <a:rPr lang="en-GB" sz="5100">
                <a:solidFill>
                  <a:srgbClr val="4B3241"/>
                </a:solidFill>
              </a:rPr>
              <a:t>Irregular past participles (with avoir)</a:t>
            </a:r>
            <a:endParaRPr sz="5100">
              <a:solidFill>
                <a:srgbClr val="4B3241"/>
              </a:solidFill>
            </a:endParaRPr>
          </a:p>
          <a:p>
            <a:pPr indent="-552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100"/>
              <a:buChar char="-"/>
            </a:pPr>
            <a:r>
              <a:rPr lang="en-GB" sz="5100">
                <a:solidFill>
                  <a:srgbClr val="4B3241"/>
                </a:solidFill>
              </a:rPr>
              <a:t>Asking questions in the past tense (</a:t>
            </a:r>
            <a:r>
              <a:rPr i="1" lang="en-GB" sz="5100">
                <a:solidFill>
                  <a:srgbClr val="4B3241"/>
                </a:solidFill>
              </a:rPr>
              <a:t>est-ce que</a:t>
            </a:r>
            <a:r>
              <a:rPr lang="en-GB" sz="5100">
                <a:solidFill>
                  <a:srgbClr val="4B3241"/>
                </a:solidFill>
              </a:rPr>
              <a:t> &amp; </a:t>
            </a:r>
            <a:r>
              <a:rPr i="1" lang="en-GB" sz="5100">
                <a:solidFill>
                  <a:srgbClr val="4B3241"/>
                </a:solidFill>
              </a:rPr>
              <a:t>qu’est-ce que</a:t>
            </a:r>
            <a:r>
              <a:rPr lang="en-GB" sz="5100">
                <a:solidFill>
                  <a:srgbClr val="4B3241"/>
                </a:solidFill>
              </a:rPr>
              <a:t>)</a:t>
            </a:r>
            <a:endParaRPr sz="51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solidFill>
                  <a:srgbClr val="4B3241"/>
                </a:solidFill>
              </a:rPr>
              <a:t>Downloadable Resource</a:t>
            </a:r>
            <a:endParaRPr sz="51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rgbClr val="4B3241"/>
              </a:solidFill>
            </a:endParaRPr>
          </a:p>
        </p:txBody>
      </p:sp>
      <p:sp>
        <p:nvSpPr>
          <p:cNvPr id="164" name="Google Shape;164;p29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65" name="Google Shape;165;p29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17369950" y="8838500"/>
            <a:ext cx="918000" cy="144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/>
        </p:nvSpPr>
        <p:spPr>
          <a:xfrm>
            <a:off x="9791350" y="7151650"/>
            <a:ext cx="8123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did you watch?</a:t>
            </a:r>
            <a:endParaRPr b="1" i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8"/>
          <p:cNvSpPr/>
          <p:nvPr/>
        </p:nvSpPr>
        <p:spPr>
          <a:xfrm>
            <a:off x="917950" y="7151650"/>
            <a:ext cx="8873400" cy="1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tu as regardé?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308350" y="4751086"/>
            <a:ext cx="26982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3449450" y="4751100"/>
            <a:ext cx="41826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7905600" y="4751100"/>
            <a:ext cx="31692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11348350" y="4784650"/>
            <a:ext cx="30240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auxiliary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1905450" y="5520050"/>
            <a:ext cx="4988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= qu’est-ce que</a:t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14645900" y="4414175"/>
            <a:ext cx="3268800" cy="14586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ast participle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719550" y="493450"/>
            <a:ext cx="55074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Information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8"/>
          <p:cNvSpPr txBox="1"/>
          <p:nvPr>
            <p:ph idx="3" type="subTitle"/>
          </p:nvPr>
        </p:nvSpPr>
        <p:spPr>
          <a:xfrm>
            <a:off x="602374" y="2006338"/>
            <a:ext cx="79020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Qu’e</a:t>
            </a:r>
            <a:r>
              <a:rPr lang="en-GB" sz="4000"/>
              <a:t>st-ce que question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/>
        </p:nvSpPr>
        <p:spPr>
          <a:xfrm>
            <a:off x="12332400" y="1597650"/>
            <a:ext cx="1889400" cy="78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Qu’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7376700" y="948000"/>
            <a:ext cx="4182600" cy="78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1590850" y="1347250"/>
            <a:ext cx="1352400" cy="78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6974850" y="2199425"/>
            <a:ext cx="3169200" cy="78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</a:t>
            </a: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2806050" y="7266850"/>
            <a:ext cx="7087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did you drink?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4126400" y="5736575"/>
            <a:ext cx="18894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Qu’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39"/>
          <p:cNvSpPr txBox="1"/>
          <p:nvPr/>
        </p:nvSpPr>
        <p:spPr>
          <a:xfrm>
            <a:off x="5562975" y="5736575"/>
            <a:ext cx="41826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39"/>
          <p:cNvSpPr txBox="1"/>
          <p:nvPr/>
        </p:nvSpPr>
        <p:spPr>
          <a:xfrm>
            <a:off x="9745575" y="5736575"/>
            <a:ext cx="13524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3652950" y="497650"/>
            <a:ext cx="3169200" cy="78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12405249" y="5736600"/>
            <a:ext cx="28890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bu?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39"/>
          <p:cNvSpPr txBox="1"/>
          <p:nvPr/>
        </p:nvSpPr>
        <p:spPr>
          <a:xfrm>
            <a:off x="11117175" y="5736575"/>
            <a:ext cx="13524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10122600" y="7262650"/>
            <a:ext cx="55074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Information 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oogle Shape;294;p40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{4EC67864-73FA-433B-8CFF-1CDAD86BD226}</a:tableStyleId>
              </a:tblPr>
              <a:tblGrid>
                <a:gridCol w="1093575"/>
                <a:gridCol w="7191300"/>
                <a:gridCol w="8890825"/>
              </a:tblGrid>
              <a:tr h="154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did you learn? = 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4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Did he understand? =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4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did she drink? =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4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Did he take the plane? =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5" name="Google Shape;295;p40"/>
          <p:cNvSpPr txBox="1"/>
          <p:nvPr/>
        </p:nvSpPr>
        <p:spPr>
          <a:xfrm>
            <a:off x="9421475" y="2300825"/>
            <a:ext cx="776580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tu as appris?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40"/>
          <p:cNvSpPr txBox="1"/>
          <p:nvPr/>
        </p:nvSpPr>
        <p:spPr>
          <a:xfrm>
            <a:off x="9414125" y="3915800"/>
            <a:ext cx="776580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qu’il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compris?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40"/>
          <p:cNvSpPr txBox="1"/>
          <p:nvPr/>
        </p:nvSpPr>
        <p:spPr>
          <a:xfrm>
            <a:off x="9337926" y="5415704"/>
            <a:ext cx="788970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Qu’est-ce qu’elle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bu?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40"/>
          <p:cNvSpPr txBox="1"/>
          <p:nvPr/>
        </p:nvSpPr>
        <p:spPr>
          <a:xfrm>
            <a:off x="9337920" y="6991775"/>
            <a:ext cx="788970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qu’il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pris l’avion?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40"/>
          <p:cNvSpPr/>
          <p:nvPr/>
        </p:nvSpPr>
        <p:spPr>
          <a:xfrm>
            <a:off x="372750" y="425075"/>
            <a:ext cx="15739500" cy="138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Ask about what others have done at a specific time vs in general (Part 2/2)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71" name="Google Shape;171;p30"/>
          <p:cNvSpPr/>
          <p:nvPr/>
        </p:nvSpPr>
        <p:spPr>
          <a:xfrm>
            <a:off x="5359826" y="28372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/>
          <p:nvPr/>
        </p:nvSpPr>
        <p:spPr>
          <a:xfrm>
            <a:off x="7169250" y="685875"/>
            <a:ext cx="3105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u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7567671" y="5832799"/>
            <a:ext cx="3105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boy pointing to a girl" id="175" name="Google Shape;17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1525" y="3153420"/>
            <a:ext cx="2839601" cy="2499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2356100" y="2381025"/>
            <a:ext cx="39432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amusant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utiliser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sur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7169250" y="685875"/>
            <a:ext cx="3105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u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31"/>
          <p:cNvPicPr preferRelativeResize="0"/>
          <p:nvPr/>
        </p:nvPicPr>
        <p:blipFill rotWithShape="1">
          <a:blip r:embed="rId4">
            <a:alphaModFix/>
          </a:blip>
          <a:srcRect b="21219" l="14583" r="71943" t="54583"/>
          <a:stretch/>
        </p:blipFill>
        <p:spPr>
          <a:xfrm>
            <a:off x="2895650" y="3447750"/>
            <a:ext cx="2463802" cy="2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/>
          <p:nvPr/>
        </p:nvSpPr>
        <p:spPr>
          <a:xfrm>
            <a:off x="8205000" y="69756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[on]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13670050" y="36630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use]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4" name="Google Shape;194;p32"/>
          <p:cNvGraphicFramePr/>
          <p:nvPr/>
        </p:nvGraphicFramePr>
        <p:xfrm>
          <a:off x="3828200" y="113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{4EC67864-73FA-433B-8CFF-1CDAD86BD226}</a:tableStyleId>
              </a:tblPr>
              <a:tblGrid>
                <a:gridCol w="5315800"/>
                <a:gridCol w="5315800"/>
              </a:tblGrid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route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road</a:t>
                      </a:r>
                      <a:endParaRPr sz="1300"/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leçon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lesson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 (boire)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drank (to drink)</a:t>
                      </a:r>
                      <a:endParaRPr sz="1100"/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eu (avoir)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had (to have)</a:t>
                      </a:r>
                      <a:endParaRPr sz="1100"/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appris (apprendre)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learnt (to learn)</a:t>
                      </a:r>
                      <a:endParaRPr sz="1100"/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compris (comprendre)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understood (to understand)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pris (prendre)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taken (to take)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faim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hunger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peur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fear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ensuite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next, then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32"/>
          <p:cNvSpPr txBox="1"/>
          <p:nvPr/>
        </p:nvSpPr>
        <p:spPr>
          <a:xfrm>
            <a:off x="619700" y="5948825"/>
            <a:ext cx="2925000" cy="30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Avoir faim = to be hungry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Avoir peur = to be scared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12378050" y="2876300"/>
            <a:ext cx="4991700" cy="14616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Sometimes the past participle is </a:t>
            </a:r>
            <a:r>
              <a:rPr b="1" lang="en-GB">
                <a:solidFill>
                  <a:srgbClr val="000000"/>
                </a:solidFill>
              </a:rPr>
              <a:t>irregular!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01" name="Google Shape;201;p33"/>
          <p:cNvSpPr txBox="1"/>
          <p:nvPr>
            <p:ph idx="4294967295" type="subTitle"/>
          </p:nvPr>
        </p:nvSpPr>
        <p:spPr>
          <a:xfrm>
            <a:off x="12378050" y="1147050"/>
            <a:ext cx="5170800" cy="1349400"/>
          </a:xfrm>
          <a:prstGeom prst="rect">
            <a:avLst/>
          </a:prstGeom>
          <a:solidFill>
            <a:srgbClr val="CCCCCC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3. Past Participle</a:t>
            </a:r>
            <a:endParaRPr b="1"/>
          </a:p>
        </p:txBody>
      </p:sp>
      <p:sp>
        <p:nvSpPr>
          <p:cNvPr id="202" name="Google Shape;202;p33"/>
          <p:cNvSpPr txBox="1"/>
          <p:nvPr>
            <p:ph idx="4294967295" type="subTitle"/>
          </p:nvPr>
        </p:nvSpPr>
        <p:spPr>
          <a:xfrm>
            <a:off x="6558600" y="1147550"/>
            <a:ext cx="5349600" cy="1349400"/>
          </a:xfrm>
          <a:prstGeom prst="rect">
            <a:avLst/>
          </a:prstGeom>
          <a:solidFill>
            <a:srgbClr val="CCCCCC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2. The Auxiliary Verb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/>
              <a:t>(Avoir - Present Tense)</a:t>
            </a:r>
            <a:endParaRPr b="1"/>
          </a:p>
        </p:txBody>
      </p:sp>
      <p:sp>
        <p:nvSpPr>
          <p:cNvPr id="203" name="Google Shape;203;p33"/>
          <p:cNvSpPr txBox="1"/>
          <p:nvPr>
            <p:ph idx="4294967295" type="subTitle"/>
          </p:nvPr>
        </p:nvSpPr>
        <p:spPr>
          <a:xfrm>
            <a:off x="739150" y="1147050"/>
            <a:ext cx="5349600" cy="1349400"/>
          </a:xfrm>
          <a:prstGeom prst="rect">
            <a:avLst/>
          </a:prstGeom>
          <a:solidFill>
            <a:srgbClr val="CCCCCC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400"/>
              <a:t>1.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The Subject Pronoun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12378050" y="4717750"/>
            <a:ext cx="42885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boire -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avoir -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12378050" y="6179350"/>
            <a:ext cx="66927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apprend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 -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appris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comprendre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compris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prendre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pris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6" name="Google Shape;206;p33"/>
          <p:cNvGraphicFramePr/>
          <p:nvPr/>
        </p:nvGraphicFramePr>
        <p:xfrm>
          <a:off x="604000" y="296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{4EC67864-73FA-433B-8CFF-1CDAD86BD226}</a:tableStyleId>
              </a:tblPr>
              <a:tblGrid>
                <a:gridCol w="5655175"/>
                <a:gridCol w="5853750"/>
              </a:tblGrid>
              <a:tr h="38400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</a:tr>
              <a:tr h="57475">
                <a:tc vMerge="1"/>
                <a:tc vMerge="1"/>
              </a:tr>
              <a:tr h="344400">
                <a:tc vMerge="1"/>
                <a:tc vMerge="1"/>
              </a:tr>
              <a:tr h="38400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</a:tr>
              <a:tr h="384000">
                <a:tc vMerge="1"/>
                <a:tc vMerge="1"/>
              </a:tr>
              <a:tr h="43425">
                <a:tc vMerge="1"/>
                <a:tc vMerge="1"/>
              </a:tr>
              <a:tr h="86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 / Elle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</a:tr>
              <a:tr h="86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Nous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avons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</a:tr>
              <a:tr h="86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Vous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avez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</a:tr>
              <a:tr h="86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Ils / Elles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ont</a:t>
                      </a:r>
                      <a:endParaRPr sz="3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Noticing similar patterns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2355675" y="2678000"/>
            <a:ext cx="29736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000"/>
              <a:t>J’ai</a:t>
            </a:r>
            <a:r>
              <a:rPr b="1" lang="en-GB" sz="6000"/>
              <a:t> bu</a:t>
            </a:r>
            <a:endParaRPr b="1" sz="6000"/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11803550" y="2519050"/>
            <a:ext cx="29736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000"/>
              <a:t>J’ai</a:t>
            </a:r>
            <a:r>
              <a:rPr b="1" lang="en-GB" sz="6000"/>
              <a:t> eu</a:t>
            </a:r>
            <a:endParaRPr b="1" sz="6000"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2319850" y="4325025"/>
            <a:ext cx="29736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6000"/>
              <a:t>boire</a:t>
            </a:r>
            <a:endParaRPr b="1" i="1" sz="6000">
              <a:solidFill>
                <a:schemeClr val="accent5"/>
              </a:solidFill>
            </a:endParaRPr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11941250" y="4155200"/>
            <a:ext cx="29736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6000"/>
              <a:t>avoir</a:t>
            </a:r>
            <a:endParaRPr b="1" i="1" sz="6000">
              <a:solidFill>
                <a:schemeClr val="accent5"/>
              </a:solidFill>
            </a:endParaRPr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2206950" y="5972050"/>
            <a:ext cx="29736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6000"/>
              <a:t>I drank</a:t>
            </a:r>
            <a:endParaRPr b="1" sz="6000"/>
          </a:p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11803550" y="5791350"/>
            <a:ext cx="29736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6000"/>
              <a:t>I had</a:t>
            </a:r>
            <a:endParaRPr b="1" sz="6000"/>
          </a:p>
        </p:txBody>
      </p:sp>
      <p:cxnSp>
        <p:nvCxnSpPr>
          <p:cNvPr id="218" name="Google Shape;218;p34"/>
          <p:cNvCxnSpPr/>
          <p:nvPr/>
        </p:nvCxnSpPr>
        <p:spPr>
          <a:xfrm>
            <a:off x="8795250" y="2109800"/>
            <a:ext cx="49500" cy="530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Noticing similar patterns</a:t>
            </a:r>
            <a:endParaRPr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6640050" y="2678000"/>
            <a:ext cx="45603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000"/>
              <a:t>J’ai</a:t>
            </a:r>
            <a:r>
              <a:rPr b="1" lang="en-GB" sz="6000"/>
              <a:t> appris</a:t>
            </a:r>
            <a:endParaRPr b="1" sz="6000"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1534900" y="2738938"/>
            <a:ext cx="29736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000"/>
              <a:t>J’ai</a:t>
            </a:r>
            <a:r>
              <a:rPr b="1" lang="en-GB" sz="6000"/>
              <a:t> pris</a:t>
            </a:r>
            <a:endParaRPr b="1" sz="6000"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6753025" y="4325025"/>
            <a:ext cx="45603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5500"/>
              <a:t>ap</a:t>
            </a:r>
            <a:r>
              <a:rPr i="1" lang="en-GB" sz="5500" u="sng"/>
              <a:t>prendre</a:t>
            </a:r>
            <a:endParaRPr b="1" i="1" sz="5500" u="sng">
              <a:solidFill>
                <a:schemeClr val="accent5"/>
              </a:solidFill>
            </a:endParaRPr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1356950" y="4248825"/>
            <a:ext cx="33801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6000"/>
              <a:t>prendre</a:t>
            </a:r>
            <a:endParaRPr b="1" i="1" sz="6000">
              <a:solidFill>
                <a:schemeClr val="accent5"/>
              </a:solidFill>
            </a:endParaRPr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6753025" y="5791350"/>
            <a:ext cx="29736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6000"/>
              <a:t>I learnt</a:t>
            </a:r>
            <a:endParaRPr b="1" sz="6000"/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1560200" y="5715150"/>
            <a:ext cx="29736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6000"/>
              <a:t>I took</a:t>
            </a:r>
            <a:endParaRPr b="1" sz="6000"/>
          </a:p>
        </p:txBody>
      </p:sp>
      <p:cxnSp>
        <p:nvCxnSpPr>
          <p:cNvPr id="230" name="Google Shape;230;p35"/>
          <p:cNvCxnSpPr/>
          <p:nvPr/>
        </p:nvCxnSpPr>
        <p:spPr>
          <a:xfrm>
            <a:off x="5750800" y="2429225"/>
            <a:ext cx="49500" cy="530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5"/>
          <p:cNvCxnSpPr/>
          <p:nvPr/>
        </p:nvCxnSpPr>
        <p:spPr>
          <a:xfrm>
            <a:off x="11183050" y="2429225"/>
            <a:ext cx="49500" cy="530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12496950" y="4325025"/>
            <a:ext cx="48729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6000"/>
              <a:t>com</a:t>
            </a:r>
            <a:r>
              <a:rPr i="1" lang="en-GB" sz="6000" u="sng"/>
              <a:t>prendre</a:t>
            </a:r>
            <a:endParaRPr b="1" i="1" sz="6000" u="sng">
              <a:solidFill>
                <a:schemeClr val="accent5"/>
              </a:solidFill>
            </a:endParaRPr>
          </a:p>
        </p:txBody>
      </p:sp>
      <p:sp>
        <p:nvSpPr>
          <p:cNvPr id="233" name="Google Shape;233;p35"/>
          <p:cNvSpPr txBox="1"/>
          <p:nvPr>
            <p:ph idx="1" type="body"/>
          </p:nvPr>
        </p:nvSpPr>
        <p:spPr>
          <a:xfrm>
            <a:off x="12377325" y="2519050"/>
            <a:ext cx="51477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000"/>
              <a:t>J’ai</a:t>
            </a:r>
            <a:r>
              <a:rPr b="1" lang="en-GB" sz="6000"/>
              <a:t> compris</a:t>
            </a:r>
            <a:endParaRPr b="1" sz="6000"/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12377325" y="5791350"/>
            <a:ext cx="59106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6000"/>
              <a:t>I understood</a:t>
            </a:r>
            <a:endParaRPr b="1"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more on forming questions with ‘est-ce que’ and ‘qu’est-ce que’ please see lessons:</a:t>
            </a:r>
            <a:endParaRPr/>
          </a:p>
        </p:txBody>
      </p:sp>
      <p:sp>
        <p:nvSpPr>
          <p:cNvPr id="240" name="Google Shape;240;p36"/>
          <p:cNvSpPr txBox="1"/>
          <p:nvPr>
            <p:ph idx="2" type="body"/>
          </p:nvPr>
        </p:nvSpPr>
        <p:spPr>
          <a:xfrm>
            <a:off x="917950" y="3198200"/>
            <a:ext cx="14599200" cy="215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Compare past experiences</a:t>
            </a:r>
            <a:endParaRPr sz="3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(Parts 1 &amp; 2) - Unit 5, lessons 3 &amp; 4</a:t>
            </a:r>
            <a:endParaRPr sz="3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Talk about what you and others did and did not do </a:t>
            </a:r>
            <a:endParaRPr sz="3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(Parts 1 &amp; 2) - Unit 5, lessons 5 &amp; 6</a:t>
            </a:r>
            <a:endParaRPr sz="3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idx="1" type="subTitle"/>
          </p:nvPr>
        </p:nvSpPr>
        <p:spPr>
          <a:xfrm>
            <a:off x="917950" y="1889600"/>
            <a:ext cx="71088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Question with intonation</a:t>
            </a:r>
            <a:endParaRPr sz="4000"/>
          </a:p>
        </p:txBody>
      </p:sp>
      <p:sp>
        <p:nvSpPr>
          <p:cNvPr id="246" name="Google Shape;246;p37"/>
          <p:cNvSpPr txBox="1"/>
          <p:nvPr>
            <p:ph idx="3" type="subTitle"/>
          </p:nvPr>
        </p:nvSpPr>
        <p:spPr>
          <a:xfrm>
            <a:off x="8525274" y="1889613"/>
            <a:ext cx="79020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Est-ce que question</a:t>
            </a:r>
            <a:endParaRPr sz="4000"/>
          </a:p>
        </p:txBody>
      </p:sp>
      <p:sp>
        <p:nvSpPr>
          <p:cNvPr id="247" name="Google Shape;247;p37"/>
          <p:cNvSpPr txBox="1"/>
          <p:nvPr>
            <p:ph idx="4" type="body"/>
          </p:nvPr>
        </p:nvSpPr>
        <p:spPr>
          <a:xfrm>
            <a:off x="917950" y="3117750"/>
            <a:ext cx="79020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600"/>
              <a:t>Tu as appris l’anglais?</a:t>
            </a:r>
            <a:endParaRPr sz="4600"/>
          </a:p>
        </p:txBody>
      </p:sp>
      <p:sp>
        <p:nvSpPr>
          <p:cNvPr id="248" name="Google Shape;248;p37"/>
          <p:cNvSpPr/>
          <p:nvPr/>
        </p:nvSpPr>
        <p:spPr>
          <a:xfrm>
            <a:off x="521450" y="6536825"/>
            <a:ext cx="3670500" cy="2002500"/>
          </a:xfrm>
          <a:prstGeom prst="wedgeRoundRectCallout">
            <a:avLst>
              <a:gd fmla="val 71473" name="adj1"/>
              <a:gd fmla="val 42458" name="adj2"/>
              <a:gd fmla="val 16667" name="adj3"/>
            </a:avLst>
          </a:prstGeom>
          <a:solidFill>
            <a:srgbClr val="666666"/>
          </a:solidFill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changes to </a:t>
            </a: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est-ce qu’</a:t>
            </a: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before a vowel.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37"/>
          <p:cNvSpPr txBox="1"/>
          <p:nvPr>
            <p:ph idx="4" type="body"/>
          </p:nvPr>
        </p:nvSpPr>
        <p:spPr>
          <a:xfrm>
            <a:off x="8403850" y="3065450"/>
            <a:ext cx="97086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600"/>
              <a:t>Est-ce que </a:t>
            </a:r>
            <a:r>
              <a:rPr lang="en-GB" sz="4600"/>
              <a:t>tu as appris l’anglais?</a:t>
            </a:r>
            <a:endParaRPr sz="4600"/>
          </a:p>
        </p:txBody>
      </p:sp>
      <p:sp>
        <p:nvSpPr>
          <p:cNvPr id="250" name="Google Shape;250;p37"/>
          <p:cNvSpPr txBox="1"/>
          <p:nvPr/>
        </p:nvSpPr>
        <p:spPr>
          <a:xfrm>
            <a:off x="1333300" y="4989150"/>
            <a:ext cx="41826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st-ce que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5789450" y="4989150"/>
            <a:ext cx="31692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7"/>
          <p:cNvSpPr txBox="1"/>
          <p:nvPr/>
        </p:nvSpPr>
        <p:spPr>
          <a:xfrm>
            <a:off x="9232200" y="5022700"/>
            <a:ext cx="3024000" cy="7848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auxiliary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12529750" y="4989150"/>
            <a:ext cx="4639200" cy="7932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7"/>
          <p:cNvSpPr txBox="1"/>
          <p:nvPr>
            <p:ph idx="4" type="body"/>
          </p:nvPr>
        </p:nvSpPr>
        <p:spPr>
          <a:xfrm>
            <a:off x="4937900" y="6284925"/>
            <a:ext cx="97086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600"/>
              <a:t>Est-ce que </a:t>
            </a:r>
            <a:r>
              <a:rPr lang="en-GB" sz="4600"/>
              <a:t>tu as appris _____?</a:t>
            </a:r>
            <a:endParaRPr sz="4600"/>
          </a:p>
        </p:txBody>
      </p:sp>
      <p:cxnSp>
        <p:nvCxnSpPr>
          <p:cNvPr id="255" name="Google Shape;255;p37"/>
          <p:cNvCxnSpPr/>
          <p:nvPr/>
        </p:nvCxnSpPr>
        <p:spPr>
          <a:xfrm>
            <a:off x="8468300" y="5885750"/>
            <a:ext cx="123900" cy="42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37"/>
          <p:cNvCxnSpPr/>
          <p:nvPr/>
        </p:nvCxnSpPr>
        <p:spPr>
          <a:xfrm flipH="1">
            <a:off x="9563600" y="5961825"/>
            <a:ext cx="336900" cy="39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37"/>
          <p:cNvCxnSpPr/>
          <p:nvPr/>
        </p:nvCxnSpPr>
        <p:spPr>
          <a:xfrm flipH="1">
            <a:off x="11641225" y="5833100"/>
            <a:ext cx="1115400" cy="498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p37"/>
          <p:cNvSpPr txBox="1"/>
          <p:nvPr>
            <p:ph idx="4" type="body"/>
          </p:nvPr>
        </p:nvSpPr>
        <p:spPr>
          <a:xfrm>
            <a:off x="5300325" y="7901000"/>
            <a:ext cx="97086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600"/>
              <a:t>Est-ce qu’</a:t>
            </a:r>
            <a:r>
              <a:rPr lang="en-GB" sz="4600"/>
              <a:t>il</a:t>
            </a:r>
            <a:r>
              <a:rPr lang="en-GB" sz="4600"/>
              <a:t> a appris _____?</a:t>
            </a:r>
            <a:endParaRPr sz="4600"/>
          </a:p>
        </p:txBody>
      </p:sp>
      <p:sp>
        <p:nvSpPr>
          <p:cNvPr id="259" name="Google Shape;259;p37"/>
          <p:cNvSpPr txBox="1"/>
          <p:nvPr/>
        </p:nvSpPr>
        <p:spPr>
          <a:xfrm>
            <a:off x="414350" y="493450"/>
            <a:ext cx="55074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Yes / No Question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