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Lst>
  <p:sldSz cy="5143500" cx="9144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F2107A5-9C95-4C03-9D5D-A718EEC7328D}">
  <a:tblStyle styleId="{7F2107A5-9C95-4C03-9D5D-A718EEC7328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ba4e57e3a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ba4e57e3a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9dca7fa72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9dca7fa72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53d3c56d54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53d3c56d54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a633b9112f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a633b9112f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a633b9112f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a633b9112f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a633b9112f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a633b9112f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a633b9112f_0_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a633b9112f_0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a633b9112f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a633b9112f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3" name="Shape 123"/>
        <p:cNvGrpSpPr/>
        <p:nvPr/>
      </p:nvGrpSpPr>
      <p:grpSpPr>
        <a:xfrm>
          <a:off x="0" y="0"/>
          <a:ext cx="0" cy="0"/>
          <a:chOff x="0" y="0"/>
          <a:chExt cx="0" cy="0"/>
        </a:xfrm>
      </p:grpSpPr>
      <p:sp>
        <p:nvSpPr>
          <p:cNvPr id="124" name="Google Shape;124;p26"/>
          <p:cNvSpPr txBox="1"/>
          <p:nvPr>
            <p:ph type="ctrTitle"/>
          </p:nvPr>
        </p:nvSpPr>
        <p:spPr>
          <a:xfrm>
            <a:off x="459000" y="1438150"/>
            <a:ext cx="8226000" cy="18615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rPr b="1" lang="en-GB">
                <a:solidFill>
                  <a:schemeClr val="dk2"/>
                </a:solidFill>
                <a:latin typeface="Montserrat"/>
                <a:ea typeface="Montserrat"/>
                <a:cs typeface="Montserrat"/>
                <a:sym typeface="Montserrat"/>
              </a:rPr>
              <a:t>The Red Room</a:t>
            </a:r>
            <a:endParaRPr b="1">
              <a:solidFill>
                <a:schemeClr val="dk2"/>
              </a:solidFill>
              <a:latin typeface="Montserrat"/>
              <a:ea typeface="Montserrat"/>
              <a:cs typeface="Montserrat"/>
              <a:sym typeface="Montserrat"/>
            </a:endParaRPr>
          </a:p>
          <a:p>
            <a:pPr indent="0" lvl="0" marL="0" rtl="0" algn="l">
              <a:lnSpc>
                <a:spcPct val="100000"/>
              </a:lnSpc>
              <a:spcBef>
                <a:spcPts val="0"/>
              </a:spcBef>
              <a:spcAft>
                <a:spcPts val="0"/>
              </a:spcAft>
              <a:buNone/>
            </a:pPr>
            <a:r>
              <a:t/>
            </a:r>
            <a:endParaRPr b="1">
              <a:solidFill>
                <a:schemeClr val="dk2"/>
              </a:solidFill>
              <a:latin typeface="Montserrat"/>
              <a:ea typeface="Montserrat"/>
              <a:cs typeface="Montserrat"/>
              <a:sym typeface="Montserrat"/>
            </a:endParaRPr>
          </a:p>
          <a:p>
            <a:pPr indent="0" lvl="0" marL="0" rtl="0" algn="l">
              <a:lnSpc>
                <a:spcPct val="100000"/>
              </a:lnSpc>
              <a:spcBef>
                <a:spcPts val="0"/>
              </a:spcBef>
              <a:spcAft>
                <a:spcPts val="0"/>
              </a:spcAft>
              <a:buNone/>
            </a:pPr>
            <a:r>
              <a:t/>
            </a:r>
            <a:endParaRPr b="1">
              <a:solidFill>
                <a:schemeClr val="dk2"/>
              </a:solidFill>
              <a:latin typeface="Montserrat"/>
              <a:ea typeface="Montserrat"/>
              <a:cs typeface="Montserrat"/>
              <a:sym typeface="Montserrat"/>
            </a:endParaRPr>
          </a:p>
          <a:p>
            <a:pPr indent="0" lvl="0" marL="0" rtl="0" algn="l">
              <a:lnSpc>
                <a:spcPct val="100000"/>
              </a:lnSpc>
              <a:spcBef>
                <a:spcPts val="0"/>
              </a:spcBef>
              <a:spcAft>
                <a:spcPts val="0"/>
              </a:spcAft>
              <a:buNone/>
            </a:pPr>
            <a:r>
              <a:t/>
            </a:r>
            <a:endParaRPr b="1">
              <a:solidFill>
                <a:schemeClr val="dk2"/>
              </a:solidFill>
              <a:latin typeface="Montserrat"/>
              <a:ea typeface="Montserrat"/>
              <a:cs typeface="Montserrat"/>
              <a:sym typeface="Montserrat"/>
            </a:endParaRPr>
          </a:p>
          <a:p>
            <a:pPr indent="0" lvl="0" marL="0" rtl="0" algn="l">
              <a:lnSpc>
                <a:spcPct val="100000"/>
              </a:lnSpc>
              <a:spcBef>
                <a:spcPts val="0"/>
              </a:spcBef>
              <a:spcAft>
                <a:spcPts val="0"/>
              </a:spcAft>
              <a:buNone/>
            </a:pPr>
            <a:r>
              <a:rPr b="1" lang="en-GB">
                <a:solidFill>
                  <a:schemeClr val="dk2"/>
                </a:solidFill>
                <a:latin typeface="Montserrat"/>
                <a:ea typeface="Montserrat"/>
                <a:cs typeface="Montserrat"/>
                <a:sym typeface="Montserrat"/>
              </a:rPr>
              <a:t>Downloadable Resource</a:t>
            </a:r>
            <a:endParaRPr b="1">
              <a:solidFill>
                <a:schemeClr val="dk2"/>
              </a:solidFill>
              <a:latin typeface="Montserrat"/>
              <a:ea typeface="Montserrat"/>
              <a:cs typeface="Montserrat"/>
              <a:sym typeface="Montserrat"/>
            </a:endParaRPr>
          </a:p>
          <a:p>
            <a:pPr indent="0" lvl="0" marL="0" marR="0" rtl="0" algn="l">
              <a:lnSpc>
                <a:spcPct val="115000"/>
              </a:lnSpc>
              <a:spcBef>
                <a:spcPts val="0"/>
              </a:spcBef>
              <a:spcAft>
                <a:spcPts val="0"/>
              </a:spcAft>
              <a:buNone/>
            </a:pPr>
            <a:r>
              <a:t/>
            </a:r>
            <a:endParaRPr>
              <a:solidFill>
                <a:srgbClr val="4B3241"/>
              </a:solidFill>
            </a:endParaRPr>
          </a:p>
        </p:txBody>
      </p:sp>
      <p:sp>
        <p:nvSpPr>
          <p:cNvPr id="125" name="Google Shape;125;p26"/>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English</a:t>
            </a:r>
            <a:endParaRPr>
              <a:solidFill>
                <a:schemeClr val="dk2"/>
              </a:solidFill>
            </a:endParaRPr>
          </a:p>
          <a:p>
            <a:pPr indent="0" lvl="0" marL="0" rtl="0" algn="l">
              <a:spcBef>
                <a:spcPts val="0"/>
              </a:spcBef>
              <a:spcAft>
                <a:spcPts val="0"/>
              </a:spcAft>
              <a:buNone/>
            </a:pPr>
            <a:r>
              <a:rPr lang="en-GB">
                <a:solidFill>
                  <a:schemeClr val="dk2"/>
                </a:solidFill>
              </a:rPr>
              <a:t>Lesson 7: </a:t>
            </a:r>
            <a:r>
              <a:rPr i="1" lang="en-GB">
                <a:solidFill>
                  <a:schemeClr val="dk2"/>
                </a:solidFill>
              </a:rPr>
              <a:t>Jane Eyre: </a:t>
            </a:r>
            <a:r>
              <a:rPr lang="en-GB">
                <a:solidFill>
                  <a:schemeClr val="dk2"/>
                </a:solidFill>
              </a:rPr>
              <a:t>The Red Room</a:t>
            </a:r>
            <a:endParaRPr>
              <a:solidFill>
                <a:schemeClr val="dk2"/>
              </a:solidFill>
            </a:endParaRPr>
          </a:p>
        </p:txBody>
      </p:sp>
      <p:sp>
        <p:nvSpPr>
          <p:cNvPr id="126" name="Google Shape;126;p26"/>
          <p:cNvSpPr txBox="1"/>
          <p:nvPr>
            <p:ph idx="2" type="subTitle"/>
          </p:nvPr>
        </p:nvSpPr>
        <p:spPr>
          <a:xfrm>
            <a:off x="330150" y="4109500"/>
            <a:ext cx="3951000" cy="6195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Mr Johnston </a:t>
            </a:r>
            <a:endParaRPr>
              <a:solidFill>
                <a:srgbClr val="4B3241"/>
              </a:solidFill>
            </a:endParaRPr>
          </a:p>
        </p:txBody>
      </p:sp>
      <p:sp>
        <p:nvSpPr>
          <p:cNvPr id="127" name="Google Shape;127;p26"/>
          <p:cNvSpPr/>
          <p:nvPr/>
        </p:nvSpPr>
        <p:spPr>
          <a:xfrm>
            <a:off x="8611475" y="4344700"/>
            <a:ext cx="532500" cy="7926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7"/>
          <p:cNvSpPr txBox="1"/>
          <p:nvPr>
            <p:ph type="title"/>
          </p:nvPr>
        </p:nvSpPr>
        <p:spPr>
          <a:xfrm>
            <a:off x="458975" y="286125"/>
            <a:ext cx="7931700" cy="8136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rPr lang="en-GB" sz="2900">
                <a:solidFill>
                  <a:schemeClr val="dk2"/>
                </a:solidFill>
              </a:rPr>
              <a:t>Why did Jane go to the Red Room?</a:t>
            </a:r>
            <a:endParaRPr i="1" sz="4200">
              <a:solidFill>
                <a:schemeClr val="dk2"/>
              </a:solidFill>
            </a:endParaRPr>
          </a:p>
        </p:txBody>
      </p:sp>
      <p:sp>
        <p:nvSpPr>
          <p:cNvPr id="133" name="Google Shape;133;p27"/>
          <p:cNvSpPr txBox="1"/>
          <p:nvPr>
            <p:ph idx="1" type="body"/>
          </p:nvPr>
        </p:nvSpPr>
        <p:spPr>
          <a:xfrm>
            <a:off x="582900" y="1363775"/>
            <a:ext cx="3383100" cy="470400"/>
          </a:xfrm>
          <a:prstGeom prst="rect">
            <a:avLst/>
          </a:prstGeom>
          <a:solidFill>
            <a:schemeClr val="accent1"/>
          </a:solidFill>
        </p:spPr>
        <p:txBody>
          <a:bodyPr anchorCtr="0" anchor="t" bIns="0" lIns="0" spcFirstLastPara="1" rIns="0" wrap="square" tIns="0">
            <a:noAutofit/>
          </a:bodyPr>
          <a:lstStyle/>
          <a:p>
            <a:pPr indent="0" lvl="0" marL="0" rtl="0" algn="l">
              <a:spcBef>
                <a:spcPts val="0"/>
              </a:spcBef>
              <a:spcAft>
                <a:spcPts val="1000"/>
              </a:spcAft>
              <a:buNone/>
            </a:pPr>
            <a:r>
              <a:rPr b="1" lang="en-GB" sz="1800">
                <a:solidFill>
                  <a:schemeClr val="lt1"/>
                </a:solidFill>
              </a:rPr>
              <a:t> Option 1</a:t>
            </a:r>
            <a:endParaRPr b="1" sz="1800">
              <a:solidFill>
                <a:schemeClr val="lt1"/>
              </a:solidFill>
            </a:endParaRPr>
          </a:p>
        </p:txBody>
      </p:sp>
      <p:sp>
        <p:nvSpPr>
          <p:cNvPr id="134" name="Google Shape;134;p27"/>
          <p:cNvSpPr txBox="1"/>
          <p:nvPr>
            <p:ph idx="1" type="body"/>
          </p:nvPr>
        </p:nvSpPr>
        <p:spPr>
          <a:xfrm>
            <a:off x="4868600" y="1363775"/>
            <a:ext cx="3383100" cy="470400"/>
          </a:xfrm>
          <a:prstGeom prst="rect">
            <a:avLst/>
          </a:prstGeom>
          <a:solidFill>
            <a:schemeClr val="accent4"/>
          </a:solidFill>
        </p:spPr>
        <p:txBody>
          <a:bodyPr anchorCtr="0" anchor="t" bIns="0" lIns="0" spcFirstLastPara="1" rIns="0" wrap="square" tIns="0">
            <a:noAutofit/>
          </a:bodyPr>
          <a:lstStyle/>
          <a:p>
            <a:pPr indent="0" lvl="0" marL="0" rtl="0" algn="l">
              <a:spcBef>
                <a:spcPts val="0"/>
              </a:spcBef>
              <a:spcAft>
                <a:spcPts val="1000"/>
              </a:spcAft>
              <a:buNone/>
            </a:pPr>
            <a:r>
              <a:rPr b="1" lang="en-GB" sz="1800">
                <a:solidFill>
                  <a:schemeClr val="lt1"/>
                </a:solidFill>
              </a:rPr>
              <a:t> Option 2</a:t>
            </a:r>
            <a:endParaRPr b="1" sz="1800">
              <a:solidFill>
                <a:schemeClr val="lt1"/>
              </a:solidFill>
            </a:endParaRPr>
          </a:p>
        </p:txBody>
      </p:sp>
      <p:sp>
        <p:nvSpPr>
          <p:cNvPr id="135" name="Google Shape;135;p27"/>
          <p:cNvSpPr txBox="1"/>
          <p:nvPr>
            <p:ph idx="1" type="body"/>
          </p:nvPr>
        </p:nvSpPr>
        <p:spPr>
          <a:xfrm>
            <a:off x="4868600" y="2941450"/>
            <a:ext cx="3383100" cy="470400"/>
          </a:xfrm>
          <a:prstGeom prst="rect">
            <a:avLst/>
          </a:prstGeom>
          <a:solidFill>
            <a:schemeClr val="accent5"/>
          </a:solidFill>
        </p:spPr>
        <p:txBody>
          <a:bodyPr anchorCtr="0" anchor="t" bIns="0" lIns="0" spcFirstLastPara="1" rIns="0" wrap="square" tIns="0">
            <a:noAutofit/>
          </a:bodyPr>
          <a:lstStyle/>
          <a:p>
            <a:pPr indent="0" lvl="0" marL="0" rtl="0" algn="l">
              <a:spcBef>
                <a:spcPts val="0"/>
              </a:spcBef>
              <a:spcAft>
                <a:spcPts val="1000"/>
              </a:spcAft>
              <a:buNone/>
            </a:pPr>
            <a:r>
              <a:rPr b="1" lang="en-GB" sz="1800">
                <a:solidFill>
                  <a:schemeClr val="lt1"/>
                </a:solidFill>
              </a:rPr>
              <a:t> Option 4</a:t>
            </a:r>
            <a:endParaRPr b="1" sz="1800">
              <a:solidFill>
                <a:schemeClr val="lt1"/>
              </a:solidFill>
            </a:endParaRPr>
          </a:p>
        </p:txBody>
      </p:sp>
      <p:sp>
        <p:nvSpPr>
          <p:cNvPr id="136" name="Google Shape;136;p27"/>
          <p:cNvSpPr txBox="1"/>
          <p:nvPr>
            <p:ph idx="1" type="body"/>
          </p:nvPr>
        </p:nvSpPr>
        <p:spPr>
          <a:xfrm>
            <a:off x="520950" y="2941450"/>
            <a:ext cx="3383100" cy="470400"/>
          </a:xfrm>
          <a:prstGeom prst="rect">
            <a:avLst/>
          </a:prstGeom>
          <a:solidFill>
            <a:schemeClr val="accent3"/>
          </a:solidFill>
        </p:spPr>
        <p:txBody>
          <a:bodyPr anchorCtr="0" anchor="t" bIns="0" lIns="0" spcFirstLastPara="1" rIns="0" wrap="square" tIns="0">
            <a:noAutofit/>
          </a:bodyPr>
          <a:lstStyle/>
          <a:p>
            <a:pPr indent="0" lvl="0" marL="0" rtl="0" algn="l">
              <a:spcBef>
                <a:spcPts val="0"/>
              </a:spcBef>
              <a:spcAft>
                <a:spcPts val="1000"/>
              </a:spcAft>
              <a:buNone/>
            </a:pPr>
            <a:r>
              <a:rPr b="1" lang="en-GB" sz="1800">
                <a:solidFill>
                  <a:schemeClr val="lt1"/>
                </a:solidFill>
              </a:rPr>
              <a:t> Option 3</a:t>
            </a:r>
            <a:endParaRPr b="1" sz="1800">
              <a:solidFill>
                <a:schemeClr val="lt1"/>
              </a:solidFill>
            </a:endParaRPr>
          </a:p>
        </p:txBody>
      </p:sp>
      <p:sp>
        <p:nvSpPr>
          <p:cNvPr id="137" name="Google Shape;137;p27"/>
          <p:cNvSpPr txBox="1"/>
          <p:nvPr>
            <p:ph idx="1" type="body"/>
          </p:nvPr>
        </p:nvSpPr>
        <p:spPr>
          <a:xfrm>
            <a:off x="582900" y="1916025"/>
            <a:ext cx="3544200" cy="736200"/>
          </a:xfrm>
          <a:prstGeom prst="rect">
            <a:avLst/>
          </a:prstGeom>
        </p:spPr>
        <p:txBody>
          <a:bodyPr anchorCtr="0" anchor="t" bIns="0" lIns="0" spcFirstLastPara="1" rIns="0" wrap="square" tIns="0">
            <a:noAutofit/>
          </a:bodyPr>
          <a:lstStyle/>
          <a:p>
            <a:pPr indent="0" lvl="0" marL="89999" rtl="0" algn="l">
              <a:lnSpc>
                <a:spcPct val="100000"/>
              </a:lnSpc>
              <a:spcBef>
                <a:spcPts val="0"/>
              </a:spcBef>
              <a:spcAft>
                <a:spcPts val="0"/>
              </a:spcAft>
              <a:buNone/>
            </a:pPr>
            <a:r>
              <a:rPr b="1" lang="en-GB" sz="1500"/>
              <a:t>Mrs Reed sent Jane to the Red Room as a punishment for attacking John.</a:t>
            </a:r>
            <a:endParaRPr b="1" sz="1500"/>
          </a:p>
        </p:txBody>
      </p:sp>
      <p:sp>
        <p:nvSpPr>
          <p:cNvPr id="138" name="Google Shape;138;p27"/>
          <p:cNvSpPr txBox="1"/>
          <p:nvPr>
            <p:ph idx="1" type="body"/>
          </p:nvPr>
        </p:nvSpPr>
        <p:spPr>
          <a:xfrm>
            <a:off x="4868600" y="1969275"/>
            <a:ext cx="3544200" cy="6024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rPr b="1" lang="en-GB" sz="1500"/>
              <a:t>Jane went to the Red Room to read.</a:t>
            </a:r>
            <a:endParaRPr b="1" sz="1500"/>
          </a:p>
          <a:p>
            <a:pPr indent="0" lvl="0" marL="0" rtl="0" algn="l">
              <a:spcBef>
                <a:spcPts val="0"/>
              </a:spcBef>
              <a:spcAft>
                <a:spcPts val="1000"/>
              </a:spcAft>
              <a:buNone/>
            </a:pPr>
            <a:r>
              <a:t/>
            </a:r>
            <a:endParaRPr b="1" sz="1500"/>
          </a:p>
        </p:txBody>
      </p:sp>
      <p:sp>
        <p:nvSpPr>
          <p:cNvPr id="139" name="Google Shape;139;p27"/>
          <p:cNvSpPr txBox="1"/>
          <p:nvPr>
            <p:ph idx="1" type="body"/>
          </p:nvPr>
        </p:nvSpPr>
        <p:spPr>
          <a:xfrm>
            <a:off x="502350" y="3614325"/>
            <a:ext cx="3544200" cy="2953200"/>
          </a:xfrm>
          <a:prstGeom prst="rect">
            <a:avLst/>
          </a:prstGeom>
        </p:spPr>
        <p:txBody>
          <a:bodyPr anchorCtr="0" anchor="t" bIns="0" lIns="0" spcFirstLastPara="1" rIns="0" wrap="square" tIns="0">
            <a:noAutofit/>
          </a:bodyPr>
          <a:lstStyle/>
          <a:p>
            <a:pPr indent="0" lvl="0" marL="89999" rtl="0" algn="l">
              <a:lnSpc>
                <a:spcPct val="100000"/>
              </a:lnSpc>
              <a:spcBef>
                <a:spcPts val="0"/>
              </a:spcBef>
              <a:spcAft>
                <a:spcPts val="0"/>
              </a:spcAft>
              <a:buNone/>
            </a:pPr>
            <a:r>
              <a:rPr b="1" lang="en-GB" sz="1500"/>
              <a:t>Jane went to the Red Room as a reward for good behaviour.</a:t>
            </a:r>
            <a:endParaRPr b="1" sz="1500"/>
          </a:p>
          <a:p>
            <a:pPr indent="0" lvl="0" marL="269999" rtl="0" algn="l">
              <a:spcBef>
                <a:spcPts val="0"/>
              </a:spcBef>
              <a:spcAft>
                <a:spcPts val="0"/>
              </a:spcAft>
              <a:buNone/>
            </a:pPr>
            <a:r>
              <a:t/>
            </a:r>
            <a:endParaRPr b="1" sz="1500"/>
          </a:p>
          <a:p>
            <a:pPr indent="0" lvl="0" marL="0" rtl="0" algn="l">
              <a:spcBef>
                <a:spcPts val="1000"/>
              </a:spcBef>
              <a:spcAft>
                <a:spcPts val="1000"/>
              </a:spcAft>
              <a:buNone/>
            </a:pPr>
            <a:r>
              <a:t/>
            </a:r>
            <a:endParaRPr/>
          </a:p>
        </p:txBody>
      </p:sp>
      <p:sp>
        <p:nvSpPr>
          <p:cNvPr id="140" name="Google Shape;140;p27"/>
          <p:cNvSpPr txBox="1"/>
          <p:nvPr>
            <p:ph idx="1" type="body"/>
          </p:nvPr>
        </p:nvSpPr>
        <p:spPr>
          <a:xfrm>
            <a:off x="4868600" y="3513450"/>
            <a:ext cx="3720300" cy="2953200"/>
          </a:xfrm>
          <a:prstGeom prst="rect">
            <a:avLst/>
          </a:prstGeom>
        </p:spPr>
        <p:txBody>
          <a:bodyPr anchorCtr="0" anchor="t" bIns="0" lIns="0" spcFirstLastPara="1" rIns="0" wrap="square" tIns="0">
            <a:noAutofit/>
          </a:bodyPr>
          <a:lstStyle/>
          <a:p>
            <a:pPr indent="0" lvl="0" marL="89999" rtl="0" algn="l">
              <a:lnSpc>
                <a:spcPct val="100000"/>
              </a:lnSpc>
              <a:spcBef>
                <a:spcPts val="0"/>
              </a:spcBef>
              <a:spcAft>
                <a:spcPts val="0"/>
              </a:spcAft>
              <a:buNone/>
            </a:pPr>
            <a:r>
              <a:rPr b="1" lang="en-GB" sz="1500"/>
              <a:t>Jane went to the Red Room as a punishment for her rude behaviour.</a:t>
            </a:r>
            <a:endParaRPr b="1" sz="1500"/>
          </a:p>
          <a:p>
            <a:pPr indent="0" lvl="0" marL="0" rtl="0" algn="l">
              <a:spcBef>
                <a:spcPts val="0"/>
              </a:spcBef>
              <a:spcAft>
                <a:spcPts val="0"/>
              </a:spcAft>
              <a:buNone/>
            </a:pPr>
            <a:r>
              <a:t/>
            </a:r>
            <a:endParaRPr b="1" sz="1500"/>
          </a:p>
          <a:p>
            <a:pPr indent="0" lvl="0" marL="0" rtl="0" algn="l">
              <a:spcBef>
                <a:spcPts val="1000"/>
              </a:spcBef>
              <a:spcAft>
                <a:spcPts val="0"/>
              </a:spcAft>
              <a:buNone/>
            </a:pPr>
            <a:r>
              <a:t/>
            </a:r>
            <a:endParaRPr b="1" sz="1500"/>
          </a:p>
          <a:p>
            <a:pPr indent="0" lvl="0" marL="0" rtl="0" algn="l">
              <a:spcBef>
                <a:spcPts val="1000"/>
              </a:spcBef>
              <a:spcAft>
                <a:spcPts val="0"/>
              </a:spcAft>
              <a:buNone/>
            </a:pPr>
            <a:r>
              <a:t/>
            </a:r>
            <a:endParaRPr b="1" sz="1500"/>
          </a:p>
          <a:p>
            <a:pPr indent="0" lvl="0" marL="0" rtl="0" algn="l">
              <a:spcBef>
                <a:spcPts val="1000"/>
              </a:spcBef>
              <a:spcAft>
                <a:spcPts val="1000"/>
              </a:spcAft>
              <a:buNone/>
            </a:pPr>
            <a:r>
              <a:t/>
            </a:r>
            <a:endParaRPr b="1" sz="1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245850" y="912200"/>
            <a:ext cx="8328300" cy="813600"/>
          </a:xfrm>
          <a:prstGeom prst="rect">
            <a:avLst/>
          </a:prstGeom>
        </p:spPr>
        <p:txBody>
          <a:bodyPr anchorCtr="0" anchor="t" bIns="0" lIns="0" spcFirstLastPara="1" rIns="0" wrap="square" tIns="0">
            <a:noAutofit/>
          </a:bodyPr>
          <a:lstStyle/>
          <a:p>
            <a:pPr indent="-368300" lvl="0" marL="457200" rtl="0" algn="l">
              <a:spcBef>
                <a:spcPts val="0"/>
              </a:spcBef>
              <a:spcAft>
                <a:spcPts val="0"/>
              </a:spcAft>
              <a:buClr>
                <a:schemeClr val="dk2"/>
              </a:buClr>
              <a:buSzPts val="2200"/>
              <a:buAutoNum type="arabicPeriod"/>
            </a:pPr>
            <a:r>
              <a:rPr lang="en-GB">
                <a:solidFill>
                  <a:schemeClr val="dk2"/>
                </a:solidFill>
              </a:rPr>
              <a:t>Jane’s uncle is called Mr R__________.</a:t>
            </a:r>
            <a:endParaRPr>
              <a:solidFill>
                <a:schemeClr val="dk2"/>
              </a:solidFill>
            </a:endParaRPr>
          </a:p>
          <a:p>
            <a:pPr indent="0" lvl="0" marL="45720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368300" lvl="0" marL="457200" rtl="0" algn="l">
              <a:spcBef>
                <a:spcPts val="0"/>
              </a:spcBef>
              <a:spcAft>
                <a:spcPts val="0"/>
              </a:spcAft>
              <a:buClr>
                <a:schemeClr val="dk2"/>
              </a:buClr>
              <a:buSzPts val="2200"/>
              <a:buAutoNum type="arabicPeriod"/>
            </a:pPr>
            <a:r>
              <a:rPr lang="en-GB">
                <a:solidFill>
                  <a:schemeClr val="dk2"/>
                </a:solidFill>
              </a:rPr>
              <a:t>Before he died, Mr R_____ made his wife, Mrs R______ p_________ to look after J_______.</a:t>
            </a:r>
            <a:endParaRPr>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245850" y="180975"/>
            <a:ext cx="87894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Complete the sentences:</a:t>
            </a:r>
            <a:endParaRPr>
              <a:solidFill>
                <a:schemeClr val="dk2"/>
              </a:solidFill>
            </a:endParaRPr>
          </a:p>
          <a:p>
            <a:pPr indent="0" lvl="0" marL="0" rtl="0" algn="l">
              <a:spcBef>
                <a:spcPts val="0"/>
              </a:spcBef>
              <a:spcAft>
                <a:spcPts val="0"/>
              </a:spcAft>
              <a:buNone/>
            </a:pPr>
            <a:r>
              <a:t/>
            </a:r>
            <a:endParaRPr sz="1800">
              <a:solidFill>
                <a:schemeClr val="dk2"/>
              </a:solidFill>
            </a:endParaRPr>
          </a:p>
          <a:p>
            <a:pPr indent="-342900" lvl="0" marL="457200" rtl="0" algn="l">
              <a:spcBef>
                <a:spcPts val="0"/>
              </a:spcBef>
              <a:spcAft>
                <a:spcPts val="0"/>
              </a:spcAft>
              <a:buClr>
                <a:schemeClr val="dk2"/>
              </a:buClr>
              <a:buSzPts val="1800"/>
              <a:buAutoNum type="arabicPeriod"/>
            </a:pPr>
            <a:r>
              <a:rPr lang="en-GB" sz="1800">
                <a:solidFill>
                  <a:schemeClr val="dk2"/>
                </a:solidFill>
              </a:rPr>
              <a:t>Whereas </a:t>
            </a:r>
            <a:r>
              <a:rPr b="0" lang="en-GB" sz="1800">
                <a:solidFill>
                  <a:schemeClr val="dk2"/>
                </a:solidFill>
              </a:rPr>
              <a:t>Mr Reed cared for Jane, Mrs Reed_______________.</a:t>
            </a:r>
            <a:endParaRPr b="0" sz="1800">
              <a:solidFill>
                <a:schemeClr val="dk2"/>
              </a:solidFill>
            </a:endParaRPr>
          </a:p>
          <a:p>
            <a:pPr indent="0" lvl="0" marL="0" rtl="0" algn="l">
              <a:spcBef>
                <a:spcPts val="0"/>
              </a:spcBef>
              <a:spcAft>
                <a:spcPts val="0"/>
              </a:spcAft>
              <a:buNone/>
            </a:pPr>
            <a:r>
              <a:t/>
            </a:r>
            <a:endParaRPr b="0" sz="1800">
              <a:solidFill>
                <a:schemeClr val="dk2"/>
              </a:solidFill>
            </a:endParaRPr>
          </a:p>
          <a:p>
            <a:pPr indent="-342900" lvl="0" marL="457200" rtl="0" algn="l">
              <a:spcBef>
                <a:spcPts val="0"/>
              </a:spcBef>
              <a:spcAft>
                <a:spcPts val="0"/>
              </a:spcAft>
              <a:buClr>
                <a:schemeClr val="dk2"/>
              </a:buClr>
              <a:buSzPts val="1800"/>
              <a:buAutoNum type="arabicPeriod"/>
            </a:pPr>
            <a:r>
              <a:rPr b="0" lang="en-GB" sz="1800">
                <a:solidFill>
                  <a:schemeClr val="dk2"/>
                </a:solidFill>
              </a:rPr>
              <a:t>Mr Reed made his wife promise to raise Jane as her own child, </a:t>
            </a:r>
            <a:r>
              <a:rPr lang="en-GB" sz="1800">
                <a:solidFill>
                  <a:schemeClr val="dk2"/>
                </a:solidFill>
              </a:rPr>
              <a:t>but</a:t>
            </a:r>
            <a:r>
              <a:rPr b="0" lang="en-GB" sz="1800">
                <a:solidFill>
                  <a:schemeClr val="dk2"/>
                </a:solidFill>
              </a:rPr>
              <a:t>_______________.</a:t>
            </a:r>
            <a:endParaRPr b="0" sz="1800">
              <a:solidFill>
                <a:schemeClr val="dk2"/>
              </a:solidFill>
            </a:endParaRPr>
          </a:p>
          <a:p>
            <a:pPr indent="0" lvl="0" marL="0" rtl="0" algn="l">
              <a:spcBef>
                <a:spcPts val="0"/>
              </a:spcBef>
              <a:spcAft>
                <a:spcPts val="0"/>
              </a:spcAft>
              <a:buNone/>
            </a:pPr>
            <a:r>
              <a:t/>
            </a:r>
            <a:endParaRPr b="0" sz="1800">
              <a:solidFill>
                <a:schemeClr val="dk2"/>
              </a:solidFill>
            </a:endParaRPr>
          </a:p>
          <a:p>
            <a:pPr indent="-342900" lvl="0" marL="457200" rtl="0" algn="l">
              <a:spcBef>
                <a:spcPts val="0"/>
              </a:spcBef>
              <a:spcAft>
                <a:spcPts val="0"/>
              </a:spcAft>
              <a:buClr>
                <a:schemeClr val="dk2"/>
              </a:buClr>
              <a:buSzPts val="1800"/>
              <a:buAutoNum type="arabicPeriod"/>
            </a:pPr>
            <a:r>
              <a:rPr lang="en-GB" sz="1800">
                <a:solidFill>
                  <a:schemeClr val="dk2"/>
                </a:solidFill>
              </a:rPr>
              <a:t>Even though </a:t>
            </a:r>
            <a:r>
              <a:rPr b="0" lang="en-GB" sz="1800">
                <a:solidFill>
                  <a:schemeClr val="dk2"/>
                </a:solidFill>
              </a:rPr>
              <a:t>Jane is a well-behaved girl,_______________.</a:t>
            </a:r>
            <a:endParaRPr b="0" sz="1800">
              <a:solidFill>
                <a:schemeClr val="dk2"/>
              </a:solidFill>
            </a:endParaRPr>
          </a:p>
          <a:p>
            <a:pPr indent="0" lvl="0" marL="0" rtl="0" algn="l">
              <a:spcBef>
                <a:spcPts val="0"/>
              </a:spcBef>
              <a:spcAft>
                <a:spcPts val="0"/>
              </a:spcAft>
              <a:buNone/>
            </a:pPr>
            <a:r>
              <a:t/>
            </a:r>
            <a:endParaRPr b="0" sz="1800">
              <a:solidFill>
                <a:schemeClr val="dk2"/>
              </a:solidFill>
            </a:endParaRPr>
          </a:p>
          <a:p>
            <a:pPr indent="-342900" lvl="0" marL="457200" rtl="0" algn="l">
              <a:spcBef>
                <a:spcPts val="0"/>
              </a:spcBef>
              <a:spcAft>
                <a:spcPts val="0"/>
              </a:spcAft>
              <a:buClr>
                <a:schemeClr val="dk2"/>
              </a:buClr>
              <a:buSzPts val="1800"/>
              <a:buAutoNum type="arabicPeriod"/>
            </a:pPr>
            <a:r>
              <a:rPr b="0" lang="en-GB" sz="1800">
                <a:solidFill>
                  <a:schemeClr val="dk2"/>
                </a:solidFill>
              </a:rPr>
              <a:t>Mrs Reed dislikes Jane </a:t>
            </a:r>
            <a:r>
              <a:rPr lang="en-GB" sz="1800">
                <a:solidFill>
                  <a:schemeClr val="dk2"/>
                </a:solidFill>
              </a:rPr>
              <a:t>because</a:t>
            </a:r>
            <a:r>
              <a:rPr b="0" lang="en-GB" sz="1800">
                <a:solidFill>
                  <a:schemeClr val="dk2"/>
                </a:solidFill>
              </a:rPr>
              <a:t>____________.</a:t>
            </a:r>
            <a:endParaRPr b="0" sz="1800">
              <a:solidFill>
                <a:schemeClr val="dk2"/>
              </a:solidFill>
            </a:endParaRPr>
          </a:p>
          <a:p>
            <a:pPr indent="0" lvl="0" marL="0" rtl="0" algn="l">
              <a:spcBef>
                <a:spcPts val="0"/>
              </a:spcBef>
              <a:spcAft>
                <a:spcPts val="0"/>
              </a:spcAft>
              <a:buNone/>
            </a:pPr>
            <a:r>
              <a:t/>
            </a:r>
            <a:endParaRPr b="0">
              <a:solidFill>
                <a:schemeClr val="dk2"/>
              </a:solidFill>
            </a:endParaRPr>
          </a:p>
          <a:p>
            <a:pPr indent="0" lvl="0" marL="0" rtl="0" algn="l">
              <a:spcBef>
                <a:spcPts val="0"/>
              </a:spcBef>
              <a:spcAft>
                <a:spcPts val="0"/>
              </a:spcAft>
              <a:buNone/>
            </a:pPr>
            <a:r>
              <a:t/>
            </a:r>
            <a:endParaRPr b="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0"/>
          <p:cNvSpPr txBox="1"/>
          <p:nvPr/>
        </p:nvSpPr>
        <p:spPr>
          <a:xfrm>
            <a:off x="124300" y="681225"/>
            <a:ext cx="9069300" cy="8370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chemeClr val="dk2"/>
              </a:buClr>
              <a:buSzPts val="1800"/>
              <a:buFont typeface="Montserrat"/>
              <a:buAutoNum type="arabicPeriod"/>
            </a:pPr>
            <a:r>
              <a:rPr lang="en-GB" sz="1800">
                <a:solidFill>
                  <a:schemeClr val="dk2"/>
                </a:solidFill>
                <a:latin typeface="Montserrat"/>
                <a:ea typeface="Montserrat"/>
                <a:cs typeface="Montserrat"/>
                <a:sym typeface="Montserrat"/>
              </a:rPr>
              <a:t>Jane is locked in the </a:t>
            </a:r>
            <a:r>
              <a:rPr b="1" lang="en-GB" sz="1800">
                <a:solidFill>
                  <a:schemeClr val="dk2"/>
                </a:solidFill>
                <a:latin typeface="Montserrat"/>
                <a:ea typeface="Montserrat"/>
                <a:cs typeface="Montserrat"/>
                <a:sym typeface="Montserrat"/>
              </a:rPr>
              <a:t>R____R</a:t>
            </a:r>
            <a:r>
              <a:rPr b="1" lang="en-GB" sz="1800">
                <a:solidFill>
                  <a:schemeClr val="dk2"/>
                </a:solidFill>
                <a:latin typeface="Montserrat"/>
                <a:ea typeface="Montserrat"/>
                <a:cs typeface="Montserrat"/>
                <a:sym typeface="Montserrat"/>
              </a:rPr>
              <a:t>____ </a:t>
            </a:r>
            <a:r>
              <a:rPr b="1" lang="en-GB" sz="1800">
                <a:solidFill>
                  <a:schemeClr val="dk2"/>
                </a:solidFill>
                <a:latin typeface="Montserrat"/>
                <a:ea typeface="Montserrat"/>
                <a:cs typeface="Montserrat"/>
                <a:sym typeface="Montserrat"/>
              </a:rPr>
              <a:t> </a:t>
            </a:r>
            <a:r>
              <a:rPr lang="en-GB" sz="1800">
                <a:solidFill>
                  <a:schemeClr val="dk2"/>
                </a:solidFill>
                <a:latin typeface="Montserrat"/>
                <a:ea typeface="Montserrat"/>
                <a:cs typeface="Montserrat"/>
                <a:sym typeface="Montserrat"/>
              </a:rPr>
              <a:t>as a punishment for attacking John.</a:t>
            </a:r>
            <a:endParaRPr sz="1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800">
              <a:solidFill>
                <a:schemeClr val="dk2"/>
              </a:solidFill>
              <a:latin typeface="Montserrat"/>
              <a:ea typeface="Montserrat"/>
              <a:cs typeface="Montserrat"/>
              <a:sym typeface="Montserrat"/>
            </a:endParaRPr>
          </a:p>
          <a:p>
            <a:pPr indent="-342900" lvl="0" marL="457200" rtl="0" algn="l">
              <a:spcBef>
                <a:spcPts val="0"/>
              </a:spcBef>
              <a:spcAft>
                <a:spcPts val="0"/>
              </a:spcAft>
              <a:buClr>
                <a:schemeClr val="dk2"/>
              </a:buClr>
              <a:buSzPts val="1800"/>
              <a:buFont typeface="Montserrat"/>
              <a:buAutoNum type="arabicPeriod"/>
            </a:pPr>
            <a:r>
              <a:rPr lang="en-GB" sz="1800">
                <a:solidFill>
                  <a:schemeClr val="dk2"/>
                </a:solidFill>
                <a:latin typeface="Montserrat"/>
                <a:ea typeface="Montserrat"/>
                <a:cs typeface="Montserrat"/>
                <a:sym typeface="Montserrat"/>
              </a:rPr>
              <a:t>This is the room in which Jane’s </a:t>
            </a:r>
            <a:r>
              <a:rPr b="1" lang="en-GB" sz="1800">
                <a:solidFill>
                  <a:schemeClr val="dk2"/>
                </a:solidFill>
                <a:latin typeface="Montserrat"/>
                <a:ea typeface="Montserrat"/>
                <a:cs typeface="Montserrat"/>
                <a:sym typeface="Montserrat"/>
              </a:rPr>
              <a:t>u____ </a:t>
            </a:r>
            <a:r>
              <a:rPr lang="en-GB" sz="1800">
                <a:solidFill>
                  <a:schemeClr val="dk2"/>
                </a:solidFill>
                <a:latin typeface="Montserrat"/>
                <a:ea typeface="Montserrat"/>
                <a:cs typeface="Montserrat"/>
                <a:sym typeface="Montserrat"/>
              </a:rPr>
              <a:t>, Mr Reed, </a:t>
            </a:r>
            <a:r>
              <a:rPr b="1" lang="en-GB" sz="1800">
                <a:solidFill>
                  <a:schemeClr val="dk2"/>
                </a:solidFill>
                <a:latin typeface="Montserrat"/>
                <a:ea typeface="Montserrat"/>
                <a:cs typeface="Montserrat"/>
                <a:sym typeface="Montserrat"/>
              </a:rPr>
              <a:t>d</a:t>
            </a:r>
            <a:r>
              <a:rPr b="1" lang="en-GB" sz="1800">
                <a:solidFill>
                  <a:schemeClr val="dk2"/>
                </a:solidFill>
                <a:latin typeface="Montserrat"/>
                <a:ea typeface="Montserrat"/>
                <a:cs typeface="Montserrat"/>
                <a:sym typeface="Montserrat"/>
              </a:rPr>
              <a:t>____ </a:t>
            </a:r>
            <a:r>
              <a:rPr lang="en-GB" sz="1800">
                <a:solidFill>
                  <a:schemeClr val="dk2"/>
                </a:solidFill>
                <a:latin typeface="Montserrat"/>
                <a:ea typeface="Montserrat"/>
                <a:cs typeface="Montserrat"/>
                <a:sym typeface="Montserrat"/>
              </a:rPr>
              <a:t>.</a:t>
            </a:r>
            <a:endParaRPr sz="1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800">
              <a:solidFill>
                <a:schemeClr val="dk2"/>
              </a:solidFill>
              <a:latin typeface="Montserrat"/>
              <a:ea typeface="Montserrat"/>
              <a:cs typeface="Montserrat"/>
              <a:sym typeface="Montserrat"/>
            </a:endParaRPr>
          </a:p>
          <a:p>
            <a:pPr indent="-342900" lvl="0" marL="457200" rtl="0" algn="l">
              <a:spcBef>
                <a:spcPts val="0"/>
              </a:spcBef>
              <a:spcAft>
                <a:spcPts val="0"/>
              </a:spcAft>
              <a:buClr>
                <a:schemeClr val="dk2"/>
              </a:buClr>
              <a:buSzPts val="1800"/>
              <a:buFont typeface="Montserrat"/>
              <a:buAutoNum type="arabicPeriod"/>
            </a:pPr>
            <a:r>
              <a:rPr lang="en-GB" sz="1800">
                <a:solidFill>
                  <a:schemeClr val="dk2"/>
                </a:solidFill>
                <a:latin typeface="Montserrat"/>
                <a:ea typeface="Montserrat"/>
                <a:cs typeface="Montserrat"/>
                <a:sym typeface="Montserrat"/>
              </a:rPr>
              <a:t>Jane begins imagining that Mr Reed’s </a:t>
            </a:r>
            <a:r>
              <a:rPr b="1" lang="en-GB" sz="1800">
                <a:solidFill>
                  <a:schemeClr val="dk2"/>
                </a:solidFill>
                <a:latin typeface="Montserrat"/>
                <a:ea typeface="Montserrat"/>
                <a:cs typeface="Montserrat"/>
                <a:sym typeface="Montserrat"/>
              </a:rPr>
              <a:t>g</a:t>
            </a:r>
            <a:r>
              <a:rPr b="1" lang="en-GB" sz="1800">
                <a:solidFill>
                  <a:schemeClr val="dk2"/>
                </a:solidFill>
                <a:latin typeface="Montserrat"/>
                <a:ea typeface="Montserrat"/>
                <a:cs typeface="Montserrat"/>
                <a:sym typeface="Montserrat"/>
              </a:rPr>
              <a:t>____ </a:t>
            </a:r>
            <a:r>
              <a:rPr b="1" lang="en-GB" sz="1800">
                <a:solidFill>
                  <a:schemeClr val="dk2"/>
                </a:solidFill>
                <a:latin typeface="Montserrat"/>
                <a:ea typeface="Montserrat"/>
                <a:cs typeface="Montserrat"/>
                <a:sym typeface="Montserrat"/>
              </a:rPr>
              <a:t> </a:t>
            </a:r>
            <a:r>
              <a:rPr lang="en-GB" sz="1800">
                <a:solidFill>
                  <a:schemeClr val="dk2"/>
                </a:solidFill>
                <a:latin typeface="Montserrat"/>
                <a:ea typeface="Montserrat"/>
                <a:cs typeface="Montserrat"/>
                <a:sym typeface="Montserrat"/>
              </a:rPr>
              <a:t>is about to visit her.</a:t>
            </a:r>
            <a:endParaRPr sz="1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800">
              <a:solidFill>
                <a:schemeClr val="dk2"/>
              </a:solidFill>
              <a:latin typeface="Montserrat"/>
              <a:ea typeface="Montserrat"/>
              <a:cs typeface="Montserrat"/>
              <a:sym typeface="Montserrat"/>
            </a:endParaRPr>
          </a:p>
          <a:p>
            <a:pPr indent="-342900" lvl="0" marL="457200" rtl="0" algn="l">
              <a:spcBef>
                <a:spcPts val="0"/>
              </a:spcBef>
              <a:spcAft>
                <a:spcPts val="0"/>
              </a:spcAft>
              <a:buClr>
                <a:schemeClr val="dk2"/>
              </a:buClr>
              <a:buSzPts val="1800"/>
              <a:buFont typeface="Montserrat"/>
              <a:buAutoNum type="arabicPeriod"/>
            </a:pPr>
            <a:r>
              <a:rPr lang="en-GB" sz="1800">
                <a:solidFill>
                  <a:schemeClr val="dk2"/>
                </a:solidFill>
                <a:latin typeface="Montserrat"/>
                <a:ea typeface="Montserrat"/>
                <a:cs typeface="Montserrat"/>
                <a:sym typeface="Montserrat"/>
              </a:rPr>
              <a:t>Mrs Reed, Bessie and Miss Abbot think that Jane is going </a:t>
            </a:r>
            <a:r>
              <a:rPr b="1" lang="en-GB" sz="1800">
                <a:solidFill>
                  <a:schemeClr val="dk2"/>
                </a:solidFill>
                <a:latin typeface="Montserrat"/>
                <a:ea typeface="Montserrat"/>
                <a:cs typeface="Montserrat"/>
                <a:sym typeface="Montserrat"/>
              </a:rPr>
              <a:t>m</a:t>
            </a:r>
            <a:r>
              <a:rPr b="1" lang="en-GB" sz="1800">
                <a:solidFill>
                  <a:schemeClr val="dk2"/>
                </a:solidFill>
                <a:latin typeface="Montserrat"/>
                <a:ea typeface="Montserrat"/>
                <a:cs typeface="Montserrat"/>
                <a:sym typeface="Montserrat"/>
              </a:rPr>
              <a:t>____ </a:t>
            </a:r>
            <a:r>
              <a:rPr lang="en-GB" sz="1800">
                <a:solidFill>
                  <a:schemeClr val="dk2"/>
                </a:solidFill>
                <a:latin typeface="Montserrat"/>
                <a:ea typeface="Montserrat"/>
                <a:cs typeface="Montserrat"/>
                <a:sym typeface="Montserrat"/>
              </a:rPr>
              <a:t>. </a:t>
            </a:r>
            <a:endParaRPr sz="1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800">
              <a:solidFill>
                <a:schemeClr val="dk2"/>
              </a:solidFill>
              <a:latin typeface="Montserrat"/>
              <a:ea typeface="Montserrat"/>
              <a:cs typeface="Montserrat"/>
              <a:sym typeface="Montserrat"/>
            </a:endParaRPr>
          </a:p>
          <a:p>
            <a:pPr indent="-342900" lvl="0" marL="457200" rtl="0" algn="l">
              <a:spcBef>
                <a:spcPts val="0"/>
              </a:spcBef>
              <a:spcAft>
                <a:spcPts val="0"/>
              </a:spcAft>
              <a:buClr>
                <a:schemeClr val="dk2"/>
              </a:buClr>
              <a:buSzPts val="1800"/>
              <a:buFont typeface="Montserrat"/>
              <a:buAutoNum type="arabicPeriod"/>
            </a:pPr>
            <a:r>
              <a:rPr lang="en-GB" sz="1800">
                <a:solidFill>
                  <a:schemeClr val="dk2"/>
                </a:solidFill>
                <a:latin typeface="Montserrat"/>
                <a:ea typeface="Montserrat"/>
                <a:cs typeface="Montserrat"/>
                <a:sym typeface="Montserrat"/>
              </a:rPr>
              <a:t>Jane </a:t>
            </a:r>
            <a:r>
              <a:rPr b="1" lang="en-GB" sz="1800">
                <a:solidFill>
                  <a:schemeClr val="dk2"/>
                </a:solidFill>
                <a:latin typeface="Montserrat"/>
                <a:ea typeface="Montserrat"/>
                <a:cs typeface="Montserrat"/>
                <a:sym typeface="Montserrat"/>
              </a:rPr>
              <a:t>f</a:t>
            </a:r>
            <a:r>
              <a:rPr b="1" lang="en-GB" sz="1800">
                <a:solidFill>
                  <a:schemeClr val="dk2"/>
                </a:solidFill>
                <a:latin typeface="Montserrat"/>
                <a:ea typeface="Montserrat"/>
                <a:cs typeface="Montserrat"/>
                <a:sym typeface="Montserrat"/>
              </a:rPr>
              <a:t>____ </a:t>
            </a:r>
            <a:r>
              <a:rPr lang="en-GB" sz="1800">
                <a:solidFill>
                  <a:schemeClr val="dk2"/>
                </a:solidFill>
                <a:latin typeface="Montserrat"/>
                <a:ea typeface="Montserrat"/>
                <a:cs typeface="Montserrat"/>
                <a:sym typeface="Montserrat"/>
              </a:rPr>
              <a:t> from exhaustion.</a:t>
            </a:r>
            <a:endParaRPr sz="1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600">
              <a:solidFill>
                <a:schemeClr val="dk2"/>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1"/>
          <p:cNvSpPr txBox="1"/>
          <p:nvPr/>
        </p:nvSpPr>
        <p:spPr>
          <a:xfrm>
            <a:off x="1022000" y="266925"/>
            <a:ext cx="6957900" cy="83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550">
                <a:solidFill>
                  <a:schemeClr val="dk2"/>
                </a:solidFill>
                <a:latin typeface="Montserrat"/>
                <a:ea typeface="Montserrat"/>
                <a:cs typeface="Montserrat"/>
                <a:sym typeface="Montserrat"/>
              </a:rPr>
              <a:t>What a consternation of soul was mine that dreary afternoon! How all my brain was in tumult (confusion), and all my heart in insurrection (or rebellion)! Yet in what darkness, what dense (thick) ignorance, was the mental battle fought! I could not answer the ceaseless inward question — </a:t>
            </a:r>
            <a:r>
              <a:rPr i="1" lang="en-GB" sz="1550">
                <a:solidFill>
                  <a:schemeClr val="dk2"/>
                </a:solidFill>
                <a:latin typeface="Montserrat"/>
                <a:ea typeface="Montserrat"/>
                <a:cs typeface="Montserrat"/>
                <a:sym typeface="Montserrat"/>
              </a:rPr>
              <a:t>why</a:t>
            </a:r>
            <a:r>
              <a:rPr lang="en-GB" sz="1550">
                <a:solidFill>
                  <a:schemeClr val="dk2"/>
                </a:solidFill>
                <a:latin typeface="Montserrat"/>
                <a:ea typeface="Montserrat"/>
                <a:cs typeface="Montserrat"/>
                <a:sym typeface="Montserrat"/>
              </a:rPr>
              <a:t> I thus suffered</a:t>
            </a:r>
            <a:r>
              <a:rPr lang="en-GB" sz="1700">
                <a:solidFill>
                  <a:schemeClr val="dk2"/>
                </a:solidFill>
                <a:latin typeface="Montserrat"/>
                <a:ea typeface="Montserrat"/>
                <a:cs typeface="Montserrat"/>
                <a:sym typeface="Montserrat"/>
              </a:rPr>
              <a:t>. </a:t>
            </a:r>
            <a:endParaRPr sz="3700">
              <a:solidFill>
                <a:schemeClr val="dk2"/>
              </a:solidFill>
              <a:latin typeface="Montserrat"/>
              <a:ea typeface="Montserrat"/>
              <a:cs typeface="Montserrat"/>
              <a:sym typeface="Montserrat"/>
            </a:endParaRPr>
          </a:p>
        </p:txBody>
      </p:sp>
      <p:sp>
        <p:nvSpPr>
          <p:cNvPr id="161" name="Google Shape;161;p31"/>
          <p:cNvSpPr txBox="1"/>
          <p:nvPr/>
        </p:nvSpPr>
        <p:spPr>
          <a:xfrm>
            <a:off x="532950" y="1958250"/>
            <a:ext cx="8241900" cy="83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550">
                <a:solidFill>
                  <a:schemeClr val="dk2"/>
                </a:solidFill>
                <a:latin typeface="Montserrat"/>
                <a:ea typeface="Montserrat"/>
                <a:cs typeface="Montserrat"/>
                <a:sym typeface="Montserrat"/>
              </a:rPr>
              <a:t>What is Brontë suggesting about Jane’s emotions through this description?</a:t>
            </a:r>
            <a:endParaRPr b="1" sz="155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1550">
              <a:solidFill>
                <a:schemeClr val="dk2"/>
              </a:solidFill>
              <a:latin typeface="Montserrat"/>
              <a:ea typeface="Montserrat"/>
              <a:cs typeface="Montserrat"/>
              <a:sym typeface="Montserrat"/>
            </a:endParaRPr>
          </a:p>
          <a:p>
            <a:pPr indent="0" lvl="0" marL="0" rtl="0" algn="l">
              <a:spcBef>
                <a:spcPts val="0"/>
              </a:spcBef>
              <a:spcAft>
                <a:spcPts val="0"/>
              </a:spcAft>
              <a:buNone/>
            </a:pPr>
            <a:r>
              <a:rPr b="1" i="1" lang="en-GB" sz="1550">
                <a:solidFill>
                  <a:schemeClr val="dk2"/>
                </a:solidFill>
                <a:latin typeface="Montserrat"/>
                <a:ea typeface="Montserrat"/>
                <a:cs typeface="Montserrat"/>
                <a:sym typeface="Montserrat"/>
              </a:rPr>
              <a:t> </a:t>
            </a:r>
            <a:r>
              <a:rPr i="1" lang="en-GB" sz="1650">
                <a:solidFill>
                  <a:schemeClr val="dk2"/>
                </a:solidFill>
                <a:latin typeface="Montserrat"/>
                <a:ea typeface="Montserrat"/>
                <a:cs typeface="Montserrat"/>
                <a:sym typeface="Montserrat"/>
              </a:rPr>
              <a:t>Brontë demonstrates that Jane is overwhelmed with anger and resentment through this description...</a:t>
            </a:r>
            <a:endParaRPr b="1" i="1" sz="1550">
              <a:solidFill>
                <a:schemeClr val="dk2"/>
              </a:solidFill>
              <a:latin typeface="Montserrat"/>
              <a:ea typeface="Montserrat"/>
              <a:cs typeface="Montserrat"/>
              <a:sym typeface="Montserrat"/>
            </a:endParaRPr>
          </a:p>
        </p:txBody>
      </p:sp>
      <p:graphicFrame>
        <p:nvGraphicFramePr>
          <p:cNvPr id="162" name="Google Shape;162;p31"/>
          <p:cNvGraphicFramePr/>
          <p:nvPr/>
        </p:nvGraphicFramePr>
        <p:xfrm>
          <a:off x="790500" y="3301625"/>
          <a:ext cx="3000000" cy="3000000"/>
        </p:xfrm>
        <a:graphic>
          <a:graphicData uri="http://schemas.openxmlformats.org/drawingml/2006/table">
            <a:tbl>
              <a:tblPr>
                <a:noFill/>
                <a:tableStyleId>{7F2107A5-9C95-4C03-9D5D-A718EEC7328D}</a:tableStyleId>
              </a:tblPr>
              <a:tblGrid>
                <a:gridCol w="1809750"/>
                <a:gridCol w="1809750"/>
                <a:gridCol w="1809750"/>
                <a:gridCol w="1809750"/>
              </a:tblGrid>
              <a:tr h="381000">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Anger</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Frustration</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Injustice</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Confusion</a:t>
                      </a:r>
                      <a:endParaRPr b="1">
                        <a:solidFill>
                          <a:schemeClr val="dk2"/>
                        </a:solidFill>
                        <a:latin typeface="Montserrat"/>
                        <a:ea typeface="Montserrat"/>
                        <a:cs typeface="Montserrat"/>
                        <a:sym typeface="Montserrat"/>
                      </a:endParaRPr>
                    </a:p>
                  </a:txBody>
                  <a:tcPr marT="91425" marB="91425" marR="91425" marL="91425"/>
                </a:tc>
              </a:tr>
              <a:tr h="381000">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Questions</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Overwhelmed</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Violent language</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Mental torment</a:t>
                      </a:r>
                      <a:endParaRPr b="1">
                        <a:solidFill>
                          <a:schemeClr val="dk2"/>
                        </a:solidFill>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2"/>
          <p:cNvSpPr txBox="1"/>
          <p:nvPr/>
        </p:nvSpPr>
        <p:spPr>
          <a:xfrm>
            <a:off x="396125" y="266925"/>
            <a:ext cx="8229600" cy="83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50">
                <a:solidFill>
                  <a:schemeClr val="dk2"/>
                </a:solidFill>
                <a:latin typeface="Montserrat"/>
                <a:ea typeface="Montserrat"/>
                <a:cs typeface="Montserrat"/>
                <a:sym typeface="Montserrat"/>
              </a:rPr>
              <a:t>Daylight began to forsake (and leave) the red-room; it was past four o'clock, and the beclouded afternoon was tending to drear (dull) twilight. I heard the rain still beating continuously on the staircase window, and the wind howling in the grove behind the hall.</a:t>
            </a:r>
            <a:endParaRPr sz="3900">
              <a:solidFill>
                <a:schemeClr val="dk2"/>
              </a:solidFill>
              <a:latin typeface="Montserrat"/>
              <a:ea typeface="Montserrat"/>
              <a:cs typeface="Montserrat"/>
              <a:sym typeface="Montserrat"/>
            </a:endParaRPr>
          </a:p>
        </p:txBody>
      </p:sp>
      <p:sp>
        <p:nvSpPr>
          <p:cNvPr id="168" name="Google Shape;168;p32"/>
          <p:cNvSpPr txBox="1"/>
          <p:nvPr/>
        </p:nvSpPr>
        <p:spPr>
          <a:xfrm>
            <a:off x="520550" y="2317675"/>
            <a:ext cx="8241900" cy="83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550">
                <a:solidFill>
                  <a:schemeClr val="dk2"/>
                </a:solidFill>
                <a:latin typeface="Montserrat"/>
                <a:ea typeface="Montserrat"/>
                <a:cs typeface="Montserrat"/>
                <a:sym typeface="Montserrat"/>
              </a:rPr>
              <a:t>What is Brontë suggesting about Jane’s emotions through this description?</a:t>
            </a:r>
            <a:endParaRPr b="1" sz="155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155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1550">
                <a:solidFill>
                  <a:schemeClr val="dk2"/>
                </a:solidFill>
                <a:latin typeface="Montserrat"/>
                <a:ea typeface="Montserrat"/>
                <a:cs typeface="Montserrat"/>
                <a:sym typeface="Montserrat"/>
              </a:rPr>
              <a:t>Brontë uses this description to reflect the intensity of Jane’s despair. </a:t>
            </a:r>
            <a:r>
              <a:rPr b="1" i="1" lang="en-GB" sz="1550">
                <a:solidFill>
                  <a:schemeClr val="dk2"/>
                </a:solidFill>
                <a:latin typeface="Montserrat"/>
                <a:ea typeface="Montserrat"/>
                <a:cs typeface="Montserrat"/>
                <a:sym typeface="Montserrat"/>
              </a:rPr>
              <a:t> </a:t>
            </a:r>
            <a:endParaRPr b="1" i="1" sz="1550">
              <a:solidFill>
                <a:schemeClr val="dk2"/>
              </a:solidFill>
              <a:latin typeface="Montserrat"/>
              <a:ea typeface="Montserrat"/>
              <a:cs typeface="Montserrat"/>
              <a:sym typeface="Montserrat"/>
            </a:endParaRPr>
          </a:p>
        </p:txBody>
      </p:sp>
      <p:graphicFrame>
        <p:nvGraphicFramePr>
          <p:cNvPr id="169" name="Google Shape;169;p32"/>
          <p:cNvGraphicFramePr/>
          <p:nvPr/>
        </p:nvGraphicFramePr>
        <p:xfrm>
          <a:off x="891425" y="3388375"/>
          <a:ext cx="3000000" cy="3000000"/>
        </p:xfrm>
        <a:graphic>
          <a:graphicData uri="http://schemas.openxmlformats.org/drawingml/2006/table">
            <a:tbl>
              <a:tblPr>
                <a:noFill/>
                <a:tableStyleId>{7F2107A5-9C95-4C03-9D5D-A718EEC7328D}</a:tableStyleId>
              </a:tblPr>
              <a:tblGrid>
                <a:gridCol w="1809750"/>
                <a:gridCol w="1809750"/>
                <a:gridCol w="1809750"/>
                <a:gridCol w="1809750"/>
              </a:tblGrid>
              <a:tr h="381000">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Personification</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Angry</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Mournful</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Sad</a:t>
                      </a:r>
                      <a:endParaRPr b="1">
                        <a:solidFill>
                          <a:schemeClr val="dk2"/>
                        </a:solidFill>
                        <a:latin typeface="Montserrat"/>
                        <a:ea typeface="Montserrat"/>
                        <a:cs typeface="Montserrat"/>
                        <a:sym typeface="Montserrat"/>
                      </a:endParaRPr>
                    </a:p>
                  </a:txBody>
                  <a:tcPr marT="91425" marB="91425" marR="91425" marL="91425"/>
                </a:tc>
              </a:tr>
              <a:tr h="381000">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Weather</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Nature</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Injustice </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Rage</a:t>
                      </a:r>
                      <a:endParaRPr b="1">
                        <a:solidFill>
                          <a:schemeClr val="dk2"/>
                        </a:solidFill>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3"/>
          <p:cNvSpPr txBox="1"/>
          <p:nvPr/>
        </p:nvSpPr>
        <p:spPr>
          <a:xfrm>
            <a:off x="619200" y="266925"/>
            <a:ext cx="8229600" cy="832800"/>
          </a:xfrm>
          <a:prstGeom prst="rect">
            <a:avLst/>
          </a:prstGeom>
          <a:noFill/>
          <a:ln>
            <a:noFill/>
          </a:ln>
        </p:spPr>
        <p:txBody>
          <a:bodyPr anchorCtr="0" anchor="t" bIns="91425" lIns="91425" spcFirstLastPara="1" rIns="91425" wrap="square" tIns="91425">
            <a:noAutofit/>
          </a:bodyPr>
          <a:lstStyle/>
          <a:p>
            <a:pPr indent="330200" lvl="0" marL="0" rtl="0" algn="just">
              <a:lnSpc>
                <a:spcPct val="115000"/>
              </a:lnSpc>
              <a:spcBef>
                <a:spcPts val="1500"/>
              </a:spcBef>
              <a:spcAft>
                <a:spcPts val="1200"/>
              </a:spcAft>
              <a:buNone/>
            </a:pPr>
            <a:r>
              <a:rPr lang="en-GB" sz="1550">
                <a:solidFill>
                  <a:schemeClr val="dk2"/>
                </a:solidFill>
                <a:latin typeface="Montserrat"/>
                <a:ea typeface="Montserrat"/>
                <a:cs typeface="Montserrat"/>
                <a:sym typeface="Montserrat"/>
              </a:rPr>
              <a:t>I thought the swift darting beam was a herald of some coming vision from another world. My heart beat thick, my head grew hot; a sound filled my ears, which I deemed the rushing of wings; something seemed near me; I was oppressed, suffocated: endurance broke down; I rushed to the door and shook the lock in desperate effort. </a:t>
            </a:r>
            <a:endParaRPr sz="3900">
              <a:solidFill>
                <a:schemeClr val="dk2"/>
              </a:solidFill>
              <a:latin typeface="Montserrat"/>
              <a:ea typeface="Montserrat"/>
              <a:cs typeface="Montserrat"/>
              <a:sym typeface="Montserrat"/>
            </a:endParaRPr>
          </a:p>
        </p:txBody>
      </p:sp>
      <p:sp>
        <p:nvSpPr>
          <p:cNvPr id="175" name="Google Shape;175;p33"/>
          <p:cNvSpPr txBox="1"/>
          <p:nvPr/>
        </p:nvSpPr>
        <p:spPr>
          <a:xfrm>
            <a:off x="520550" y="2317675"/>
            <a:ext cx="8241900" cy="83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550">
                <a:solidFill>
                  <a:schemeClr val="dk2"/>
                </a:solidFill>
                <a:latin typeface="Montserrat"/>
                <a:ea typeface="Montserrat"/>
                <a:cs typeface="Montserrat"/>
                <a:sym typeface="Montserrat"/>
              </a:rPr>
              <a:t>What is Brontë suggesting about Jane’s emotions through this description?</a:t>
            </a:r>
            <a:endParaRPr b="1" sz="155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155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1550">
                <a:solidFill>
                  <a:schemeClr val="dk2"/>
                </a:solidFill>
                <a:latin typeface="Montserrat"/>
                <a:ea typeface="Montserrat"/>
                <a:cs typeface="Montserrat"/>
                <a:sym typeface="Montserrat"/>
              </a:rPr>
              <a:t>Brontë uses this description to convey Jane’s mounting sense of terror. </a:t>
            </a:r>
            <a:r>
              <a:rPr b="1" i="1" lang="en-GB" sz="1550">
                <a:solidFill>
                  <a:schemeClr val="dk2"/>
                </a:solidFill>
                <a:latin typeface="Montserrat"/>
                <a:ea typeface="Montserrat"/>
                <a:cs typeface="Montserrat"/>
                <a:sym typeface="Montserrat"/>
              </a:rPr>
              <a:t> </a:t>
            </a:r>
            <a:endParaRPr b="1" i="1" sz="1550">
              <a:solidFill>
                <a:schemeClr val="dk2"/>
              </a:solidFill>
              <a:latin typeface="Montserrat"/>
              <a:ea typeface="Montserrat"/>
              <a:cs typeface="Montserrat"/>
              <a:sym typeface="Montserrat"/>
            </a:endParaRPr>
          </a:p>
        </p:txBody>
      </p:sp>
      <p:graphicFrame>
        <p:nvGraphicFramePr>
          <p:cNvPr id="176" name="Google Shape;176;p33"/>
          <p:cNvGraphicFramePr/>
          <p:nvPr/>
        </p:nvGraphicFramePr>
        <p:xfrm>
          <a:off x="790500" y="3413175"/>
          <a:ext cx="3000000" cy="3000000"/>
        </p:xfrm>
        <a:graphic>
          <a:graphicData uri="http://schemas.openxmlformats.org/drawingml/2006/table">
            <a:tbl>
              <a:tblPr>
                <a:noFill/>
                <a:tableStyleId>{7F2107A5-9C95-4C03-9D5D-A718EEC7328D}</a:tableStyleId>
              </a:tblPr>
              <a:tblGrid>
                <a:gridCol w="1809750"/>
                <a:gridCol w="1809750"/>
                <a:gridCol w="1809750"/>
                <a:gridCol w="1809750"/>
              </a:tblGrid>
              <a:tr h="381000">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Ghost</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Mr Reed</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Overwhelmed</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Supernatural</a:t>
                      </a:r>
                      <a:endParaRPr b="1">
                        <a:solidFill>
                          <a:schemeClr val="dk2"/>
                        </a:solidFill>
                        <a:latin typeface="Montserrat"/>
                        <a:ea typeface="Montserrat"/>
                        <a:cs typeface="Montserrat"/>
                        <a:sym typeface="Montserrat"/>
                      </a:endParaRPr>
                    </a:p>
                  </a:txBody>
                  <a:tcPr marT="91425" marB="91425" marR="91425" marL="91425"/>
                </a:tc>
              </a:tr>
              <a:tr h="381000">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Panic</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Dread</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Sanity</a:t>
                      </a:r>
                      <a:endParaRPr b="1">
                        <a:solidFill>
                          <a:schemeClr val="dk2"/>
                        </a:solidFill>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Long sentence</a:t>
                      </a:r>
                      <a:endParaRPr b="1">
                        <a:solidFill>
                          <a:schemeClr val="dk2"/>
                        </a:solidFill>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