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Nunito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6C0665-8D44-4D67-83FD-5B86ECD75EDB}">
  <a:tblStyle styleId="{556C0665-8D44-4D67-83FD-5B86ECD75ED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19" Type="http://schemas.openxmlformats.org/officeDocument/2006/relationships/font" Target="fonts/Nunito-boldItalic.fntdata"/><Relationship Id="rId18" Type="http://schemas.openxmlformats.org/officeDocument/2006/relationships/font" Target="fonts/Nuni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11" Type="http://schemas.openxmlformats.org/officeDocument/2006/relationships/image" Target="../media/image7.png"/><Relationship Id="rId10" Type="http://schemas.openxmlformats.org/officeDocument/2006/relationships/image" Target="../media/image15.png"/><Relationship Id="rId12" Type="http://schemas.openxmlformats.org/officeDocument/2006/relationships/image" Target="../media/image24.png"/><Relationship Id="rId9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9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6100" y="1922775"/>
            <a:ext cx="6744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dk2"/>
                </a:solidFill>
              </a:rPr>
              <a:t>Know the Trigonometry ratios for 0°, 30°, 45°, 60° and 90°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28655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Mrs Dennett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6251562" y="1582618"/>
            <a:ext cx="822192" cy="683879"/>
          </a:xfrm>
          <a:prstGeom prst="rtTriangle">
            <a:avLst/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4763431" y="1033182"/>
            <a:ext cx="4113026" cy="3083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Here is a right- angled triangle.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triangle to find the exact values. 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 45</a:t>
            </a:r>
            <a:r>
              <a:rPr b="0" i="0" lang="en-GB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	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cos 45</a:t>
            </a:r>
            <a:r>
              <a:rPr b="0" i="0" lang="en-GB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tan 45</a:t>
            </a:r>
            <a:r>
              <a:rPr b="0" i="0" lang="en-GB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d) Which of the values are the same?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458975" y="370200"/>
            <a:ext cx="86259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Know the Trigonometry ratios for 0°, 30°, 45°, 60° and 90°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8974" y="1016092"/>
            <a:ext cx="411302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1. Here is a right- angled triangle.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Use the triangle to find the exact values. 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lphaLcParenR"/>
            </a:pPr>
            <a:r>
              <a:rPr lang="en-GB">
                <a:solidFill>
                  <a:schemeClr val="dk2"/>
                </a:solidFill>
              </a:rPr>
              <a:t>cos 30</a:t>
            </a: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	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d)  </a:t>
            </a:r>
            <a:r>
              <a:rPr lang="en-GB">
                <a:solidFill>
                  <a:schemeClr val="dk2"/>
                </a:solidFill>
              </a:rPr>
              <a:t>sin 60</a:t>
            </a: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lphaLcParenR"/>
            </a:pPr>
            <a:r>
              <a:rPr lang="en-GB">
                <a:solidFill>
                  <a:schemeClr val="dk2"/>
                </a:solidFill>
              </a:rPr>
              <a:t>cos 60</a:t>
            </a: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	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e)</a:t>
            </a:r>
            <a:r>
              <a:rPr lang="en-GB">
                <a:solidFill>
                  <a:schemeClr val="dk2"/>
                </a:solidFill>
              </a:rPr>
              <a:t>  tan 30</a:t>
            </a: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lphaLcParenR"/>
            </a:pPr>
            <a:r>
              <a:rPr lang="en-GB">
                <a:solidFill>
                  <a:schemeClr val="dk2"/>
                </a:solidFill>
              </a:rPr>
              <a:t>sin 30</a:t>
            </a: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	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f)   </a:t>
            </a:r>
            <a:r>
              <a:rPr lang="en-GB">
                <a:solidFill>
                  <a:schemeClr val="dk2"/>
                </a:solidFill>
              </a:rPr>
              <a:t>tan 60</a:t>
            </a: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g) </a:t>
            </a:r>
            <a:r>
              <a:rPr lang="en-GB">
                <a:solidFill>
                  <a:schemeClr val="dk2"/>
                </a:solidFill>
              </a:rPr>
              <a:t>Which of the values are the same?</a:t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6585217" y="2068981"/>
            <a:ext cx="59935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45°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6164398" y="1698995"/>
            <a:ext cx="59935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45°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6564449" y="1687579"/>
            <a:ext cx="643657" cy="27808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77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7"/>
          <p:cNvSpPr txBox="1"/>
          <p:nvPr/>
        </p:nvSpPr>
        <p:spPr>
          <a:xfrm>
            <a:off x="5796884" y="1835629"/>
            <a:ext cx="59935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/>
          </a:p>
        </p:txBody>
      </p:sp>
      <p:sp>
        <p:nvSpPr>
          <p:cNvPr id="47" name="Google Shape;47;p7"/>
          <p:cNvSpPr txBox="1"/>
          <p:nvPr/>
        </p:nvSpPr>
        <p:spPr>
          <a:xfrm>
            <a:off x="6393786" y="2266497"/>
            <a:ext cx="59935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1881834" y="1477773"/>
            <a:ext cx="627219" cy="852817"/>
          </a:xfrm>
          <a:prstGeom prst="rtTriangle">
            <a:avLst/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2127398" y="2140671"/>
            <a:ext cx="59935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60°</a:t>
            </a:r>
            <a:endParaRPr b="0" i="0" sz="105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1799995" y="1688598"/>
            <a:ext cx="59935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30°</a:t>
            </a:r>
            <a:endParaRPr b="0" i="0" sz="105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1344263" y="1797860"/>
            <a:ext cx="643657" cy="2780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521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2167509" y="1789604"/>
            <a:ext cx="59935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cm</a:t>
            </a:r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1938419" y="2295412"/>
            <a:ext cx="59935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458800" y="292975"/>
            <a:ext cx="85854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Know the Trigonometry ratios for 0°, 30°, 45°, 60° and 90°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458974" y="1016092"/>
            <a:ext cx="411302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3. Complete the table below.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1" name="Google Shape;61;p8"/>
          <p:cNvGraphicFramePr/>
          <p:nvPr/>
        </p:nvGraphicFramePr>
        <p:xfrm>
          <a:off x="586548" y="21303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{556C0665-8D44-4D67-83FD-5B86ECD75EDB}</a:tableStyleId>
              </a:tblPr>
              <a:tblGrid>
                <a:gridCol w="853750"/>
                <a:gridCol w="581750"/>
                <a:gridCol w="549425"/>
                <a:gridCol w="517100"/>
                <a:gridCol w="584725"/>
                <a:gridCol w="581725"/>
              </a:tblGrid>
              <a:tr h="331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0°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30°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45°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60°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90°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331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Sin(Ѳ)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331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cos(Ѳ)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331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tan(Ѳ)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62" name="Google Shape;62;p8"/>
          <p:cNvSpPr/>
          <p:nvPr/>
        </p:nvSpPr>
        <p:spPr>
          <a:xfrm>
            <a:off x="4733924" y="1016092"/>
            <a:ext cx="4310183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missing angles in the triangles below. Give your answers as exact values.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a) 		    		    c)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b)				     d)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8"/>
          <p:cNvGrpSpPr/>
          <p:nvPr/>
        </p:nvGrpSpPr>
        <p:grpSpPr>
          <a:xfrm>
            <a:off x="5427716" y="1713645"/>
            <a:ext cx="1352390" cy="868025"/>
            <a:chOff x="945136" y="1690487"/>
            <a:chExt cx="1352390" cy="979927"/>
          </a:xfrm>
        </p:grpSpPr>
        <p:sp>
          <p:nvSpPr>
            <p:cNvPr id="64" name="Google Shape;64;p8"/>
            <p:cNvSpPr/>
            <p:nvPr/>
          </p:nvSpPr>
          <p:spPr>
            <a:xfrm>
              <a:off x="945136" y="1690487"/>
              <a:ext cx="1352390" cy="783772"/>
            </a:xfrm>
            <a:prstGeom prst="rtTriangle">
              <a:avLst/>
            </a:prstGeom>
            <a:solidFill>
              <a:schemeClr val="accent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945136" y="2358998"/>
              <a:ext cx="115261" cy="115261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 rot="-6561090">
              <a:off x="1748366" y="2188507"/>
              <a:ext cx="377733" cy="456240"/>
            </a:xfrm>
            <a:prstGeom prst="arc">
              <a:avLst>
                <a:gd fmla="val 16538144" name="adj1"/>
                <a:gd fmla="val 0" name="adj2"/>
              </a:avLst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8"/>
          <p:cNvSpPr txBox="1"/>
          <p:nvPr/>
        </p:nvSpPr>
        <p:spPr>
          <a:xfrm>
            <a:off x="6253127" y="2168915"/>
            <a:ext cx="1986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5770018" y="1541898"/>
            <a:ext cx="66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Montserrat"/>
                <a:ea typeface="Montserrat"/>
                <a:cs typeface="Montserrat"/>
                <a:sym typeface="Montserrat"/>
              </a:rPr>
              <a:t>2 cm</a:t>
            </a:r>
            <a:endParaRPr/>
          </a:p>
        </p:txBody>
      </p:sp>
      <p:sp>
        <p:nvSpPr>
          <p:cNvPr id="69" name="Google Shape;69;p8"/>
          <p:cNvSpPr txBox="1"/>
          <p:nvPr/>
        </p:nvSpPr>
        <p:spPr>
          <a:xfrm>
            <a:off x="5684615" y="2505591"/>
            <a:ext cx="6678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/>
          </a:p>
        </p:txBody>
      </p:sp>
      <p:grpSp>
        <p:nvGrpSpPr>
          <p:cNvPr id="70" name="Google Shape;70;p8"/>
          <p:cNvGrpSpPr/>
          <p:nvPr/>
        </p:nvGrpSpPr>
        <p:grpSpPr>
          <a:xfrm>
            <a:off x="5427716" y="2895334"/>
            <a:ext cx="1352390" cy="868025"/>
            <a:chOff x="945136" y="1690487"/>
            <a:chExt cx="1352390" cy="979927"/>
          </a:xfrm>
        </p:grpSpPr>
        <p:sp>
          <p:nvSpPr>
            <p:cNvPr id="71" name="Google Shape;71;p8"/>
            <p:cNvSpPr/>
            <p:nvPr/>
          </p:nvSpPr>
          <p:spPr>
            <a:xfrm>
              <a:off x="945136" y="1690487"/>
              <a:ext cx="1352390" cy="783772"/>
            </a:xfrm>
            <a:prstGeom prst="rtTriangle">
              <a:avLst/>
            </a:prstGeom>
            <a:solidFill>
              <a:srgbClr val="FFFF00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945136" y="2358998"/>
              <a:ext cx="115261" cy="115261"/>
            </a:xfrm>
            <a:prstGeom prst="rect">
              <a:avLst/>
            </a:prstGeom>
            <a:solidFill>
              <a:srgbClr val="FFFF00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 rot="-6561090">
              <a:off x="1748366" y="2188507"/>
              <a:ext cx="377733" cy="456240"/>
            </a:xfrm>
            <a:prstGeom prst="arc">
              <a:avLst>
                <a:gd fmla="val 16538143" name="adj1"/>
                <a:gd fmla="val 0" name="adj2"/>
              </a:avLst>
            </a:prstGeom>
            <a:solidFill>
              <a:srgbClr val="FFFF00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8"/>
          <p:cNvSpPr txBox="1"/>
          <p:nvPr/>
        </p:nvSpPr>
        <p:spPr>
          <a:xfrm>
            <a:off x="6253127" y="3350604"/>
            <a:ext cx="1986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 txBox="1"/>
          <p:nvPr/>
        </p:nvSpPr>
        <p:spPr>
          <a:xfrm>
            <a:off x="5847425" y="2857657"/>
            <a:ext cx="957182" cy="3280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666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8"/>
          <p:cNvSpPr txBox="1"/>
          <p:nvPr/>
        </p:nvSpPr>
        <p:spPr>
          <a:xfrm>
            <a:off x="4889274" y="3175780"/>
            <a:ext cx="6678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 rot="10800000">
            <a:off x="7079904" y="1637566"/>
            <a:ext cx="1352390" cy="868025"/>
            <a:chOff x="945136" y="1690487"/>
            <a:chExt cx="1352390" cy="979927"/>
          </a:xfrm>
        </p:grpSpPr>
        <p:sp>
          <p:nvSpPr>
            <p:cNvPr id="78" name="Google Shape;78;p8"/>
            <p:cNvSpPr/>
            <p:nvPr/>
          </p:nvSpPr>
          <p:spPr>
            <a:xfrm>
              <a:off x="945136" y="1690487"/>
              <a:ext cx="1352390" cy="783772"/>
            </a:xfrm>
            <a:prstGeom prst="rtTriangle">
              <a:avLst/>
            </a:prstGeom>
            <a:solidFill>
              <a:srgbClr val="C2E4B6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945136" y="2358998"/>
              <a:ext cx="115261" cy="115261"/>
            </a:xfrm>
            <a:prstGeom prst="rect">
              <a:avLst/>
            </a:prstGeom>
            <a:solidFill>
              <a:srgbClr val="C2E4B6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 rot="-6561090">
              <a:off x="1748366" y="2188507"/>
              <a:ext cx="377733" cy="456240"/>
            </a:xfrm>
            <a:prstGeom prst="arc">
              <a:avLst>
                <a:gd fmla="val 16914887" name="adj1"/>
                <a:gd fmla="val 0" name="adj2"/>
              </a:avLst>
            </a:prstGeom>
            <a:solidFill>
              <a:srgbClr val="C2E4B6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/>
          <p:nvPr/>
        </p:nvSpPr>
        <p:spPr>
          <a:xfrm>
            <a:off x="7347818" y="1753003"/>
            <a:ext cx="1986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8"/>
          <p:cNvSpPr txBox="1"/>
          <p:nvPr/>
        </p:nvSpPr>
        <p:spPr>
          <a:xfrm>
            <a:off x="7475963" y="1521650"/>
            <a:ext cx="818795" cy="3280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886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8"/>
          <p:cNvSpPr txBox="1"/>
          <p:nvPr/>
        </p:nvSpPr>
        <p:spPr>
          <a:xfrm>
            <a:off x="8372156" y="1969537"/>
            <a:ext cx="6678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 rot="10800000">
            <a:off x="7135149" y="2820671"/>
            <a:ext cx="1326277" cy="1216238"/>
            <a:chOff x="945136" y="1690487"/>
            <a:chExt cx="1352390" cy="1005569"/>
          </a:xfrm>
        </p:grpSpPr>
        <p:sp>
          <p:nvSpPr>
            <p:cNvPr id="85" name="Google Shape;85;p8"/>
            <p:cNvSpPr/>
            <p:nvPr/>
          </p:nvSpPr>
          <p:spPr>
            <a:xfrm>
              <a:off x="945136" y="1690487"/>
              <a:ext cx="1352390" cy="783772"/>
            </a:xfrm>
            <a:prstGeom prst="rtTriangle">
              <a:avLst/>
            </a:prstGeom>
            <a:solidFill>
              <a:schemeClr val="accent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945136" y="2358998"/>
              <a:ext cx="115261" cy="115261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 rot="-6561090">
              <a:off x="1812900" y="2214149"/>
              <a:ext cx="377733" cy="456240"/>
            </a:xfrm>
            <a:prstGeom prst="arc">
              <a:avLst>
                <a:gd fmla="val 16914887" name="adj1"/>
                <a:gd fmla="val 0" name="adj2"/>
              </a:avLst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8"/>
          <p:cNvSpPr txBox="1"/>
          <p:nvPr/>
        </p:nvSpPr>
        <p:spPr>
          <a:xfrm>
            <a:off x="7268224" y="3021891"/>
            <a:ext cx="1986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7532219" y="2768858"/>
            <a:ext cx="6678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90" name="Google Shape;90;p8"/>
          <p:cNvSpPr txBox="1"/>
          <p:nvPr/>
        </p:nvSpPr>
        <p:spPr>
          <a:xfrm>
            <a:off x="8400776" y="3237009"/>
            <a:ext cx="8187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/>
          <p:nvPr/>
        </p:nvSpPr>
        <p:spPr>
          <a:xfrm>
            <a:off x="6251550" y="1326000"/>
            <a:ext cx="1032900" cy="940500"/>
          </a:xfrm>
          <a:prstGeom prst="rtTriangle">
            <a:avLst/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0"/>
          <p:cNvSpPr txBox="1"/>
          <p:nvPr/>
        </p:nvSpPr>
        <p:spPr>
          <a:xfrm>
            <a:off x="4763431" y="1033182"/>
            <a:ext cx="4113026" cy="3083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Here is a right- angled triangle.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triangle to find the exact values. 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 45</a:t>
            </a:r>
            <a:r>
              <a:rPr b="0" i="0" lang="en-GB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	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cos 45</a:t>
            </a:r>
            <a:r>
              <a:rPr b="0" i="0" lang="en-GB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tan 45</a:t>
            </a:r>
            <a:r>
              <a:rPr b="0" i="0" lang="en-GB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d) Which of the values are the same?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0"/>
          <p:cNvSpPr txBox="1"/>
          <p:nvPr>
            <p:ph type="title"/>
          </p:nvPr>
        </p:nvSpPr>
        <p:spPr>
          <a:xfrm>
            <a:off x="458975" y="446400"/>
            <a:ext cx="86010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Know the Trigonometry ratios for 0°, 30°, 45°, 60° and 90°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0"/>
          <p:cNvSpPr txBox="1"/>
          <p:nvPr>
            <p:ph idx="1" type="body"/>
          </p:nvPr>
        </p:nvSpPr>
        <p:spPr>
          <a:xfrm>
            <a:off x="458974" y="1016092"/>
            <a:ext cx="411302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1. Here is a right- angled triangle.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Use the triangle to find the exact values. 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lphaLcParenR"/>
            </a:pPr>
            <a:r>
              <a:rPr lang="en-GB">
                <a:solidFill>
                  <a:schemeClr val="dk2"/>
                </a:solidFill>
              </a:rPr>
              <a:t>cos 30</a:t>
            </a: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		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d)  </a:t>
            </a:r>
            <a:r>
              <a:rPr lang="en-GB">
                <a:solidFill>
                  <a:schemeClr val="dk2"/>
                </a:solidFill>
              </a:rPr>
              <a:t>sin 60</a:t>
            </a: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lphaLcParenR"/>
            </a:pPr>
            <a:r>
              <a:rPr lang="en-GB">
                <a:solidFill>
                  <a:schemeClr val="dk2"/>
                </a:solidFill>
              </a:rPr>
              <a:t>cos 60</a:t>
            </a: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		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e)</a:t>
            </a:r>
            <a:r>
              <a:rPr lang="en-GB">
                <a:solidFill>
                  <a:schemeClr val="dk2"/>
                </a:solidFill>
              </a:rPr>
              <a:t>  tan 30</a:t>
            </a: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lphaLcParenR"/>
            </a:pPr>
            <a:r>
              <a:rPr lang="en-GB">
                <a:solidFill>
                  <a:schemeClr val="dk2"/>
                </a:solidFill>
              </a:rPr>
              <a:t>sin 30</a:t>
            </a: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		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f)   </a:t>
            </a:r>
            <a:r>
              <a:rPr lang="en-GB">
                <a:solidFill>
                  <a:schemeClr val="dk2"/>
                </a:solidFill>
              </a:rPr>
              <a:t>tan 60</a:t>
            </a: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g) </a:t>
            </a:r>
            <a:r>
              <a:rPr lang="en-GB">
                <a:solidFill>
                  <a:schemeClr val="dk2"/>
                </a:solidFill>
              </a:rPr>
              <a:t>Which of the values are the same?</a:t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0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10"/>
          <p:cNvSpPr txBox="1"/>
          <p:nvPr/>
        </p:nvSpPr>
        <p:spPr>
          <a:xfrm>
            <a:off x="6661417" y="1992781"/>
            <a:ext cx="59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45°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0"/>
          <p:cNvSpPr txBox="1"/>
          <p:nvPr/>
        </p:nvSpPr>
        <p:spPr>
          <a:xfrm>
            <a:off x="6164398" y="1546595"/>
            <a:ext cx="59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45°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0"/>
          <p:cNvSpPr txBox="1"/>
          <p:nvPr/>
        </p:nvSpPr>
        <p:spPr>
          <a:xfrm>
            <a:off x="6771487" y="1527954"/>
            <a:ext cx="643800" cy="278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77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0" name="Google Shape;110;p10"/>
          <p:cNvSpPr txBox="1"/>
          <p:nvPr/>
        </p:nvSpPr>
        <p:spPr>
          <a:xfrm>
            <a:off x="5644484" y="1835629"/>
            <a:ext cx="59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 sz="1600"/>
          </a:p>
        </p:txBody>
      </p:sp>
      <p:sp>
        <p:nvSpPr>
          <p:cNvPr id="111" name="Google Shape;111;p10"/>
          <p:cNvSpPr txBox="1"/>
          <p:nvPr/>
        </p:nvSpPr>
        <p:spPr>
          <a:xfrm>
            <a:off x="6393786" y="2266497"/>
            <a:ext cx="5993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1881825" y="1390225"/>
            <a:ext cx="906900" cy="940500"/>
          </a:xfrm>
          <a:prstGeom prst="rtTriangle">
            <a:avLst/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 txBox="1"/>
          <p:nvPr/>
        </p:nvSpPr>
        <p:spPr>
          <a:xfrm>
            <a:off x="2138923" y="2047234"/>
            <a:ext cx="59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60°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1799995" y="1612398"/>
            <a:ext cx="59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30°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0"/>
          <p:cNvSpPr txBox="1"/>
          <p:nvPr/>
        </p:nvSpPr>
        <p:spPr>
          <a:xfrm>
            <a:off x="1191863" y="1797860"/>
            <a:ext cx="643800" cy="278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521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6" name="Google Shape;116;p10"/>
          <p:cNvSpPr txBox="1"/>
          <p:nvPr/>
        </p:nvSpPr>
        <p:spPr>
          <a:xfrm>
            <a:off x="2417966" y="1688600"/>
            <a:ext cx="1215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cm</a:t>
            </a:r>
            <a:endParaRPr/>
          </a:p>
        </p:txBody>
      </p:sp>
      <p:sp>
        <p:nvSpPr>
          <p:cNvPr id="117" name="Google Shape;117;p10"/>
          <p:cNvSpPr txBox="1"/>
          <p:nvPr/>
        </p:nvSpPr>
        <p:spPr>
          <a:xfrm>
            <a:off x="1938419" y="2295412"/>
            <a:ext cx="5993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/>
          </a:p>
        </p:txBody>
      </p:sp>
      <p:sp>
        <p:nvSpPr>
          <p:cNvPr id="118" name="Google Shape;118;p10"/>
          <p:cNvSpPr txBox="1"/>
          <p:nvPr/>
        </p:nvSpPr>
        <p:spPr>
          <a:xfrm>
            <a:off x="1411141" y="2835295"/>
            <a:ext cx="560935" cy="54412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3301141" y="2824779"/>
            <a:ext cx="374654" cy="5441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0" name="Google Shape;120;p10"/>
          <p:cNvSpPr/>
          <p:nvPr/>
        </p:nvSpPr>
        <p:spPr>
          <a:xfrm>
            <a:off x="1728975" y="3189532"/>
            <a:ext cx="333746" cy="49564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1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1931833" y="3477449"/>
            <a:ext cx="333746" cy="49564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21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2" name="Google Shape;122;p10"/>
          <p:cNvSpPr/>
          <p:nvPr/>
        </p:nvSpPr>
        <p:spPr>
          <a:xfrm>
            <a:off x="3483146" y="3119885"/>
            <a:ext cx="451662" cy="53732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3857473" y="3577219"/>
            <a:ext cx="451662" cy="33316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4" name="Google Shape;124;p10"/>
          <p:cNvSpPr txBox="1"/>
          <p:nvPr/>
        </p:nvSpPr>
        <p:spPr>
          <a:xfrm>
            <a:off x="458975" y="4200970"/>
            <a:ext cx="41980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i) cos 30° and  sin 60° ii) sin 30° and  cos 60° 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4726353" y="4191530"/>
            <a:ext cx="45335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sin 45° and  cos 45°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0"/>
          <p:cNvSpPr txBox="1"/>
          <p:nvPr/>
        </p:nvSpPr>
        <p:spPr>
          <a:xfrm>
            <a:off x="5355230" y="2710241"/>
            <a:ext cx="1368900" cy="5373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13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7" name="Google Shape;127;p10"/>
          <p:cNvSpPr txBox="1"/>
          <p:nvPr/>
        </p:nvSpPr>
        <p:spPr>
          <a:xfrm>
            <a:off x="6508998" y="3489437"/>
            <a:ext cx="136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28" name="Google Shape;128;p10"/>
          <p:cNvSpPr txBox="1"/>
          <p:nvPr/>
        </p:nvSpPr>
        <p:spPr>
          <a:xfrm>
            <a:off x="5644477" y="3032569"/>
            <a:ext cx="1368900" cy="5373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>
            <p:ph type="title"/>
          </p:nvPr>
        </p:nvSpPr>
        <p:spPr>
          <a:xfrm>
            <a:off x="458975" y="446400"/>
            <a:ext cx="85020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Know the Trigonometry ratios for 0°, 30°, 45°, 60° and 90°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" name="Google Shape;134;p11"/>
          <p:cNvSpPr txBox="1"/>
          <p:nvPr>
            <p:ph idx="1" type="body"/>
          </p:nvPr>
        </p:nvSpPr>
        <p:spPr>
          <a:xfrm>
            <a:off x="458974" y="1016092"/>
            <a:ext cx="411302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3. Complete the table below.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136" name="Google Shape;136;p11"/>
          <p:cNvGraphicFramePr/>
          <p:nvPr/>
        </p:nvGraphicFramePr>
        <p:xfrm>
          <a:off x="617392" y="2123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{556C0665-8D44-4D67-83FD-5B86ECD75EDB}</a:tableStyleId>
              </a:tblPr>
              <a:tblGrid>
                <a:gridCol w="853750"/>
                <a:gridCol w="581750"/>
                <a:gridCol w="549425"/>
                <a:gridCol w="517100"/>
                <a:gridCol w="525175"/>
                <a:gridCol w="581750"/>
              </a:tblGrid>
              <a:tr h="32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0°</a:t>
                      </a:r>
                      <a:endParaRPr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30°</a:t>
                      </a:r>
                      <a:endParaRPr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45°</a:t>
                      </a:r>
                      <a:endParaRPr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60°</a:t>
                      </a:r>
                      <a:endParaRPr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90°</a:t>
                      </a:r>
                      <a:endParaRPr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36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Sin(Ѳ)</a:t>
                      </a:r>
                      <a:endParaRPr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/>
                    </a:p>
                  </a:txBody>
                  <a:tcPr marT="45725" marB="45725" marR="91450" marL="91450"/>
                </a:tc>
              </a:tr>
              <a:tr h="38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cos(Ѳ)</a:t>
                      </a:r>
                      <a:endParaRPr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/>
                    </a:p>
                  </a:txBody>
                  <a:tcPr marT="45725" marB="45725" marR="91450" marL="91450"/>
                </a:tc>
              </a:tr>
              <a:tr h="41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tan(Ѳ)</a:t>
                      </a:r>
                      <a:endParaRPr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7" name="Google Shape;137;p11"/>
          <p:cNvSpPr/>
          <p:nvPr/>
        </p:nvSpPr>
        <p:spPr>
          <a:xfrm>
            <a:off x="4717484" y="974531"/>
            <a:ext cx="4310183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missing angles in the triangles below. Give your answers as exact values.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a) 				    c)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b)				     d)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11"/>
          <p:cNvGrpSpPr/>
          <p:nvPr/>
        </p:nvGrpSpPr>
        <p:grpSpPr>
          <a:xfrm>
            <a:off x="5427716" y="1713645"/>
            <a:ext cx="1352390" cy="868025"/>
            <a:chOff x="945136" y="1690487"/>
            <a:chExt cx="1352390" cy="979927"/>
          </a:xfrm>
        </p:grpSpPr>
        <p:sp>
          <p:nvSpPr>
            <p:cNvPr id="139" name="Google Shape;139;p11"/>
            <p:cNvSpPr/>
            <p:nvPr/>
          </p:nvSpPr>
          <p:spPr>
            <a:xfrm>
              <a:off x="945136" y="1690487"/>
              <a:ext cx="1352390" cy="783772"/>
            </a:xfrm>
            <a:prstGeom prst="rtTriangle">
              <a:avLst/>
            </a:prstGeom>
            <a:solidFill>
              <a:schemeClr val="accent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945136" y="2358998"/>
              <a:ext cx="115261" cy="115261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1"/>
            <p:cNvSpPr/>
            <p:nvPr/>
          </p:nvSpPr>
          <p:spPr>
            <a:xfrm rot="-6561090">
              <a:off x="1748366" y="2188507"/>
              <a:ext cx="377733" cy="456240"/>
            </a:xfrm>
            <a:prstGeom prst="arc">
              <a:avLst>
                <a:gd fmla="val 16538144" name="adj1"/>
                <a:gd fmla="val 0" name="adj2"/>
              </a:avLst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11"/>
          <p:cNvSpPr txBox="1"/>
          <p:nvPr/>
        </p:nvSpPr>
        <p:spPr>
          <a:xfrm>
            <a:off x="6253127" y="2168915"/>
            <a:ext cx="1986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5693514" y="1540900"/>
            <a:ext cx="8809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cm</a:t>
            </a:r>
            <a:endParaRPr/>
          </a:p>
        </p:txBody>
      </p:sp>
      <p:sp>
        <p:nvSpPr>
          <p:cNvPr id="144" name="Google Shape;144;p11"/>
          <p:cNvSpPr txBox="1"/>
          <p:nvPr/>
        </p:nvSpPr>
        <p:spPr>
          <a:xfrm>
            <a:off x="5684615" y="2505591"/>
            <a:ext cx="8809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/>
          </a:p>
        </p:txBody>
      </p:sp>
      <p:grpSp>
        <p:nvGrpSpPr>
          <p:cNvPr id="145" name="Google Shape;145;p11"/>
          <p:cNvGrpSpPr/>
          <p:nvPr/>
        </p:nvGrpSpPr>
        <p:grpSpPr>
          <a:xfrm>
            <a:off x="5427716" y="2895334"/>
            <a:ext cx="1352390" cy="868025"/>
            <a:chOff x="945136" y="1690487"/>
            <a:chExt cx="1352390" cy="979927"/>
          </a:xfrm>
        </p:grpSpPr>
        <p:sp>
          <p:nvSpPr>
            <p:cNvPr id="146" name="Google Shape;146;p11"/>
            <p:cNvSpPr/>
            <p:nvPr/>
          </p:nvSpPr>
          <p:spPr>
            <a:xfrm>
              <a:off x="945136" y="1690487"/>
              <a:ext cx="1352390" cy="783772"/>
            </a:xfrm>
            <a:prstGeom prst="rtTriangle">
              <a:avLst/>
            </a:prstGeom>
            <a:solidFill>
              <a:srgbClr val="FFFF00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945136" y="2358998"/>
              <a:ext cx="115261" cy="115261"/>
            </a:xfrm>
            <a:prstGeom prst="rect">
              <a:avLst/>
            </a:prstGeom>
            <a:solidFill>
              <a:srgbClr val="FFFF00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1"/>
            <p:cNvSpPr/>
            <p:nvPr/>
          </p:nvSpPr>
          <p:spPr>
            <a:xfrm rot="-6561090">
              <a:off x="1748366" y="2188507"/>
              <a:ext cx="377733" cy="456240"/>
            </a:xfrm>
            <a:prstGeom prst="arc">
              <a:avLst>
                <a:gd fmla="val 16538143" name="adj1"/>
                <a:gd fmla="val 0" name="adj2"/>
              </a:avLst>
            </a:prstGeom>
            <a:solidFill>
              <a:srgbClr val="FFFF00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11"/>
          <p:cNvSpPr txBox="1"/>
          <p:nvPr/>
        </p:nvSpPr>
        <p:spPr>
          <a:xfrm>
            <a:off x="6253127" y="3350604"/>
            <a:ext cx="1986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5814413" y="2852943"/>
            <a:ext cx="1262601" cy="362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203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4803673" y="3175779"/>
            <a:ext cx="8809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/>
          </a:p>
        </p:txBody>
      </p:sp>
      <p:grpSp>
        <p:nvGrpSpPr>
          <p:cNvPr id="152" name="Google Shape;152;p11"/>
          <p:cNvGrpSpPr/>
          <p:nvPr/>
        </p:nvGrpSpPr>
        <p:grpSpPr>
          <a:xfrm rot="10800000">
            <a:off x="7079904" y="1637566"/>
            <a:ext cx="1352390" cy="868025"/>
            <a:chOff x="945136" y="1690487"/>
            <a:chExt cx="1352390" cy="979927"/>
          </a:xfrm>
        </p:grpSpPr>
        <p:sp>
          <p:nvSpPr>
            <p:cNvPr id="153" name="Google Shape;153;p11"/>
            <p:cNvSpPr/>
            <p:nvPr/>
          </p:nvSpPr>
          <p:spPr>
            <a:xfrm>
              <a:off x="945136" y="1690487"/>
              <a:ext cx="1352390" cy="783772"/>
            </a:xfrm>
            <a:prstGeom prst="rtTriangle">
              <a:avLst/>
            </a:prstGeom>
            <a:solidFill>
              <a:srgbClr val="C2E4B6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945136" y="2358998"/>
              <a:ext cx="115261" cy="115261"/>
            </a:xfrm>
            <a:prstGeom prst="rect">
              <a:avLst/>
            </a:prstGeom>
            <a:solidFill>
              <a:srgbClr val="C2E4B6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 rot="-6561090">
              <a:off x="1748366" y="2188507"/>
              <a:ext cx="377733" cy="456240"/>
            </a:xfrm>
            <a:prstGeom prst="arc">
              <a:avLst>
                <a:gd fmla="val 16914887" name="adj1"/>
                <a:gd fmla="val 0" name="adj2"/>
              </a:avLst>
            </a:prstGeom>
            <a:solidFill>
              <a:srgbClr val="C2E4B6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11"/>
          <p:cNvSpPr txBox="1"/>
          <p:nvPr/>
        </p:nvSpPr>
        <p:spPr>
          <a:xfrm>
            <a:off x="7347818" y="1753003"/>
            <a:ext cx="1986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"/>
          <p:cNvSpPr txBox="1"/>
          <p:nvPr/>
        </p:nvSpPr>
        <p:spPr>
          <a:xfrm>
            <a:off x="7475963" y="1479118"/>
            <a:ext cx="1080057" cy="3617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203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8" name="Google Shape;158;p11"/>
          <p:cNvSpPr txBox="1"/>
          <p:nvPr/>
        </p:nvSpPr>
        <p:spPr>
          <a:xfrm>
            <a:off x="8372156" y="1969537"/>
            <a:ext cx="8809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/>
          </a:p>
        </p:txBody>
      </p:sp>
      <p:grpSp>
        <p:nvGrpSpPr>
          <p:cNvPr id="159" name="Google Shape;159;p11"/>
          <p:cNvGrpSpPr/>
          <p:nvPr/>
        </p:nvGrpSpPr>
        <p:grpSpPr>
          <a:xfrm rot="10800000">
            <a:off x="7135149" y="2820671"/>
            <a:ext cx="1326277" cy="1216238"/>
            <a:chOff x="945136" y="1690487"/>
            <a:chExt cx="1352390" cy="1005569"/>
          </a:xfrm>
        </p:grpSpPr>
        <p:sp>
          <p:nvSpPr>
            <p:cNvPr id="160" name="Google Shape;160;p11"/>
            <p:cNvSpPr/>
            <p:nvPr/>
          </p:nvSpPr>
          <p:spPr>
            <a:xfrm>
              <a:off x="945136" y="1690487"/>
              <a:ext cx="1352390" cy="783772"/>
            </a:xfrm>
            <a:prstGeom prst="rtTriangle">
              <a:avLst/>
            </a:prstGeom>
            <a:solidFill>
              <a:schemeClr val="accent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945136" y="2358998"/>
              <a:ext cx="115261" cy="115261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1"/>
            <p:cNvSpPr/>
            <p:nvPr/>
          </p:nvSpPr>
          <p:spPr>
            <a:xfrm rot="-6561090">
              <a:off x="1812900" y="2214149"/>
              <a:ext cx="377733" cy="456240"/>
            </a:xfrm>
            <a:prstGeom prst="arc">
              <a:avLst>
                <a:gd fmla="val 16914887" name="adj1"/>
                <a:gd fmla="val 0" name="adj2"/>
              </a:avLst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11"/>
          <p:cNvSpPr txBox="1"/>
          <p:nvPr/>
        </p:nvSpPr>
        <p:spPr>
          <a:xfrm>
            <a:off x="7268224" y="3021891"/>
            <a:ext cx="1986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"/>
          <p:cNvSpPr txBox="1"/>
          <p:nvPr/>
        </p:nvSpPr>
        <p:spPr>
          <a:xfrm>
            <a:off x="7532219" y="2768858"/>
            <a:ext cx="8809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165" name="Google Shape;165;p11"/>
          <p:cNvSpPr txBox="1"/>
          <p:nvPr/>
        </p:nvSpPr>
        <p:spPr>
          <a:xfrm>
            <a:off x="8400776" y="3237009"/>
            <a:ext cx="10800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166" name="Google Shape;166;p11"/>
          <p:cNvSpPr txBox="1"/>
          <p:nvPr/>
        </p:nvSpPr>
        <p:spPr>
          <a:xfrm>
            <a:off x="1567426" y="2544073"/>
            <a:ext cx="384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67" name="Google Shape;167;p11"/>
          <p:cNvSpPr txBox="1"/>
          <p:nvPr/>
        </p:nvSpPr>
        <p:spPr>
          <a:xfrm>
            <a:off x="3759843" y="2866016"/>
            <a:ext cx="3842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68" name="Google Shape;168;p11"/>
          <p:cNvSpPr txBox="1"/>
          <p:nvPr/>
        </p:nvSpPr>
        <p:spPr>
          <a:xfrm>
            <a:off x="1566376" y="2816778"/>
            <a:ext cx="3842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69" name="Google Shape;169;p11"/>
          <p:cNvSpPr txBox="1"/>
          <p:nvPr/>
        </p:nvSpPr>
        <p:spPr>
          <a:xfrm>
            <a:off x="1543324" y="3264254"/>
            <a:ext cx="3842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70" name="Google Shape;170;p11"/>
          <p:cNvSpPr txBox="1"/>
          <p:nvPr/>
        </p:nvSpPr>
        <p:spPr>
          <a:xfrm>
            <a:off x="2112502" y="2399940"/>
            <a:ext cx="384202" cy="3948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56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3174856" y="2797076"/>
            <a:ext cx="384202" cy="3948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2120851" y="2790980"/>
            <a:ext cx="384202" cy="43864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3" name="Google Shape;173;p11"/>
          <p:cNvSpPr txBox="1"/>
          <p:nvPr/>
        </p:nvSpPr>
        <p:spPr>
          <a:xfrm>
            <a:off x="3185511" y="2399070"/>
            <a:ext cx="384202" cy="43864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4" name="Google Shape;174;p11"/>
          <p:cNvSpPr txBox="1"/>
          <p:nvPr/>
        </p:nvSpPr>
        <p:spPr>
          <a:xfrm>
            <a:off x="2757273" y="3264254"/>
            <a:ext cx="3842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75" name="Google Shape;175;p11"/>
          <p:cNvSpPr txBox="1"/>
          <p:nvPr/>
        </p:nvSpPr>
        <p:spPr>
          <a:xfrm>
            <a:off x="2112502" y="3182020"/>
            <a:ext cx="384202" cy="42607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6" name="Google Shape;176;p11"/>
          <p:cNvSpPr txBox="1"/>
          <p:nvPr/>
        </p:nvSpPr>
        <p:spPr>
          <a:xfrm>
            <a:off x="2657570" y="2425222"/>
            <a:ext cx="384202" cy="42607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7" name="Google Shape;177;p11"/>
          <p:cNvSpPr txBox="1"/>
          <p:nvPr/>
        </p:nvSpPr>
        <p:spPr>
          <a:xfrm>
            <a:off x="2680200" y="2778816"/>
            <a:ext cx="384202" cy="42607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8" name="Google Shape;178;p11"/>
          <p:cNvSpPr txBox="1"/>
          <p:nvPr/>
        </p:nvSpPr>
        <p:spPr>
          <a:xfrm>
            <a:off x="3209515" y="3254283"/>
            <a:ext cx="303999" cy="28155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9" name="Google Shape;179;p11"/>
          <p:cNvSpPr txBox="1"/>
          <p:nvPr/>
        </p:nvSpPr>
        <p:spPr>
          <a:xfrm>
            <a:off x="3767035" y="2476692"/>
            <a:ext cx="3842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3696086" y="3264254"/>
            <a:ext cx="5261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N/A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6363921" y="1939196"/>
            <a:ext cx="5544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60°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7588903" y="2284685"/>
            <a:ext cx="5544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30°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5726421" y="3667827"/>
            <a:ext cx="5544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45°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7347818" y="3558878"/>
            <a:ext cx="5544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45°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5" name="Google Shape;185;p11"/>
          <p:cNvCxnSpPr>
            <a:stCxn id="170" idx="1"/>
            <a:endCxn id="170" idx="3"/>
          </p:cNvCxnSpPr>
          <p:nvPr/>
        </p:nvCxnSpPr>
        <p:spPr>
          <a:xfrm>
            <a:off x="2112502" y="2597366"/>
            <a:ext cx="384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11"/>
          <p:cNvCxnSpPr/>
          <p:nvPr/>
        </p:nvCxnSpPr>
        <p:spPr>
          <a:xfrm>
            <a:off x="3219977" y="3010291"/>
            <a:ext cx="384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