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5143500" cx="9144000"/>
  <p:notesSz cx="6858000" cy="9144000"/>
  <p:embeddedFontLst>
    <p:embeddedFont>
      <p:font typeface="Montserrat SemiBold"/>
      <p:regular r:id="rId50"/>
      <p:bold r:id="rId51"/>
      <p:italic r:id="rId52"/>
      <p:boldItalic r:id="rId53"/>
    </p:embeddedFont>
    <p:embeddedFont>
      <p:font typeface="Montserrat"/>
      <p:regular r:id="rId54"/>
      <p:bold r:id="rId55"/>
      <p:italic r:id="rId56"/>
      <p:boldItalic r:id="rId57"/>
    </p:embeddedFont>
    <p:embeddedFont>
      <p:font typeface="Montserrat Medium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FF4FC5-CFA1-4A52-AF1A-4AF8908614D1}">
  <a:tblStyle styleId="{B5FF4FC5-CFA1-4A52-AF1A-4AF8908614D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1" Type="http://schemas.openxmlformats.org/officeDocument/2006/relationships/font" Target="fonts/MontserratMedium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MontserratMedium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MontserratSemiBold-bold.fntdata"/><Relationship Id="rId50" Type="http://schemas.openxmlformats.org/officeDocument/2006/relationships/font" Target="fonts/MontserratSemiBold-regular.fntdata"/><Relationship Id="rId53" Type="http://schemas.openxmlformats.org/officeDocument/2006/relationships/font" Target="fonts/MontserratSemiBold-boldItalic.fntdata"/><Relationship Id="rId52" Type="http://schemas.openxmlformats.org/officeDocument/2006/relationships/font" Target="fonts/MontserratSemiBold-italic.fntdata"/><Relationship Id="rId11" Type="http://schemas.openxmlformats.org/officeDocument/2006/relationships/slide" Target="slides/slide4.xml"/><Relationship Id="rId55" Type="http://schemas.openxmlformats.org/officeDocument/2006/relationships/font" Target="fonts/Montserrat-bold.fntdata"/><Relationship Id="rId10" Type="http://schemas.openxmlformats.org/officeDocument/2006/relationships/slide" Target="slides/slide3.xml"/><Relationship Id="rId54" Type="http://schemas.openxmlformats.org/officeDocument/2006/relationships/font" Target="fonts/Montserrat-regular.fntdata"/><Relationship Id="rId13" Type="http://schemas.openxmlformats.org/officeDocument/2006/relationships/slide" Target="slides/slide6.xml"/><Relationship Id="rId57" Type="http://schemas.openxmlformats.org/officeDocument/2006/relationships/font" Target="fonts/Montserrat-boldItalic.fntdata"/><Relationship Id="rId12" Type="http://schemas.openxmlformats.org/officeDocument/2006/relationships/slide" Target="slides/slide5.xml"/><Relationship Id="rId56" Type="http://schemas.openxmlformats.org/officeDocument/2006/relationships/font" Target="fonts/Montserrat-italic.fntdata"/><Relationship Id="rId15" Type="http://schemas.openxmlformats.org/officeDocument/2006/relationships/slide" Target="slides/slide8.xml"/><Relationship Id="rId59" Type="http://schemas.openxmlformats.org/officeDocument/2006/relationships/font" Target="fonts/MontserratMedium-bold.fntdata"/><Relationship Id="rId14" Type="http://schemas.openxmlformats.org/officeDocument/2006/relationships/slide" Target="slides/slide7.xml"/><Relationship Id="rId58" Type="http://schemas.openxmlformats.org/officeDocument/2006/relationships/font" Target="fonts/MontserratMedium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f1cccf87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f1cccf87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cf1cccf87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cf1cccf87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cf1cccf87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cf1cccf87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cf1cccf87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cf1cccf87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Choose one of the options below. During endothermic reactions.  A, B, C, D.PAUSE Yes B, the temperature of the surroundings decreases.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f1cccf87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f1cccf87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Choose one of the options below. During endothermic reactions.  A, B, C, D.PAUSE Yes B, the temperature of the surroundings decreases.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cf1cccf87_0_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cf1cccf87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cf1cccf87_0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8cf1cccf87_0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cf1cccf87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8cf1cccf87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cf1cccf87_0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cf1cccf87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cf1cccf87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8cf1cccf87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cf1cccf87_0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8cf1cccf87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f1cccf87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f1cccf87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cf1cccf87_0_7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cf1cccf87_0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cf1cccf87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8cf1cccf87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cf1cccf87_0_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cf1cccf87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f1cccf87_0_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f1cccf87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cf1cccf87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8cf1cccf87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cf1cccf87_0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cf1cccf87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cf1cccf87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cf1cccf87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f1cccf87_0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f1cccf87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8cf1cccf87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8cf1cccf87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8cf1cccf87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8cf1cccf87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f1cccf87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cf1cccf87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8cf1cccf87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8cf1cccf87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8cf1cccf87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8cf1cccf87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8cf1cccf87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8cf1cccf87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8cf1cccf87_0_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8cf1cccf87_0_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Choose one of the options below. During endothermic reactions.  A, B, C, D.PAUSE Yes B, the temperature of the surroundings decreases.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8cf1cccf87_0_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8cf1cccf87_0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Choose one of the options below. During endothermic reactions.  A, B, C, D.PAUSE Yes B, the temperature of the surroundings decreases.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8cf1cccf87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8cf1cccf87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8cf1cccf87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8cf1cccf87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8cf1cccf87_0_9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8cf1cccf87_0_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8cf1cccf87_0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8cf1cccf87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cf1cccf87_0_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cf1cccf87_0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f1cccf87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f1cccf87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8cf1cccf87_0_9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8cf1cccf87_0_9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8cf1cccf87_0_9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8cf1cccf87_0_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8cf1cccf87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8cf1cccf87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f1cccf87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cf1cccf87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f1cccf87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f1cccf87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cf1cccf87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cf1cccf87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cf1cccf87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cf1cccf87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cf1cccf87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cf1cccf87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11 - Review 1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Chemistry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Energetics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Charlton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44" name="Google Shape;244;p3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45" name="Google Shape;245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6" name="Google Shape;246;p35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Decreasing the concentration...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7" name="Google Shape;247;p35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248" name="Google Shape;248;p35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Decreases the number of particles</a:t>
            </a:r>
            <a:endParaRPr sz="1800"/>
          </a:p>
        </p:txBody>
      </p:sp>
      <p:sp>
        <p:nvSpPr>
          <p:cNvPr id="249" name="Google Shape;249;p35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rate of reaction</a:t>
            </a:r>
            <a:endParaRPr sz="1800"/>
          </a:p>
        </p:txBody>
      </p:sp>
      <p:sp>
        <p:nvSpPr>
          <p:cNvPr id="250" name="Google Shape;250;p35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51" name="Google Shape;251;p35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number of particles</a:t>
            </a:r>
            <a:endParaRPr sz="1800"/>
          </a:p>
        </p:txBody>
      </p:sp>
      <p:sp>
        <p:nvSpPr>
          <p:cNvPr id="252" name="Google Shape;252;p35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number of successful collisions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58" name="Google Shape;258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59" name="Google Shape;259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0" name="Google Shape;260;p36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Finish the equation: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Potassium carbonate → ………… …….. + carbon dioxide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1" name="Google Shape;261;p36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262" name="Google Shape;262;p36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Potassium sulphate</a:t>
            </a:r>
            <a:endParaRPr sz="1800"/>
          </a:p>
        </p:txBody>
      </p:sp>
      <p:sp>
        <p:nvSpPr>
          <p:cNvPr id="263" name="Google Shape;263;p36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Potassium dioxide</a:t>
            </a:r>
            <a:endParaRPr sz="1800"/>
          </a:p>
        </p:txBody>
      </p:sp>
      <p:sp>
        <p:nvSpPr>
          <p:cNvPr id="264" name="Google Shape;264;p36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65" name="Google Shape;265;p36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Potassium chloride</a:t>
            </a:r>
            <a:endParaRPr sz="1800"/>
          </a:p>
        </p:txBody>
      </p:sp>
      <p:sp>
        <p:nvSpPr>
          <p:cNvPr id="266" name="Google Shape;266;p36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Potassium oxide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/>
        </p:nvSpPr>
        <p:spPr>
          <a:xfrm>
            <a:off x="543800" y="1259524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2" name="Google Shape;272;p37"/>
          <p:cNvSpPr txBox="1"/>
          <p:nvPr/>
        </p:nvSpPr>
        <p:spPr>
          <a:xfrm>
            <a:off x="543800" y="1957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temperature of the surroundings increases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4562497" y="1259524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4448100" y="1995150"/>
            <a:ext cx="34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temperature of the surroundings decreases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543800" y="2827440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6" name="Google Shape;276;p37"/>
          <p:cNvSpPr txBox="1"/>
          <p:nvPr/>
        </p:nvSpPr>
        <p:spPr>
          <a:xfrm>
            <a:off x="543800" y="3584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particles decrease in temperature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4562497" y="2827440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8" name="Google Shape;278;p37"/>
          <p:cNvSpPr txBox="1"/>
          <p:nvPr/>
        </p:nvSpPr>
        <p:spPr>
          <a:xfrm>
            <a:off x="4524400" y="3584050"/>
            <a:ext cx="2979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665100" y="369700"/>
            <a:ext cx="78195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During endothermic reactions...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4543450" y="3584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particle temperature increases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/>
          <p:nvPr/>
        </p:nvSpPr>
        <p:spPr>
          <a:xfrm>
            <a:off x="543800" y="1259524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543800" y="1957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Bonds are broken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4562497" y="1259524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4448100" y="1995150"/>
            <a:ext cx="34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Bonds are made then broken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8"/>
          <p:cNvSpPr txBox="1"/>
          <p:nvPr/>
        </p:nvSpPr>
        <p:spPr>
          <a:xfrm>
            <a:off x="543800" y="2827440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543800" y="3584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Bonds are made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4562497" y="2827440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4524400" y="3584050"/>
            <a:ext cx="2979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665100" y="369700"/>
            <a:ext cx="78195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During exothermic reactions...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4543450" y="3584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Bonds are broken and made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00" name="Google Shape;300;p3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01" name="Google Shape;301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2" name="Google Shape;302;p39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products of complete combustion are?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3" name="Google Shape;303;p39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304" name="Google Shape;304;p39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Carbon, water and soot</a:t>
            </a:r>
            <a:endParaRPr sz="1800"/>
          </a:p>
        </p:txBody>
      </p:sp>
      <p:sp>
        <p:nvSpPr>
          <p:cNvPr id="305" name="Google Shape;305;p39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Carbon dioxide and water</a:t>
            </a:r>
            <a:endParaRPr sz="1800"/>
          </a:p>
        </p:txBody>
      </p:sp>
      <p:sp>
        <p:nvSpPr>
          <p:cNvPr id="306" name="Google Shape;306;p39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07" name="Google Shape;307;p39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Carbon minoxide and water</a:t>
            </a:r>
            <a:endParaRPr sz="1800"/>
          </a:p>
        </p:txBody>
      </p:sp>
      <p:sp>
        <p:nvSpPr>
          <p:cNvPr id="308" name="Google Shape;308;p39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Carbon monoxide and water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4" name="Google Shape;314;p40"/>
          <p:cNvSpPr txBox="1"/>
          <p:nvPr>
            <p:ph type="title"/>
          </p:nvPr>
        </p:nvSpPr>
        <p:spPr>
          <a:xfrm>
            <a:off x="808138" y="3777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Correct the incorrect or poor statement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5" name="Google Shape;315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316" name="Google Shape;316;p40"/>
          <p:cNvGraphicFramePr/>
          <p:nvPr/>
        </p:nvGraphicFramePr>
        <p:xfrm>
          <a:off x="732513" y="501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{B5FF4FC5-CFA1-4A52-AF1A-4AF8908614D1}</a:tableStyleId>
              </a:tblPr>
              <a:tblGrid>
                <a:gridCol w="3649000"/>
                <a:gridCol w="3895675"/>
              </a:tblGrid>
              <a:tr h="1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Incorrect or poor statement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statement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reaction happens when reactants collide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...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Increasing the concentration increases the rate of reaction because there are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collisions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test for oxygen is to put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blown out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splint into the gas and if it relights, its oxygen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Complete combustion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produces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more energy than incomplete combustion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2" name="Google Shape;322;p41"/>
          <p:cNvSpPr txBox="1"/>
          <p:nvPr>
            <p:ph type="title"/>
          </p:nvPr>
        </p:nvSpPr>
        <p:spPr>
          <a:xfrm>
            <a:off x="808138" y="3777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Correct the incorrect or poor statement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3" name="Google Shape;323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324" name="Google Shape;324;p41"/>
          <p:cNvGraphicFramePr/>
          <p:nvPr/>
        </p:nvGraphicFramePr>
        <p:xfrm>
          <a:off x="732513" y="501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{B5FF4FC5-CFA1-4A52-AF1A-4AF8908614D1}</a:tableStyleId>
              </a:tblPr>
              <a:tblGrid>
                <a:gridCol w="3649000"/>
                <a:gridCol w="3895675"/>
              </a:tblGrid>
              <a:tr h="1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Incorrect or poor statement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statement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control variables when testing the effect of surface area on the rate of reaction between HCl and calcium carbonate are: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amount 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carbonate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amount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acid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test for carbon dioxide is to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put a lit splint inside it and if the flame goes out, 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it’s carbon dioxide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When investigating endothermic reactions a polystyrene cup is better because it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stops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energy being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lost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the environment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Identify the equation: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b="1" baseline="-25000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+ 5O</a:t>
            </a:r>
            <a:r>
              <a:rPr b="1" baseline="-25000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→  2CO  +  2C  +  8H</a:t>
            </a:r>
            <a:r>
              <a:rPr b="1" baseline="-25000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Identify the equation: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CuCO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→ CuO + CO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Identify the equation:</a:t>
            </a:r>
            <a:endParaRPr>
              <a:solidFill>
                <a:srgbClr val="000000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Mg + O →  MgO</a:t>
            </a:r>
            <a:endParaRPr b="1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32" name="Google Shape;132;p2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27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has to happen to particles before they react?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27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36" name="Google Shape;136;p27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Explode</a:t>
            </a:r>
            <a:endParaRPr sz="1800"/>
          </a:p>
        </p:txBody>
      </p:sp>
      <p:sp>
        <p:nvSpPr>
          <p:cNvPr id="137" name="Google Shape;137;p27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Break apart</a:t>
            </a:r>
            <a:endParaRPr sz="1800"/>
          </a:p>
        </p:txBody>
      </p:sp>
      <p:sp>
        <p:nvSpPr>
          <p:cNvPr id="138" name="Google Shape;138;p27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39" name="Google Shape;139;p27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Collide</a:t>
            </a:r>
            <a:endParaRPr sz="1800"/>
          </a:p>
        </p:txBody>
      </p:sp>
      <p:sp>
        <p:nvSpPr>
          <p:cNvPr id="140" name="Google Shape;140;p27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Slow down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Identify the equation: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→ K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+ CO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Identify the equation:</a:t>
            </a:r>
            <a:endParaRPr>
              <a:solidFill>
                <a:srgbClr val="000000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+  2O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→  CO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+  2H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7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5" name="Google Shape;355;p4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6" name="Google Shape;356;p4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62" name="Google Shape;362;p4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63" name="Google Shape;363;p4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4" name="Google Shape;364;p48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has to happen to particles before they react?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5" name="Google Shape;365;p48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366" name="Google Shape;366;p48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Explode</a:t>
            </a:r>
            <a:endParaRPr sz="1800"/>
          </a:p>
        </p:txBody>
      </p:sp>
      <p:sp>
        <p:nvSpPr>
          <p:cNvPr id="367" name="Google Shape;367;p48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Break apart</a:t>
            </a:r>
            <a:endParaRPr sz="1800"/>
          </a:p>
        </p:txBody>
      </p:sp>
      <p:sp>
        <p:nvSpPr>
          <p:cNvPr id="368" name="Google Shape;368;p48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69" name="Google Shape;369;p48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Collide</a:t>
            </a:r>
            <a:endParaRPr sz="1800"/>
          </a:p>
        </p:txBody>
      </p:sp>
      <p:sp>
        <p:nvSpPr>
          <p:cNvPr id="370" name="Google Shape;370;p48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Slow down</a:t>
            </a:r>
            <a:endParaRPr sz="1800"/>
          </a:p>
        </p:txBody>
      </p:sp>
      <p:sp>
        <p:nvSpPr>
          <p:cNvPr id="371" name="Google Shape;371;p48"/>
          <p:cNvSpPr/>
          <p:nvPr/>
        </p:nvSpPr>
        <p:spPr>
          <a:xfrm>
            <a:off x="4669938" y="2775488"/>
            <a:ext cx="3317100" cy="1316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77" name="Google Shape;377;p4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78" name="Google Shape;378;p4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9" name="Google Shape;379;p49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 </a:t>
            </a:r>
            <a:r>
              <a:rPr lang="en-GB" u="sng">
                <a:solidFill>
                  <a:schemeClr val="dk2"/>
                </a:solidFill>
              </a:rPr>
              <a:t>all</a:t>
            </a:r>
            <a:r>
              <a:rPr lang="en-GB">
                <a:solidFill>
                  <a:schemeClr val="dk2"/>
                </a:solidFill>
              </a:rPr>
              <a:t> rate of reaction practical have to do?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0" name="Google Shape;380;p49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Time how long it takes for a reactant to be used up</a:t>
            </a:r>
            <a:endParaRPr sz="1800"/>
          </a:p>
        </p:txBody>
      </p:sp>
      <p:sp>
        <p:nvSpPr>
          <p:cNvPr id="381" name="Google Shape;381;p49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Measure a change over time</a:t>
            </a:r>
            <a:endParaRPr sz="1800"/>
          </a:p>
        </p:txBody>
      </p:sp>
      <p:sp>
        <p:nvSpPr>
          <p:cNvPr id="382" name="Google Shape;382;p49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83" name="Google Shape;383;p49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Time how quick a product is made </a:t>
            </a:r>
            <a:endParaRPr sz="1800"/>
          </a:p>
        </p:txBody>
      </p:sp>
      <p:sp>
        <p:nvSpPr>
          <p:cNvPr id="384" name="Google Shape;384;p49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Time how long it takes for a precipitate to be formed</a:t>
            </a:r>
            <a:endParaRPr sz="1800"/>
          </a:p>
        </p:txBody>
      </p:sp>
      <p:sp>
        <p:nvSpPr>
          <p:cNvPr id="385" name="Google Shape;385;p49"/>
          <p:cNvSpPr/>
          <p:nvPr/>
        </p:nvSpPr>
        <p:spPr>
          <a:xfrm>
            <a:off x="314675" y="1296650"/>
            <a:ext cx="3417000" cy="1316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9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92" name="Google Shape;392;p5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93" name="Google Shape;393;p5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4" name="Google Shape;394;p50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activation energy?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5" name="Google Shape;395;p50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minimum amount of energy a reaction needs to start</a:t>
            </a:r>
            <a:endParaRPr sz="1800"/>
          </a:p>
        </p:txBody>
      </p:sp>
      <p:sp>
        <p:nvSpPr>
          <p:cNvPr id="396" name="Google Shape;396;p50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energy given out when new bonds are formed</a:t>
            </a:r>
            <a:endParaRPr sz="1800"/>
          </a:p>
        </p:txBody>
      </p:sp>
      <p:sp>
        <p:nvSpPr>
          <p:cNvPr id="397" name="Google Shape;397;p50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98" name="Google Shape;398;p50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energy taken in when bonds are broken </a:t>
            </a:r>
            <a:endParaRPr sz="1800"/>
          </a:p>
        </p:txBody>
      </p:sp>
      <p:sp>
        <p:nvSpPr>
          <p:cNvPr id="399" name="Google Shape;399;p50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maximum amount of energy a reaction needs to start</a:t>
            </a:r>
            <a:endParaRPr sz="1800"/>
          </a:p>
        </p:txBody>
      </p:sp>
      <p:sp>
        <p:nvSpPr>
          <p:cNvPr id="400" name="Google Shape;400;p50"/>
          <p:cNvSpPr/>
          <p:nvPr/>
        </p:nvSpPr>
        <p:spPr>
          <a:xfrm>
            <a:off x="85800" y="2860050"/>
            <a:ext cx="4037100" cy="1625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0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07" name="Google Shape;407;p5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08" name="Google Shape;408;p5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9" name="Google Shape;409;p51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rate of reaction is...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0" name="Google Shape;410;p51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Quickest at the start of the reaction then slows down</a:t>
            </a:r>
            <a:endParaRPr sz="1800"/>
          </a:p>
        </p:txBody>
      </p:sp>
      <p:sp>
        <p:nvSpPr>
          <p:cNvPr id="411" name="Google Shape;411;p51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Quick all the way through every reaction</a:t>
            </a:r>
            <a:endParaRPr sz="1800"/>
          </a:p>
        </p:txBody>
      </p:sp>
      <p:sp>
        <p:nvSpPr>
          <p:cNvPr id="412" name="Google Shape;412;p51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13" name="Google Shape;413;p51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Slowest at the start of the reaction then speeds up </a:t>
            </a:r>
            <a:endParaRPr sz="1800"/>
          </a:p>
        </p:txBody>
      </p:sp>
      <p:sp>
        <p:nvSpPr>
          <p:cNvPr id="414" name="Google Shape;414;p51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same speed through a reaction</a:t>
            </a:r>
            <a:endParaRPr sz="1800"/>
          </a:p>
        </p:txBody>
      </p:sp>
      <p:sp>
        <p:nvSpPr>
          <p:cNvPr id="415" name="Google Shape;415;p51"/>
          <p:cNvSpPr/>
          <p:nvPr/>
        </p:nvSpPr>
        <p:spPr>
          <a:xfrm>
            <a:off x="246950" y="2793850"/>
            <a:ext cx="3739800" cy="1625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1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22" name="Google Shape;422;p5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23" name="Google Shape;423;p5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4" name="Google Shape;424;p52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one decreases the rate of reaction?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5" name="Google Shape;425;p52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Larger surface area of reactants</a:t>
            </a:r>
            <a:endParaRPr sz="1800"/>
          </a:p>
        </p:txBody>
      </p:sp>
      <p:sp>
        <p:nvSpPr>
          <p:cNvPr id="426" name="Google Shape;426;p52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Particles have more kinetic energy</a:t>
            </a:r>
            <a:endParaRPr sz="1800"/>
          </a:p>
        </p:txBody>
      </p:sp>
      <p:sp>
        <p:nvSpPr>
          <p:cNvPr id="427" name="Google Shape;427;p52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28" name="Google Shape;428;p52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Lower concentration of reactants</a:t>
            </a:r>
            <a:endParaRPr sz="1800"/>
          </a:p>
        </p:txBody>
      </p:sp>
      <p:sp>
        <p:nvSpPr>
          <p:cNvPr id="429" name="Google Shape;429;p52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Use of a catalyst</a:t>
            </a:r>
            <a:endParaRPr sz="1800"/>
          </a:p>
        </p:txBody>
      </p:sp>
      <p:sp>
        <p:nvSpPr>
          <p:cNvPr id="430" name="Google Shape;430;p52"/>
          <p:cNvSpPr/>
          <p:nvPr/>
        </p:nvSpPr>
        <p:spPr>
          <a:xfrm>
            <a:off x="4353000" y="2860050"/>
            <a:ext cx="3951000" cy="1317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2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37" name="Google Shape;437;p5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38" name="Google Shape;438;p5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9" name="Google Shape;439;p53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one increases the rate of reaction?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0" name="Google Shape;440;p53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Larger surface area of reactants</a:t>
            </a:r>
            <a:endParaRPr sz="1800"/>
          </a:p>
        </p:txBody>
      </p:sp>
      <p:sp>
        <p:nvSpPr>
          <p:cNvPr id="441" name="Google Shape;441;p53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Particles have less kinetic energy</a:t>
            </a:r>
            <a:endParaRPr sz="1800"/>
          </a:p>
        </p:txBody>
      </p:sp>
      <p:sp>
        <p:nvSpPr>
          <p:cNvPr id="442" name="Google Shape;442;p53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43" name="Google Shape;443;p53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Lower concentration of reactants</a:t>
            </a:r>
            <a:endParaRPr sz="1800"/>
          </a:p>
        </p:txBody>
      </p:sp>
      <p:sp>
        <p:nvSpPr>
          <p:cNvPr id="444" name="Google Shape;444;p53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Use of a gas syringe</a:t>
            </a:r>
            <a:endParaRPr sz="1800"/>
          </a:p>
        </p:txBody>
      </p:sp>
      <p:sp>
        <p:nvSpPr>
          <p:cNvPr id="445" name="Google Shape;445;p53"/>
          <p:cNvSpPr/>
          <p:nvPr/>
        </p:nvSpPr>
        <p:spPr>
          <a:xfrm>
            <a:off x="95450" y="2823050"/>
            <a:ext cx="3908100" cy="1317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3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52" name="Google Shape;452;p5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53" name="Google Shape;453;p5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4" name="Google Shape;454;p54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dependent variable is?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55" name="Google Shape;455;p54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variable we control</a:t>
            </a:r>
            <a:endParaRPr sz="1800"/>
          </a:p>
        </p:txBody>
      </p:sp>
      <p:sp>
        <p:nvSpPr>
          <p:cNvPr id="456" name="Google Shape;456;p54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variable we measure</a:t>
            </a:r>
            <a:endParaRPr sz="1800"/>
          </a:p>
        </p:txBody>
      </p:sp>
      <p:sp>
        <p:nvSpPr>
          <p:cNvPr id="457" name="Google Shape;457;p54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58" name="Google Shape;458;p54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variable we keep the same</a:t>
            </a:r>
            <a:endParaRPr sz="1800"/>
          </a:p>
        </p:txBody>
      </p:sp>
      <p:sp>
        <p:nvSpPr>
          <p:cNvPr id="459" name="Google Shape;459;p54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variable we change</a:t>
            </a:r>
            <a:endParaRPr sz="1800"/>
          </a:p>
        </p:txBody>
      </p:sp>
      <p:sp>
        <p:nvSpPr>
          <p:cNvPr id="460" name="Google Shape;460;p54"/>
          <p:cNvSpPr/>
          <p:nvPr/>
        </p:nvSpPr>
        <p:spPr>
          <a:xfrm>
            <a:off x="322650" y="1259525"/>
            <a:ext cx="3477300" cy="1317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4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46" name="Google Shape;146;p2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8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 </a:t>
            </a:r>
            <a:r>
              <a:rPr lang="en-GB" u="sng">
                <a:solidFill>
                  <a:schemeClr val="dk2"/>
                </a:solidFill>
              </a:rPr>
              <a:t>all</a:t>
            </a:r>
            <a:r>
              <a:rPr lang="en-GB">
                <a:solidFill>
                  <a:schemeClr val="dk2"/>
                </a:solidFill>
              </a:rPr>
              <a:t> rate of reaction practical have to do?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28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50" name="Google Shape;150;p28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Time how long it takes for a reactant to be used up</a:t>
            </a:r>
            <a:endParaRPr sz="1800"/>
          </a:p>
        </p:txBody>
      </p:sp>
      <p:sp>
        <p:nvSpPr>
          <p:cNvPr id="151" name="Google Shape;151;p28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Measure a change over time</a:t>
            </a:r>
            <a:endParaRPr sz="1800"/>
          </a:p>
        </p:txBody>
      </p:sp>
      <p:sp>
        <p:nvSpPr>
          <p:cNvPr id="152" name="Google Shape;152;p28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53" name="Google Shape;153;p28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Time how quick a product is made </a:t>
            </a:r>
            <a:endParaRPr sz="1800"/>
          </a:p>
        </p:txBody>
      </p:sp>
      <p:sp>
        <p:nvSpPr>
          <p:cNvPr id="154" name="Google Shape;154;p28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Time how long it takes for a precipitate to be formed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67" name="Google Shape;467;p5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68" name="Google Shape;468;p5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9" name="Google Shape;469;p55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Increasing the surface area...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70" name="Google Shape;470;p55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concentration of particles</a:t>
            </a:r>
            <a:endParaRPr sz="1800"/>
          </a:p>
        </p:txBody>
      </p:sp>
      <p:sp>
        <p:nvSpPr>
          <p:cNvPr id="471" name="Google Shape;471;p55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Decreases the rate of reaction</a:t>
            </a:r>
            <a:endParaRPr sz="1800"/>
          </a:p>
        </p:txBody>
      </p:sp>
      <p:sp>
        <p:nvSpPr>
          <p:cNvPr id="472" name="Google Shape;472;p55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73" name="Google Shape;473;p55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number of particles</a:t>
            </a:r>
            <a:endParaRPr sz="1800"/>
          </a:p>
        </p:txBody>
      </p:sp>
      <p:sp>
        <p:nvSpPr>
          <p:cNvPr id="474" name="Google Shape;474;p55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number of successful collisions</a:t>
            </a:r>
            <a:endParaRPr sz="1800"/>
          </a:p>
        </p:txBody>
      </p:sp>
      <p:sp>
        <p:nvSpPr>
          <p:cNvPr id="475" name="Google Shape;475;p55"/>
          <p:cNvSpPr/>
          <p:nvPr/>
        </p:nvSpPr>
        <p:spPr>
          <a:xfrm>
            <a:off x="4585650" y="1374200"/>
            <a:ext cx="3485700" cy="1317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5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82" name="Google Shape;482;p5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83" name="Google Shape;483;p5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4" name="Google Shape;484;p56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Decreasing the concentration...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5" name="Google Shape;485;p56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Decreases the number of particles</a:t>
            </a:r>
            <a:endParaRPr sz="1800"/>
          </a:p>
        </p:txBody>
      </p:sp>
      <p:sp>
        <p:nvSpPr>
          <p:cNvPr id="486" name="Google Shape;486;p56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rate of reaction</a:t>
            </a:r>
            <a:endParaRPr sz="1800"/>
          </a:p>
        </p:txBody>
      </p:sp>
      <p:sp>
        <p:nvSpPr>
          <p:cNvPr id="487" name="Google Shape;487;p56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88" name="Google Shape;488;p56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number of particles</a:t>
            </a:r>
            <a:endParaRPr sz="1800"/>
          </a:p>
        </p:txBody>
      </p:sp>
      <p:sp>
        <p:nvSpPr>
          <p:cNvPr id="489" name="Google Shape;489;p56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number of successful collisions</a:t>
            </a:r>
            <a:endParaRPr sz="1800"/>
          </a:p>
        </p:txBody>
      </p:sp>
      <p:sp>
        <p:nvSpPr>
          <p:cNvPr id="490" name="Google Shape;490;p56"/>
          <p:cNvSpPr/>
          <p:nvPr/>
        </p:nvSpPr>
        <p:spPr>
          <a:xfrm>
            <a:off x="42750" y="2860050"/>
            <a:ext cx="4037100" cy="1254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6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97" name="Google Shape;497;p5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498" name="Google Shape;498;p5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9" name="Google Shape;499;p57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Finish the equation: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Potassium carbonate → ………… …….. + carbon dioxide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0" name="Google Shape;500;p57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Potassium sulphate</a:t>
            </a:r>
            <a:endParaRPr sz="1800"/>
          </a:p>
        </p:txBody>
      </p:sp>
      <p:sp>
        <p:nvSpPr>
          <p:cNvPr id="501" name="Google Shape;501;p57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Potassium dioxide</a:t>
            </a:r>
            <a:endParaRPr sz="1800"/>
          </a:p>
        </p:txBody>
      </p:sp>
      <p:sp>
        <p:nvSpPr>
          <p:cNvPr id="502" name="Google Shape;502;p57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503" name="Google Shape;503;p57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Potassium chloride</a:t>
            </a:r>
            <a:endParaRPr sz="1800"/>
          </a:p>
        </p:txBody>
      </p:sp>
      <p:sp>
        <p:nvSpPr>
          <p:cNvPr id="504" name="Google Shape;504;p57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Potassium oxide</a:t>
            </a:r>
            <a:endParaRPr sz="1800"/>
          </a:p>
        </p:txBody>
      </p:sp>
      <p:sp>
        <p:nvSpPr>
          <p:cNvPr id="505" name="Google Shape;505;p57"/>
          <p:cNvSpPr/>
          <p:nvPr/>
        </p:nvSpPr>
        <p:spPr>
          <a:xfrm>
            <a:off x="4555088" y="1296525"/>
            <a:ext cx="3523200" cy="1317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7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8"/>
          <p:cNvSpPr txBox="1"/>
          <p:nvPr/>
        </p:nvSpPr>
        <p:spPr>
          <a:xfrm>
            <a:off x="543800" y="1259524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2" name="Google Shape;512;p58"/>
          <p:cNvSpPr txBox="1"/>
          <p:nvPr/>
        </p:nvSpPr>
        <p:spPr>
          <a:xfrm>
            <a:off x="543800" y="1957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temperature of the surroundings increases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3" name="Google Shape;513;p58"/>
          <p:cNvSpPr txBox="1"/>
          <p:nvPr/>
        </p:nvSpPr>
        <p:spPr>
          <a:xfrm>
            <a:off x="4562497" y="1259524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4" name="Google Shape;514;p58"/>
          <p:cNvSpPr txBox="1"/>
          <p:nvPr/>
        </p:nvSpPr>
        <p:spPr>
          <a:xfrm>
            <a:off x="4448100" y="1995150"/>
            <a:ext cx="34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temperature of the surroundings decreases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p58"/>
          <p:cNvSpPr txBox="1"/>
          <p:nvPr/>
        </p:nvSpPr>
        <p:spPr>
          <a:xfrm>
            <a:off x="543800" y="2827440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6" name="Google Shape;516;p58"/>
          <p:cNvSpPr txBox="1"/>
          <p:nvPr/>
        </p:nvSpPr>
        <p:spPr>
          <a:xfrm>
            <a:off x="543800" y="3584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particles decrease in temperature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58"/>
          <p:cNvSpPr txBox="1"/>
          <p:nvPr/>
        </p:nvSpPr>
        <p:spPr>
          <a:xfrm>
            <a:off x="4562497" y="2827440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8" name="Google Shape;518;p58"/>
          <p:cNvSpPr txBox="1"/>
          <p:nvPr/>
        </p:nvSpPr>
        <p:spPr>
          <a:xfrm>
            <a:off x="4524400" y="3584050"/>
            <a:ext cx="2979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58"/>
          <p:cNvSpPr txBox="1"/>
          <p:nvPr/>
        </p:nvSpPr>
        <p:spPr>
          <a:xfrm>
            <a:off x="665100" y="369700"/>
            <a:ext cx="78195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During endothermic reactions...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58"/>
          <p:cNvSpPr/>
          <p:nvPr/>
        </p:nvSpPr>
        <p:spPr>
          <a:xfrm>
            <a:off x="4328950" y="1205113"/>
            <a:ext cx="3408000" cy="1448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8"/>
          <p:cNvSpPr txBox="1"/>
          <p:nvPr/>
        </p:nvSpPr>
        <p:spPr>
          <a:xfrm>
            <a:off x="4543450" y="3584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particle temperature increases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9"/>
          <p:cNvSpPr txBox="1"/>
          <p:nvPr/>
        </p:nvSpPr>
        <p:spPr>
          <a:xfrm>
            <a:off x="543800" y="1259524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7" name="Google Shape;527;p59"/>
          <p:cNvSpPr txBox="1"/>
          <p:nvPr/>
        </p:nvSpPr>
        <p:spPr>
          <a:xfrm>
            <a:off x="543800" y="1957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Bonds are broken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8" name="Google Shape;528;p59"/>
          <p:cNvSpPr txBox="1"/>
          <p:nvPr/>
        </p:nvSpPr>
        <p:spPr>
          <a:xfrm>
            <a:off x="4562497" y="1259524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9" name="Google Shape;529;p59"/>
          <p:cNvSpPr txBox="1"/>
          <p:nvPr/>
        </p:nvSpPr>
        <p:spPr>
          <a:xfrm>
            <a:off x="4448100" y="1995150"/>
            <a:ext cx="340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Bonds are made then broken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p59"/>
          <p:cNvSpPr txBox="1"/>
          <p:nvPr/>
        </p:nvSpPr>
        <p:spPr>
          <a:xfrm>
            <a:off x="543800" y="2827440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31" name="Google Shape;531;p59"/>
          <p:cNvSpPr txBox="1"/>
          <p:nvPr/>
        </p:nvSpPr>
        <p:spPr>
          <a:xfrm>
            <a:off x="543800" y="3584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Bonds are made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2" name="Google Shape;532;p59"/>
          <p:cNvSpPr txBox="1"/>
          <p:nvPr/>
        </p:nvSpPr>
        <p:spPr>
          <a:xfrm>
            <a:off x="4562497" y="2827440"/>
            <a:ext cx="2940900" cy="46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</a:t>
            </a:r>
            <a:endParaRPr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33" name="Google Shape;533;p59"/>
          <p:cNvSpPr txBox="1"/>
          <p:nvPr/>
        </p:nvSpPr>
        <p:spPr>
          <a:xfrm>
            <a:off x="4524400" y="3584050"/>
            <a:ext cx="2979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p59"/>
          <p:cNvSpPr txBox="1"/>
          <p:nvPr/>
        </p:nvSpPr>
        <p:spPr>
          <a:xfrm>
            <a:off x="665100" y="369700"/>
            <a:ext cx="78195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During exothermic reactions...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5" name="Google Shape;535;p59"/>
          <p:cNvSpPr/>
          <p:nvPr/>
        </p:nvSpPr>
        <p:spPr>
          <a:xfrm>
            <a:off x="4309900" y="2774275"/>
            <a:ext cx="3408000" cy="1448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9"/>
          <p:cNvSpPr txBox="1"/>
          <p:nvPr/>
        </p:nvSpPr>
        <p:spPr>
          <a:xfrm>
            <a:off x="4543450" y="3584050"/>
            <a:ext cx="29409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Bonds are broken and made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542" name="Google Shape;542;p6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543" name="Google Shape;543;p6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4" name="Google Shape;544;p60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products of complete combustion are?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5" name="Google Shape;545;p60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Carbon, water and soot</a:t>
            </a:r>
            <a:endParaRPr sz="1800"/>
          </a:p>
        </p:txBody>
      </p:sp>
      <p:sp>
        <p:nvSpPr>
          <p:cNvPr id="546" name="Google Shape;546;p60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Carbon dioxide and water</a:t>
            </a:r>
            <a:endParaRPr sz="1800"/>
          </a:p>
        </p:txBody>
      </p:sp>
      <p:sp>
        <p:nvSpPr>
          <p:cNvPr id="547" name="Google Shape;547;p60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548" name="Google Shape;548;p60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Carbon minoxide and water</a:t>
            </a:r>
            <a:endParaRPr sz="1800"/>
          </a:p>
        </p:txBody>
      </p:sp>
      <p:sp>
        <p:nvSpPr>
          <p:cNvPr id="549" name="Google Shape;549;p60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Carbon monoxide and water</a:t>
            </a:r>
            <a:endParaRPr sz="1800"/>
          </a:p>
        </p:txBody>
      </p:sp>
      <p:sp>
        <p:nvSpPr>
          <p:cNvPr id="550" name="Google Shape;550;p60"/>
          <p:cNvSpPr/>
          <p:nvPr/>
        </p:nvSpPr>
        <p:spPr>
          <a:xfrm>
            <a:off x="355800" y="1259525"/>
            <a:ext cx="3411000" cy="1317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60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7" name="Google Shape;557;p61"/>
          <p:cNvSpPr txBox="1"/>
          <p:nvPr>
            <p:ph type="title"/>
          </p:nvPr>
        </p:nvSpPr>
        <p:spPr>
          <a:xfrm>
            <a:off x="808138" y="3777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Correct the incorrect or poor statement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8" name="Google Shape;558;p6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559" name="Google Shape;559;p61"/>
          <p:cNvGraphicFramePr/>
          <p:nvPr/>
        </p:nvGraphicFramePr>
        <p:xfrm>
          <a:off x="732513" y="501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{B5FF4FC5-CFA1-4A52-AF1A-4AF8908614D1}</a:tableStyleId>
              </a:tblPr>
              <a:tblGrid>
                <a:gridCol w="3649000"/>
                <a:gridCol w="3895675"/>
              </a:tblGrid>
              <a:tr h="1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Incorrect or poor statement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statement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reaction happens when reactants collide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...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reaction happens when reactants collide with enough energy to start a reaction (activation energy)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Increasing the concentration increases the rate of reaction because there are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 collisions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Increasing the concentration increases the rate of reaction because there are more frequent collisions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test for oxygen is to put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blown out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splint into the gas and if it relights, its oxygen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test for oxygen is a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glowing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splint relights when put into oxygen gas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Complete combustion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produces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more energy than incomplete combustion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Complete combustion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releases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more energy than incomplete combustion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5" name="Google Shape;565;p62"/>
          <p:cNvSpPr txBox="1"/>
          <p:nvPr>
            <p:ph type="title"/>
          </p:nvPr>
        </p:nvSpPr>
        <p:spPr>
          <a:xfrm>
            <a:off x="808138" y="3777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Correct the incorrect or poor statement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66" name="Google Shape;566;p6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567" name="Google Shape;567;p62"/>
          <p:cNvGraphicFramePr/>
          <p:nvPr/>
        </p:nvGraphicFramePr>
        <p:xfrm>
          <a:off x="732513" y="501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{B5FF4FC5-CFA1-4A52-AF1A-4AF8908614D1}</a:tableStyleId>
              </a:tblPr>
              <a:tblGrid>
                <a:gridCol w="3649000"/>
                <a:gridCol w="3895675"/>
              </a:tblGrid>
              <a:tr h="10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Incorrect or poor statement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statement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control variables when testing the effect of surface area on the rate of reaction between HCl and calcium carbonate are: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amount 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carbonate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amount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acid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mass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carbonate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acid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test for carbon dioxide is to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put a lit splint inside it and if the flame goes out, 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it’s carbon dioxide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test for carbon dioxide is to bubble it through lime water and if the lime water goes cloudy, the gas is CO</a:t>
                      </a:r>
                      <a:r>
                        <a:rPr baseline="-25000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aseline="-25000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When investigating endothermic reactions a polystyrene cup is better because it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stops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energy being </a:t>
                      </a:r>
                      <a:r>
                        <a:rPr b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lost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the environment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investigating endothermic reactions, a polystyrene cup is better because it </a:t>
                      </a:r>
                      <a:r>
                        <a:rPr b="1" lang="en-GB" sz="14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cuts down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 energy being </a:t>
                      </a:r>
                      <a:r>
                        <a:rPr b="1" lang="en-GB" sz="14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taken in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from the environment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Identify the equation: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b="1" baseline="-25000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+ 5O</a:t>
            </a:r>
            <a:r>
              <a:rPr b="1" baseline="-25000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→  2CO  +  2C  +  8H</a:t>
            </a:r>
            <a:r>
              <a:rPr b="1" baseline="-25000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Incomplete combustion</a:t>
            </a:r>
            <a:endParaRPr b="1" sz="3500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Identify the equation: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CuCO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→ CuO + CO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baseline="-25000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Thermal decomposition</a:t>
            </a:r>
            <a:endParaRPr b="1" sz="3700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60" name="Google Shape;160;p2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61" name="Google Shape;161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9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activation energy?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29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64" name="Google Shape;164;p29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minimum amount of energy a reaction needs to start</a:t>
            </a:r>
            <a:endParaRPr sz="1800"/>
          </a:p>
        </p:txBody>
      </p:sp>
      <p:sp>
        <p:nvSpPr>
          <p:cNvPr id="165" name="Google Shape;165;p29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energy given out when new bonds are formed</a:t>
            </a:r>
            <a:endParaRPr sz="1800"/>
          </a:p>
        </p:txBody>
      </p:sp>
      <p:sp>
        <p:nvSpPr>
          <p:cNvPr id="166" name="Google Shape;166;p29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67" name="Google Shape;167;p29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energy taken in when bonds are broken </a:t>
            </a:r>
            <a:endParaRPr sz="1800"/>
          </a:p>
        </p:txBody>
      </p:sp>
      <p:sp>
        <p:nvSpPr>
          <p:cNvPr id="168" name="Google Shape;168;p29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maximum amount of energy a reaction needs to start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Identify the equation:</a:t>
            </a:r>
            <a:endParaRPr>
              <a:solidFill>
                <a:srgbClr val="000000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Mg + O →  MgO</a:t>
            </a:r>
            <a:endParaRPr b="1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GB" sz="37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Oxidation</a:t>
            </a:r>
            <a:endParaRPr b="1" sz="3700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Identify the equation: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→ K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+ CO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baseline="-25000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Thermal decomposition</a:t>
            </a:r>
            <a:endParaRPr b="1" sz="3700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Identify the equation:</a:t>
            </a:r>
            <a:endParaRPr>
              <a:solidFill>
                <a:srgbClr val="000000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+  2O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→  CO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+  2H</a:t>
            </a:r>
            <a:r>
              <a:rPr b="1" baseline="-25000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GB" sz="37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Complete combustion</a:t>
            </a:r>
            <a:endParaRPr b="1" sz="3700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74" name="Google Shape;174;p3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75" name="Google Shape;175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rate of reaction is...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30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78" name="Google Shape;178;p30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Quickest at the start of the reaction then slows down</a:t>
            </a:r>
            <a:endParaRPr sz="1800"/>
          </a:p>
        </p:txBody>
      </p:sp>
      <p:sp>
        <p:nvSpPr>
          <p:cNvPr id="179" name="Google Shape;179;p30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Quick all the way through every reaction</a:t>
            </a:r>
            <a:endParaRPr sz="1800"/>
          </a:p>
        </p:txBody>
      </p:sp>
      <p:sp>
        <p:nvSpPr>
          <p:cNvPr id="180" name="Google Shape;180;p30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81" name="Google Shape;181;p30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Slowest at the start of the reaction then speeds up </a:t>
            </a:r>
            <a:endParaRPr sz="1800"/>
          </a:p>
        </p:txBody>
      </p:sp>
      <p:sp>
        <p:nvSpPr>
          <p:cNvPr id="182" name="Google Shape;182;p30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same speed through a reaction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88" name="Google Shape;188;p3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31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one decreases the rate of reaction?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1" name="Google Shape;191;p31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92" name="Google Shape;192;p31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Larger surface area of reactants</a:t>
            </a:r>
            <a:endParaRPr sz="1800"/>
          </a:p>
        </p:txBody>
      </p:sp>
      <p:sp>
        <p:nvSpPr>
          <p:cNvPr id="193" name="Google Shape;193;p31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Particles have more kinetic energy</a:t>
            </a:r>
            <a:endParaRPr sz="1800"/>
          </a:p>
        </p:txBody>
      </p:sp>
      <p:sp>
        <p:nvSpPr>
          <p:cNvPr id="194" name="Google Shape;194;p31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95" name="Google Shape;195;p31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Lower concentration of reactants</a:t>
            </a:r>
            <a:endParaRPr sz="1800"/>
          </a:p>
        </p:txBody>
      </p:sp>
      <p:sp>
        <p:nvSpPr>
          <p:cNvPr id="196" name="Google Shape;196;p31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Use of a catalyst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02" name="Google Shape;202;p3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32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one increases the rate of reaction?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5" name="Google Shape;205;p32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206" name="Google Shape;206;p32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Larger surface area of reactants</a:t>
            </a:r>
            <a:endParaRPr sz="1800"/>
          </a:p>
        </p:txBody>
      </p:sp>
      <p:sp>
        <p:nvSpPr>
          <p:cNvPr id="207" name="Google Shape;207;p32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Particles have less kinetic energy</a:t>
            </a:r>
            <a:endParaRPr sz="1800"/>
          </a:p>
        </p:txBody>
      </p:sp>
      <p:sp>
        <p:nvSpPr>
          <p:cNvPr id="208" name="Google Shape;208;p32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09" name="Google Shape;209;p32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Lower concentration of reactants</a:t>
            </a:r>
            <a:endParaRPr sz="1800"/>
          </a:p>
        </p:txBody>
      </p:sp>
      <p:sp>
        <p:nvSpPr>
          <p:cNvPr id="210" name="Google Shape;210;p32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Use of a gas syringe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16" name="Google Shape;216;p3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17" name="Google Shape;217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8" name="Google Shape;218;p33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dependent variable is?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9" name="Google Shape;219;p33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220" name="Google Shape;220;p33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variable we control</a:t>
            </a:r>
            <a:endParaRPr sz="1800"/>
          </a:p>
        </p:txBody>
      </p:sp>
      <p:sp>
        <p:nvSpPr>
          <p:cNvPr id="221" name="Google Shape;221;p33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variable we measure</a:t>
            </a:r>
            <a:endParaRPr sz="1800"/>
          </a:p>
        </p:txBody>
      </p:sp>
      <p:sp>
        <p:nvSpPr>
          <p:cNvPr id="222" name="Google Shape;222;p33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23" name="Google Shape;223;p33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variable we keep the same</a:t>
            </a:r>
            <a:endParaRPr sz="1800"/>
          </a:p>
        </p:txBody>
      </p:sp>
      <p:sp>
        <p:nvSpPr>
          <p:cNvPr id="224" name="Google Shape;224;p33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variable we change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A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30" name="Google Shape;230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B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31" name="Google Shape;231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34"/>
          <p:cNvSpPr txBox="1"/>
          <p:nvPr>
            <p:ph type="title"/>
          </p:nvPr>
        </p:nvSpPr>
        <p:spPr>
          <a:xfrm>
            <a:off x="458975" y="445025"/>
            <a:ext cx="7719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Increasing the surface area...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3" name="Google Shape;233;p34"/>
          <p:cNvSpPr txBox="1"/>
          <p:nvPr>
            <p:ph idx="2" type="body"/>
          </p:nvPr>
        </p:nvSpPr>
        <p:spPr>
          <a:xfrm>
            <a:off x="4852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rgbClr val="434343"/>
                </a:solidFill>
              </a:rPr>
              <a:t>C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234" name="Google Shape;234;p34"/>
          <p:cNvSpPr txBox="1"/>
          <p:nvPr>
            <p:ph idx="8" type="body"/>
          </p:nvPr>
        </p:nvSpPr>
        <p:spPr>
          <a:xfrm>
            <a:off x="858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concentration of particles</a:t>
            </a:r>
            <a:endParaRPr sz="1800"/>
          </a:p>
        </p:txBody>
      </p:sp>
      <p:sp>
        <p:nvSpPr>
          <p:cNvPr id="235" name="Google Shape;235;p34"/>
          <p:cNvSpPr txBox="1"/>
          <p:nvPr>
            <p:ph idx="8" type="body"/>
          </p:nvPr>
        </p:nvSpPr>
        <p:spPr>
          <a:xfrm>
            <a:off x="858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Decreases the rate of reaction</a:t>
            </a:r>
            <a:endParaRPr sz="1800"/>
          </a:p>
        </p:txBody>
      </p:sp>
      <p:sp>
        <p:nvSpPr>
          <p:cNvPr id="236" name="Google Shape;236;p34"/>
          <p:cNvSpPr txBox="1"/>
          <p:nvPr>
            <p:ph idx="1" type="subTitle"/>
          </p:nvPr>
        </p:nvSpPr>
        <p:spPr>
          <a:xfrm>
            <a:off x="4752488" y="2952375"/>
            <a:ext cx="3128400" cy="45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D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37" name="Google Shape;237;p34"/>
          <p:cNvSpPr txBox="1"/>
          <p:nvPr>
            <p:ph idx="8" type="body"/>
          </p:nvPr>
        </p:nvSpPr>
        <p:spPr>
          <a:xfrm>
            <a:off x="4353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number of particles</a:t>
            </a:r>
            <a:endParaRPr sz="1800"/>
          </a:p>
        </p:txBody>
      </p:sp>
      <p:sp>
        <p:nvSpPr>
          <p:cNvPr id="238" name="Google Shape;238;p34"/>
          <p:cNvSpPr txBox="1"/>
          <p:nvPr>
            <p:ph idx="8" type="body"/>
          </p:nvPr>
        </p:nvSpPr>
        <p:spPr>
          <a:xfrm>
            <a:off x="4353000" y="2060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the number of successful collisions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