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2A9BD0-C02A-4778-A9C3-8CE5B21002CA}">
  <a:tblStyle styleId="{D12A9BD0-C02A-4778-A9C3-8CE5B21002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5.xml"/><Relationship Id="rId22" Type="http://schemas.openxmlformats.org/officeDocument/2006/relationships/font" Target="fonts/MontserratMedium-italic.fntdata"/><Relationship Id="rId10" Type="http://schemas.openxmlformats.org/officeDocument/2006/relationships/slide" Target="slides/slide4.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2.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d766589b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d766589b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c9b21953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c9b21953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806125" y="3142200"/>
            <a:ext cx="161340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2:</a:t>
            </a:r>
            <a:r>
              <a:rPr lang="en-GB" sz="6000">
                <a:solidFill>
                  <a:srgbClr val="4B3241"/>
                </a:solidFill>
              </a:rPr>
              <a:t> </a:t>
            </a:r>
            <a:r>
              <a:rPr lang="en-GB" sz="7000">
                <a:solidFill>
                  <a:srgbClr val="4B3241"/>
                </a:solidFill>
              </a:rPr>
              <a:t>Introduction to the CPU </a:t>
            </a:r>
            <a:endParaRPr sz="7000">
              <a:solidFill>
                <a:srgbClr val="4B3241"/>
              </a:solidFill>
            </a:endParaRPr>
          </a:p>
          <a:p>
            <a:pPr indent="0" lvl="0" marL="0" marR="0" rtl="0" algn="l">
              <a:lnSpc>
                <a:spcPct val="115000"/>
              </a:lnSpc>
              <a:spcBef>
                <a:spcPts val="0"/>
              </a:spcBef>
              <a:spcAft>
                <a:spcPts val="0"/>
              </a:spcAft>
              <a:buNone/>
            </a:pPr>
            <a:r>
              <a:t/>
            </a:r>
            <a:endParaRPr b="0" sz="3000">
              <a:solidFill>
                <a:srgbClr val="4B324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3000">
              <a:solidFill>
                <a:srgbClr val="4B324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0" sz="3000">
              <a:solidFill>
                <a:srgbClr val="4B324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b="0" lang="en-GB" sz="3000">
                <a:solidFill>
                  <a:srgbClr val="4B3241"/>
                </a:solidFill>
                <a:latin typeface="Montserrat SemiBold"/>
                <a:ea typeface="Montserrat SemiBold"/>
                <a:cs typeface="Montserrat SemiBold"/>
                <a:sym typeface="Montserrat SemiBold"/>
              </a:rPr>
              <a:t>Computer systems</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p:txBody>
      </p:sp>
      <p:sp>
        <p:nvSpPr>
          <p:cNvPr id="100" name="Google Shape;100;p18"/>
          <p:cNvSpPr txBox="1"/>
          <p:nvPr>
            <p:ph idx="4294967295" type="subTitle"/>
          </p:nvPr>
        </p:nvSpPr>
        <p:spPr>
          <a:xfrm>
            <a:off x="91800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1" name="Google Shape;101;p18"/>
          <p:cNvSpPr txBox="1"/>
          <p:nvPr>
            <p:ph idx="4294967295" type="subTitle"/>
          </p:nvPr>
        </p:nvSpPr>
        <p:spPr>
          <a:xfrm>
            <a:off x="917950" y="759950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Mac Bowley</a:t>
            </a:r>
            <a:endParaRPr>
              <a:solidFill>
                <a:srgbClr val="4B3241"/>
              </a:solidFill>
            </a:endParaRPr>
          </a:p>
          <a:p>
            <a:pPr indent="0" lvl="0" marL="0" rtl="0" algn="l">
              <a:spcBef>
                <a:spcPts val="2000"/>
              </a:spcBef>
              <a:spcAft>
                <a:spcPts val="2000"/>
              </a:spcAft>
              <a:buNone/>
            </a:pPr>
            <a:r>
              <a:rPr i="1" lang="en-GB" sz="1500">
                <a:solidFill>
                  <a:srgbClr val="4B3241"/>
                </a:solidFill>
              </a:rPr>
              <a:t>Materials fr</a:t>
            </a:r>
            <a:r>
              <a:rPr i="1" lang="en-GB" sz="1500">
                <a:solidFill>
                  <a:srgbClr val="4B3241"/>
                </a:solidFill>
              </a:rPr>
              <a:t>o</a:t>
            </a:r>
            <a:r>
              <a:rPr i="1" lang="en-GB" sz="1500">
                <a:solidFill>
                  <a:srgbClr val="4B3241"/>
                </a:solidFill>
              </a:rPr>
              <a:t>m the Teach Computing Curriculum created by the National Centre for Computing Education</a:t>
            </a:r>
            <a:endParaRPr i="1" sz="1500">
              <a:solidFill>
                <a:srgbClr val="4B3241"/>
              </a:solidFill>
            </a:endParaRPr>
          </a:p>
        </p:txBody>
      </p:sp>
      <p:sp>
        <p:nvSpPr>
          <p:cNvPr id="102" name="Google Shape;10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8" name="Google Shape;108;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Von Neumann architecture</a:t>
            </a:r>
            <a:r>
              <a:rPr lang="en-GB">
                <a:solidFill>
                  <a:schemeClr val="dk2"/>
                </a:solidFill>
              </a:rPr>
              <a:t> - fill in the blanks</a:t>
            </a:r>
            <a:endParaRPr>
              <a:solidFill>
                <a:schemeClr val="dk2"/>
              </a:solidFill>
            </a:endParaRPr>
          </a:p>
          <a:p>
            <a:pPr indent="0" lvl="0" marL="0" rtl="0" algn="l">
              <a:spcBef>
                <a:spcPts val="0"/>
              </a:spcBef>
              <a:spcAft>
                <a:spcPts val="0"/>
              </a:spcAft>
              <a:buNone/>
            </a:pPr>
            <a:r>
              <a:rPr lang="en-GB">
                <a:solidFill>
                  <a:schemeClr val="dk2"/>
                </a:solidFill>
              </a:rPr>
              <a:t>(each word is only used once)</a:t>
            </a:r>
            <a:endParaRPr>
              <a:solidFill>
                <a:schemeClr val="dk2"/>
              </a:solidFill>
            </a:endParaRPr>
          </a:p>
        </p:txBody>
      </p:sp>
      <p:sp>
        <p:nvSpPr>
          <p:cNvPr id="109" name="Google Shape;109;p19"/>
          <p:cNvSpPr txBox="1"/>
          <p:nvPr>
            <p:ph idx="1" type="body"/>
          </p:nvPr>
        </p:nvSpPr>
        <p:spPr>
          <a:xfrm>
            <a:off x="917950" y="2519050"/>
            <a:ext cx="16452000" cy="333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Von Neumann architecture describes the _____ of a computer system. In the Von Neumann model both _____ and ______ are stored in memory as ______. </a:t>
            </a:r>
            <a:endParaRPr sz="3500"/>
          </a:p>
          <a:p>
            <a:pPr indent="0" lvl="0" marL="0" rtl="0" algn="l">
              <a:spcBef>
                <a:spcPts val="0"/>
              </a:spcBef>
              <a:spcAft>
                <a:spcPts val="0"/>
              </a:spcAft>
              <a:buNone/>
            </a:pPr>
            <a:r>
              <a:rPr lang="en-GB" sz="3500"/>
              <a:t>Instructions are ______ from memory one by one, the processor will  _______ the instruction before executing it.</a:t>
            </a:r>
            <a:endParaRPr sz="3500"/>
          </a:p>
          <a:p>
            <a:pPr indent="0" lvl="0" marL="0" rtl="0" algn="l">
              <a:spcBef>
                <a:spcPts val="0"/>
              </a:spcBef>
              <a:spcAft>
                <a:spcPts val="0"/>
              </a:spcAft>
              <a:buNone/>
            </a:pPr>
            <a:r>
              <a:t/>
            </a:r>
            <a:endParaRPr sz="3500"/>
          </a:p>
        </p:txBody>
      </p:sp>
      <p:sp>
        <p:nvSpPr>
          <p:cNvPr id="110" name="Google Shape;110;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1" name="Google Shape;111;p19"/>
          <p:cNvSpPr txBox="1"/>
          <p:nvPr/>
        </p:nvSpPr>
        <p:spPr>
          <a:xfrm>
            <a:off x="1960975" y="6090275"/>
            <a:ext cx="3680400" cy="906600"/>
          </a:xfrm>
          <a:prstGeom prst="rect">
            <a:avLst/>
          </a:prstGeom>
          <a:solidFill>
            <a:srgbClr val="00968C"/>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fetched</a:t>
            </a:r>
            <a:endParaRPr sz="3500">
              <a:solidFill>
                <a:srgbClr val="FFFFFF"/>
              </a:solidFill>
              <a:latin typeface="Montserrat SemiBold"/>
              <a:ea typeface="Montserrat SemiBold"/>
              <a:cs typeface="Montserrat SemiBold"/>
              <a:sym typeface="Montserrat SemiBold"/>
            </a:endParaRPr>
          </a:p>
        </p:txBody>
      </p:sp>
      <p:sp>
        <p:nvSpPr>
          <p:cNvPr id="112" name="Google Shape;112;p19"/>
          <p:cNvSpPr txBox="1"/>
          <p:nvPr/>
        </p:nvSpPr>
        <p:spPr>
          <a:xfrm>
            <a:off x="7303800" y="6090275"/>
            <a:ext cx="3680400" cy="906600"/>
          </a:xfrm>
          <a:prstGeom prst="rect">
            <a:avLst/>
          </a:prstGeom>
          <a:solidFill>
            <a:srgbClr val="F03C78"/>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design</a:t>
            </a:r>
            <a:endParaRPr sz="3500">
              <a:solidFill>
                <a:srgbClr val="FFFFFF"/>
              </a:solidFill>
              <a:latin typeface="Montserrat SemiBold"/>
              <a:ea typeface="Montserrat SemiBold"/>
              <a:cs typeface="Montserrat SemiBold"/>
              <a:sym typeface="Montserrat SemiBold"/>
            </a:endParaRPr>
          </a:p>
        </p:txBody>
      </p:sp>
      <p:sp>
        <p:nvSpPr>
          <p:cNvPr id="113" name="Google Shape;113;p19"/>
          <p:cNvSpPr txBox="1"/>
          <p:nvPr/>
        </p:nvSpPr>
        <p:spPr>
          <a:xfrm>
            <a:off x="12646625" y="6090275"/>
            <a:ext cx="3680400" cy="9066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data</a:t>
            </a:r>
            <a:endParaRPr sz="3500">
              <a:solidFill>
                <a:srgbClr val="FFFFFF"/>
              </a:solidFill>
              <a:latin typeface="Montserrat SemiBold"/>
              <a:ea typeface="Montserrat SemiBold"/>
              <a:cs typeface="Montserrat SemiBold"/>
              <a:sym typeface="Montserrat SemiBold"/>
            </a:endParaRPr>
          </a:p>
        </p:txBody>
      </p:sp>
      <p:sp>
        <p:nvSpPr>
          <p:cNvPr id="114" name="Google Shape;114;p19"/>
          <p:cNvSpPr txBox="1"/>
          <p:nvPr/>
        </p:nvSpPr>
        <p:spPr>
          <a:xfrm>
            <a:off x="1960975" y="7736875"/>
            <a:ext cx="3680400" cy="906600"/>
          </a:xfrm>
          <a:prstGeom prst="rect">
            <a:avLst/>
          </a:prstGeom>
          <a:solidFill>
            <a:srgbClr val="786EC8"/>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decode</a:t>
            </a:r>
            <a:endParaRPr sz="3500">
              <a:solidFill>
                <a:srgbClr val="FFFFFF"/>
              </a:solidFill>
              <a:latin typeface="Montserrat SemiBold"/>
              <a:ea typeface="Montserrat SemiBold"/>
              <a:cs typeface="Montserrat SemiBold"/>
              <a:sym typeface="Montserrat SemiBold"/>
            </a:endParaRPr>
          </a:p>
        </p:txBody>
      </p:sp>
      <p:sp>
        <p:nvSpPr>
          <p:cNvPr id="115" name="Google Shape;115;p19"/>
          <p:cNvSpPr txBox="1"/>
          <p:nvPr/>
        </p:nvSpPr>
        <p:spPr>
          <a:xfrm>
            <a:off x="7303800" y="7736875"/>
            <a:ext cx="3680400" cy="906600"/>
          </a:xfrm>
          <a:prstGeom prst="rect">
            <a:avLst/>
          </a:prstGeom>
          <a:solidFill>
            <a:srgbClr val="00468C"/>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instructions</a:t>
            </a:r>
            <a:endParaRPr sz="3500">
              <a:solidFill>
                <a:srgbClr val="FFFFFF"/>
              </a:solidFill>
              <a:latin typeface="Montserrat SemiBold"/>
              <a:ea typeface="Montserrat SemiBold"/>
              <a:cs typeface="Montserrat SemiBold"/>
              <a:sym typeface="Montserrat SemiBold"/>
            </a:endParaRPr>
          </a:p>
        </p:txBody>
      </p:sp>
      <p:sp>
        <p:nvSpPr>
          <p:cNvPr id="116" name="Google Shape;116;p19"/>
          <p:cNvSpPr txBox="1"/>
          <p:nvPr/>
        </p:nvSpPr>
        <p:spPr>
          <a:xfrm>
            <a:off x="12646625" y="7736875"/>
            <a:ext cx="3680400" cy="906600"/>
          </a:xfrm>
          <a:prstGeom prst="rect">
            <a:avLst/>
          </a:prstGeom>
          <a:solidFill>
            <a:srgbClr val="00968C"/>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3500">
                <a:solidFill>
                  <a:srgbClr val="FFFFFF"/>
                </a:solidFill>
                <a:latin typeface="Montserrat SemiBold"/>
                <a:ea typeface="Montserrat SemiBold"/>
                <a:cs typeface="Montserrat SemiBold"/>
                <a:sym typeface="Montserrat SemiBold"/>
              </a:rPr>
              <a:t>binary</a:t>
            </a:r>
            <a:endParaRPr sz="3500">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CPU team - Part 1</a:t>
            </a:r>
            <a:endParaRPr>
              <a:solidFill>
                <a:schemeClr val="dk2"/>
              </a:solidFill>
            </a:endParaRPr>
          </a:p>
        </p:txBody>
      </p:sp>
      <p:sp>
        <p:nvSpPr>
          <p:cNvPr id="122" name="Google Shape;122;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pic>
        <p:nvPicPr>
          <p:cNvPr id="123" name="Google Shape;123;p20"/>
          <p:cNvPicPr preferRelativeResize="0"/>
          <p:nvPr/>
        </p:nvPicPr>
        <p:blipFill>
          <a:blip r:embed="rId3">
            <a:alphaModFix/>
          </a:blip>
          <a:stretch>
            <a:fillRect/>
          </a:stretch>
        </p:blipFill>
        <p:spPr>
          <a:xfrm>
            <a:off x="5816663" y="2108788"/>
            <a:ext cx="6654675" cy="6069425"/>
          </a:xfrm>
          <a:prstGeom prst="rect">
            <a:avLst/>
          </a:prstGeom>
          <a:noFill/>
          <a:ln>
            <a:noFill/>
          </a:ln>
        </p:spPr>
      </p:pic>
      <p:sp>
        <p:nvSpPr>
          <p:cNvPr id="124" name="Google Shape;124;p20"/>
          <p:cNvSpPr txBox="1"/>
          <p:nvPr/>
        </p:nvSpPr>
        <p:spPr>
          <a:xfrm>
            <a:off x="880975" y="2249850"/>
            <a:ext cx="4635300" cy="24531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The ALU</a:t>
            </a:r>
            <a:endParaRPr sz="2400">
              <a:latin typeface="Montserrat"/>
              <a:ea typeface="Montserrat"/>
              <a:cs typeface="Montserrat"/>
              <a:sym typeface="Montserrat"/>
            </a:endParaRPr>
          </a:p>
        </p:txBody>
      </p:sp>
      <p:sp>
        <p:nvSpPr>
          <p:cNvPr id="125" name="Google Shape;125;p20"/>
          <p:cNvSpPr txBox="1"/>
          <p:nvPr/>
        </p:nvSpPr>
        <p:spPr>
          <a:xfrm>
            <a:off x="880975" y="5513875"/>
            <a:ext cx="4635300" cy="24531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Control Unit</a:t>
            </a:r>
            <a:endParaRPr sz="2400">
              <a:latin typeface="Montserrat"/>
              <a:ea typeface="Montserrat"/>
              <a:cs typeface="Montserrat"/>
              <a:sym typeface="Montserrat"/>
            </a:endParaRPr>
          </a:p>
        </p:txBody>
      </p:sp>
      <p:sp>
        <p:nvSpPr>
          <p:cNvPr id="126" name="Google Shape;126;p20"/>
          <p:cNvSpPr txBox="1"/>
          <p:nvPr/>
        </p:nvSpPr>
        <p:spPr>
          <a:xfrm>
            <a:off x="12771725" y="2108800"/>
            <a:ext cx="4635300" cy="17403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Clock</a:t>
            </a:r>
            <a:endParaRPr sz="2400">
              <a:latin typeface="Montserrat"/>
              <a:ea typeface="Montserrat"/>
              <a:cs typeface="Montserrat"/>
              <a:sym typeface="Montserrat"/>
            </a:endParaRPr>
          </a:p>
        </p:txBody>
      </p:sp>
      <p:sp>
        <p:nvSpPr>
          <p:cNvPr id="127" name="Google Shape;127;p20"/>
          <p:cNvSpPr txBox="1"/>
          <p:nvPr/>
        </p:nvSpPr>
        <p:spPr>
          <a:xfrm>
            <a:off x="12771725" y="4145100"/>
            <a:ext cx="4635300" cy="17403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Buses</a:t>
            </a:r>
            <a:endParaRPr sz="2400">
              <a:latin typeface="Montserrat"/>
              <a:ea typeface="Montserrat"/>
              <a:cs typeface="Montserrat"/>
              <a:sym typeface="Montserrat"/>
            </a:endParaRPr>
          </a:p>
        </p:txBody>
      </p:sp>
      <p:sp>
        <p:nvSpPr>
          <p:cNvPr id="128" name="Google Shape;128;p20"/>
          <p:cNvSpPr txBox="1"/>
          <p:nvPr/>
        </p:nvSpPr>
        <p:spPr>
          <a:xfrm>
            <a:off x="12771725" y="6226663"/>
            <a:ext cx="4635300" cy="17403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Registers</a:t>
            </a:r>
            <a:endParaRPr sz="24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The CPU team - Part 2</a:t>
            </a:r>
            <a:endParaRPr>
              <a:solidFill>
                <a:schemeClr val="dk2"/>
              </a:solidFill>
            </a:endParaRPr>
          </a:p>
        </p:txBody>
      </p:sp>
      <p:sp>
        <p:nvSpPr>
          <p:cNvPr id="134" name="Google Shape;134;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35" name="Google Shape;135;p21"/>
          <p:cNvGraphicFramePr/>
          <p:nvPr/>
        </p:nvGraphicFramePr>
        <p:xfrm>
          <a:off x="952500" y="1987835"/>
          <a:ext cx="3000000" cy="3000000"/>
        </p:xfrm>
        <a:graphic>
          <a:graphicData uri="http://schemas.openxmlformats.org/drawingml/2006/table">
            <a:tbl>
              <a:tblPr>
                <a:noFill/>
                <a:tableStyleId>{D12A9BD0-C02A-4778-A9C3-8CE5B21002CA}</a:tableStyleId>
              </a:tblPr>
              <a:tblGrid>
                <a:gridCol w="3309675"/>
                <a:gridCol w="4357775"/>
                <a:gridCol w="4357775"/>
                <a:gridCol w="4357775"/>
              </a:tblGrid>
              <a:tr h="531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Component</a:t>
                      </a:r>
                      <a:endParaRPr b="1" sz="2400">
                        <a:solidFill>
                          <a:srgbClr val="FFFFFF"/>
                        </a:solidFill>
                        <a:latin typeface="Montserrat"/>
                        <a:ea typeface="Montserrat"/>
                        <a:cs typeface="Montserrat"/>
                        <a:sym typeface="Montserrat"/>
                      </a:endParaRPr>
                    </a:p>
                  </a:txBody>
                  <a:tcPr marT="91425" marB="91425" marR="91425" marL="91425">
                    <a:solidFill>
                      <a:schemeClr val="accent3"/>
                    </a:solidFill>
                  </a:tcPr>
                </a:tc>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Stores</a:t>
                      </a:r>
                      <a:endParaRPr b="1" sz="2400">
                        <a:solidFill>
                          <a:srgbClr val="FFFFFF"/>
                        </a:solidFill>
                        <a:latin typeface="Montserrat"/>
                        <a:ea typeface="Montserrat"/>
                        <a:cs typeface="Montserrat"/>
                        <a:sym typeface="Montserrat"/>
                      </a:endParaRPr>
                    </a:p>
                  </a:txBody>
                  <a:tcPr marT="91425" marB="91425" marR="91425" marL="91425">
                    <a:solidFill>
                      <a:schemeClr val="accent3"/>
                    </a:solidFill>
                  </a:tcPr>
                </a:tc>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Manages</a:t>
                      </a:r>
                      <a:endParaRPr b="1" sz="2400">
                        <a:solidFill>
                          <a:srgbClr val="FFFFFF"/>
                        </a:solidFill>
                        <a:latin typeface="Montserrat"/>
                        <a:ea typeface="Montserrat"/>
                        <a:cs typeface="Montserrat"/>
                        <a:sym typeface="Montserrat"/>
                      </a:endParaRPr>
                    </a:p>
                  </a:txBody>
                  <a:tcPr marT="91425" marB="91425" marR="91425" marL="91425">
                    <a:solidFill>
                      <a:schemeClr val="accent3"/>
                    </a:solidFill>
                  </a:tcPr>
                </a:tc>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Controls</a:t>
                      </a:r>
                      <a:endParaRPr b="1" sz="2400">
                        <a:solidFill>
                          <a:srgbClr val="FFFFFF"/>
                        </a:solidFill>
                        <a:latin typeface="Montserrat"/>
                        <a:ea typeface="Montserrat"/>
                        <a:cs typeface="Montserrat"/>
                        <a:sym typeface="Montserrat"/>
                      </a:endParaRPr>
                    </a:p>
                  </a:txBody>
                  <a:tcPr marT="91425" marB="91425" marR="91425" marL="91425">
                    <a:solidFill>
                      <a:schemeClr val="accent3"/>
                    </a:solidFill>
                  </a:tcPr>
                </a:tc>
              </a:tr>
              <a:tr h="1134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Control Unit</a:t>
                      </a:r>
                      <a:endParaRPr b="1" sz="2400">
                        <a:solidFill>
                          <a:srgbClr val="FFFFFF"/>
                        </a:solidFill>
                        <a:latin typeface="Montserrat"/>
                        <a:ea typeface="Montserrat"/>
                        <a:cs typeface="Montserrat"/>
                        <a:sym typeface="Montserrat"/>
                      </a:endParaRPr>
                    </a:p>
                  </a:txBody>
                  <a:tcPr marT="91425" marB="91425" marR="91425" marL="91425" anchor="ctr">
                    <a:solidFill>
                      <a:schemeClr val="accent4"/>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r>
              <a:tr h="1134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Arithmetic Logic Unit</a:t>
                      </a:r>
                      <a:endParaRPr b="1" sz="2400">
                        <a:solidFill>
                          <a:srgbClr val="FFFFFF"/>
                        </a:solidFill>
                        <a:latin typeface="Montserrat"/>
                        <a:ea typeface="Montserrat"/>
                        <a:cs typeface="Montserrat"/>
                        <a:sym typeface="Montserrat"/>
                      </a:endParaRPr>
                    </a:p>
                  </a:txBody>
                  <a:tcPr marT="91425" marB="91425" marR="91425" marL="91425" anchor="ctr">
                    <a:solidFill>
                      <a:schemeClr val="accent5"/>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r>
              <a:tr h="1134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Registers</a:t>
                      </a:r>
                      <a:endParaRPr b="1" sz="2400">
                        <a:solidFill>
                          <a:srgbClr val="FFFFFF"/>
                        </a:solidFill>
                        <a:latin typeface="Montserrat"/>
                        <a:ea typeface="Montserrat"/>
                        <a:cs typeface="Montserrat"/>
                        <a:sym typeface="Montserrat"/>
                      </a:endParaRPr>
                    </a:p>
                  </a:txBody>
                  <a:tcPr marT="91425" marB="91425" marR="91425" marL="91425" anchor="ctr">
                    <a:solidFill>
                      <a:schemeClr val="accent6"/>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r>
              <a:tr h="1134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Buses</a:t>
                      </a:r>
                      <a:endParaRPr b="1" sz="2400">
                        <a:solidFill>
                          <a:srgbClr val="FFFFFF"/>
                        </a:solidFill>
                        <a:latin typeface="Montserrat"/>
                        <a:ea typeface="Montserrat"/>
                        <a:cs typeface="Montserrat"/>
                        <a:sym typeface="Montserrat"/>
                      </a:endParaRPr>
                    </a:p>
                  </a:txBody>
                  <a:tcPr marT="91425" marB="91425" marR="91425" marL="91425" anchor="ctr">
                    <a:solidFill>
                      <a:schemeClr val="accent4"/>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r>
              <a:tr h="1134225">
                <a:tc>
                  <a:txBody>
                    <a:bodyPr/>
                    <a:lstStyle/>
                    <a:p>
                      <a:pPr indent="0" lvl="0" marL="0" rtl="0" algn="ctr">
                        <a:spcBef>
                          <a:spcPts val="0"/>
                        </a:spcBef>
                        <a:spcAft>
                          <a:spcPts val="0"/>
                        </a:spcAft>
                        <a:buNone/>
                      </a:pPr>
                      <a:r>
                        <a:rPr b="1" lang="en-GB" sz="2400">
                          <a:solidFill>
                            <a:srgbClr val="FFFFFF"/>
                          </a:solidFill>
                          <a:latin typeface="Montserrat"/>
                          <a:ea typeface="Montserrat"/>
                          <a:cs typeface="Montserrat"/>
                          <a:sym typeface="Montserrat"/>
                        </a:rPr>
                        <a:t>Clock</a:t>
                      </a:r>
                      <a:endParaRPr b="1" sz="2400">
                        <a:solidFill>
                          <a:srgbClr val="FFFFFF"/>
                        </a:solidFill>
                        <a:latin typeface="Montserrat"/>
                        <a:ea typeface="Montserrat"/>
                        <a:cs typeface="Montserrat"/>
                        <a:sym typeface="Montserrat"/>
                      </a:endParaRPr>
                    </a:p>
                  </a:txBody>
                  <a:tcPr marT="91425" marB="91425" marR="91425" marL="91425" anchor="ctr">
                    <a:solidFill>
                      <a:schemeClr val="accent5"/>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c>
                  <a:txBody>
                    <a:bodyPr/>
                    <a:lstStyle/>
                    <a:p>
                      <a:pPr indent="0" lvl="0" marL="0" rtl="0" algn="l">
                        <a:spcBef>
                          <a:spcPts val="0"/>
                        </a:spcBef>
                        <a:spcAft>
                          <a:spcPts val="0"/>
                        </a:spcAft>
                        <a:buNone/>
                      </a:pPr>
                      <a:r>
                        <a:t/>
                      </a:r>
                      <a:endParaRPr sz="2400"/>
                    </a:p>
                  </a:txBody>
                  <a:tcPr marT="91425" marB="91425" marR="91425" marL="91425">
                    <a:solidFill>
                      <a:srgbClr val="EFEFE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917950" y="890050"/>
            <a:ext cx="107667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Remembering the components</a:t>
            </a:r>
            <a:endParaRPr>
              <a:solidFill>
                <a:schemeClr val="dk2"/>
              </a:solidFill>
            </a:endParaRPr>
          </a:p>
        </p:txBody>
      </p:sp>
      <p:sp>
        <p:nvSpPr>
          <p:cNvPr id="141" name="Google Shape;14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2" name="Google Shape;142;p22"/>
          <p:cNvSpPr txBox="1"/>
          <p:nvPr>
            <p:ph idx="1" type="body"/>
          </p:nvPr>
        </p:nvSpPr>
        <p:spPr>
          <a:xfrm>
            <a:off x="917950" y="2519050"/>
            <a:ext cx="16452000" cy="273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For each of the components of the CPU, choose a memorable image to represent it and sketch it in your notes. Justify why the image is suitable next to it. You can use these for inspiration, but it is better if you make them up for yourself. </a:t>
            </a:r>
            <a:endParaRPr sz="2800"/>
          </a:p>
        </p:txBody>
      </p:sp>
      <p:pic>
        <p:nvPicPr>
          <p:cNvPr id="143" name="Google Shape;143;p22"/>
          <p:cNvPicPr preferRelativeResize="0"/>
          <p:nvPr/>
        </p:nvPicPr>
        <p:blipFill>
          <a:blip r:embed="rId3">
            <a:alphaModFix/>
          </a:blip>
          <a:stretch>
            <a:fillRect/>
          </a:stretch>
        </p:blipFill>
        <p:spPr>
          <a:xfrm>
            <a:off x="1710725" y="5339975"/>
            <a:ext cx="2238722" cy="3252850"/>
          </a:xfrm>
          <a:prstGeom prst="rect">
            <a:avLst/>
          </a:prstGeom>
          <a:noFill/>
          <a:ln>
            <a:noFill/>
          </a:ln>
        </p:spPr>
      </p:pic>
      <p:pic>
        <p:nvPicPr>
          <p:cNvPr id="144" name="Google Shape;144;p22"/>
          <p:cNvPicPr preferRelativeResize="0"/>
          <p:nvPr/>
        </p:nvPicPr>
        <p:blipFill>
          <a:blip r:embed="rId4">
            <a:alphaModFix/>
          </a:blip>
          <a:stretch>
            <a:fillRect/>
          </a:stretch>
        </p:blipFill>
        <p:spPr>
          <a:xfrm>
            <a:off x="5194348" y="5424600"/>
            <a:ext cx="3149575" cy="3168225"/>
          </a:xfrm>
          <a:prstGeom prst="rect">
            <a:avLst/>
          </a:prstGeom>
          <a:noFill/>
          <a:ln>
            <a:noFill/>
          </a:ln>
        </p:spPr>
      </p:pic>
      <p:pic>
        <p:nvPicPr>
          <p:cNvPr id="145" name="Google Shape;145;p22"/>
          <p:cNvPicPr preferRelativeResize="0"/>
          <p:nvPr/>
        </p:nvPicPr>
        <p:blipFill>
          <a:blip r:embed="rId5">
            <a:alphaModFix/>
          </a:blip>
          <a:stretch>
            <a:fillRect/>
          </a:stretch>
        </p:blipFill>
        <p:spPr>
          <a:xfrm>
            <a:off x="10087049" y="5424600"/>
            <a:ext cx="2031382" cy="3168225"/>
          </a:xfrm>
          <a:prstGeom prst="rect">
            <a:avLst/>
          </a:prstGeom>
          <a:noFill/>
          <a:ln>
            <a:noFill/>
          </a:ln>
        </p:spPr>
      </p:pic>
      <p:pic>
        <p:nvPicPr>
          <p:cNvPr id="146" name="Google Shape;146;p22"/>
          <p:cNvPicPr preferRelativeResize="0"/>
          <p:nvPr/>
        </p:nvPicPr>
        <p:blipFill>
          <a:blip r:embed="rId6">
            <a:alphaModFix/>
          </a:blip>
          <a:stretch>
            <a:fillRect/>
          </a:stretch>
        </p:blipFill>
        <p:spPr>
          <a:xfrm>
            <a:off x="13360400" y="5721425"/>
            <a:ext cx="3378000" cy="2574575"/>
          </a:xfrm>
          <a:prstGeom prst="rect">
            <a:avLst/>
          </a:prstGeom>
          <a:noFill/>
          <a:ln>
            <a:noFill/>
          </a:ln>
        </p:spPr>
      </p:pic>
      <p:sp>
        <p:nvSpPr>
          <p:cNvPr id="147" name="Google Shape;147;p22"/>
          <p:cNvSpPr txBox="1"/>
          <p:nvPr/>
        </p:nvSpPr>
        <p:spPr>
          <a:xfrm>
            <a:off x="1619375" y="8592825"/>
            <a:ext cx="1985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Pixabay</a:t>
            </a:r>
            <a:endParaRPr sz="1900"/>
          </a:p>
        </p:txBody>
      </p:sp>
      <p:sp>
        <p:nvSpPr>
          <p:cNvPr id="148" name="Google Shape;148;p22"/>
          <p:cNvSpPr txBox="1"/>
          <p:nvPr/>
        </p:nvSpPr>
        <p:spPr>
          <a:xfrm>
            <a:off x="5194350" y="8662300"/>
            <a:ext cx="1985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Pixabay</a:t>
            </a:r>
            <a:endParaRPr sz="1900"/>
          </a:p>
        </p:txBody>
      </p:sp>
      <p:sp>
        <p:nvSpPr>
          <p:cNvPr id="149" name="Google Shape;149;p22"/>
          <p:cNvSpPr txBox="1"/>
          <p:nvPr/>
        </p:nvSpPr>
        <p:spPr>
          <a:xfrm>
            <a:off x="10225950" y="8662300"/>
            <a:ext cx="1985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Pixabay</a:t>
            </a:r>
            <a:endParaRPr sz="1900"/>
          </a:p>
        </p:txBody>
      </p:sp>
      <p:sp>
        <p:nvSpPr>
          <p:cNvPr id="150" name="Google Shape;150;p22"/>
          <p:cNvSpPr txBox="1"/>
          <p:nvPr/>
        </p:nvSpPr>
        <p:spPr>
          <a:xfrm>
            <a:off x="13360400" y="8662300"/>
            <a:ext cx="19857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Credit:  Pixabay</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