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Lst>
  <p:sldSz cy="10287000" cx="18288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74CA2F-DCE3-4D4C-8E7D-9186ABC6FA86}">
  <a:tblStyle styleId="{2174CA2F-DCE3-4D4C-8E7D-9186ABC6FA8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5.xml"/><Relationship Id="rId22" Type="http://schemas.openxmlformats.org/officeDocument/2006/relationships/font" Target="fonts/MontserratMedium-bold.fntdata"/><Relationship Id="rId10" Type="http://schemas.openxmlformats.org/officeDocument/2006/relationships/slide" Target="slides/slide4.xml"/><Relationship Id="rId21" Type="http://schemas.openxmlformats.org/officeDocument/2006/relationships/font" Target="fonts/MontserratMedium-regular.fntdata"/><Relationship Id="rId13" Type="http://schemas.openxmlformats.org/officeDocument/2006/relationships/font" Target="fonts/MontserratSemiBold-regular.fntdata"/><Relationship Id="rId24" Type="http://schemas.openxmlformats.org/officeDocument/2006/relationships/font" Target="fonts/MontserratMedium-boldItalic.fntdata"/><Relationship Id="rId12" Type="http://schemas.openxmlformats.org/officeDocument/2006/relationships/slide" Target="slides/slide6.xml"/><Relationship Id="rId23" Type="http://schemas.openxmlformats.org/officeDocument/2006/relationships/font" Target="fonts/MontserratMedium-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5" Type="http://schemas.openxmlformats.org/officeDocument/2006/relationships/slideMaster" Target="slideMasters/slideMaster2.xml"/><Relationship Id="rId19" Type="http://schemas.openxmlformats.org/officeDocument/2006/relationships/font" Target="fonts/Montserrat-italic.fntdata"/><Relationship Id="rId6" Type="http://schemas.openxmlformats.org/officeDocument/2006/relationships/notesMaster" Target="notesMasters/notesMaster1.xml"/><Relationship Id="rId18"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179aac3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179aac3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179aac30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179aac30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47971b49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47971b49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47971b49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47971b49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47971b49c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47971b49c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3" name="Google Shape;83;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4" name="Google Shape;84;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6"/>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7" name="Google Shape;87;p1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8" name="Google Shape;88;p16"/>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0" name="Google Shape;90;p16"/>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sp>
        <p:nvSpPr>
          <p:cNvPr id="96" name="Google Shape;96;p18"/>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7" name="Google Shape;97;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8" name="Google Shape;98;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1: App for that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Mobile app development</a:t>
            </a:r>
            <a:endParaRPr sz="3000">
              <a:solidFill>
                <a:srgbClr val="4B3241"/>
              </a:solidFill>
            </a:endParaRPr>
          </a:p>
        </p:txBody>
      </p:sp>
      <p:sp>
        <p:nvSpPr>
          <p:cNvPr id="104" name="Google Shape;104;p19"/>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05" name="Google Shape;105;p19"/>
          <p:cNvSpPr txBox="1"/>
          <p:nvPr>
            <p:ph idx="4294967295" type="subTitle"/>
          </p:nvPr>
        </p:nvSpPr>
        <p:spPr>
          <a:xfrm>
            <a:off x="917950" y="6382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Ben Garside</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06" name="Google Shape;106;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917950" y="432850"/>
            <a:ext cx="7902000" cy="86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Success criteria</a:t>
            </a:r>
            <a:endParaRPr/>
          </a:p>
        </p:txBody>
      </p:sp>
      <p:sp>
        <p:nvSpPr>
          <p:cNvPr id="112" name="Google Shape;112;p20"/>
          <p:cNvSpPr txBox="1"/>
          <p:nvPr>
            <p:ph idx="1" type="body"/>
          </p:nvPr>
        </p:nvSpPr>
        <p:spPr>
          <a:xfrm>
            <a:off x="917950" y="1381900"/>
            <a:ext cx="16964700" cy="7679100"/>
          </a:xfrm>
          <a:prstGeom prst="rect">
            <a:avLst/>
          </a:prstGeom>
        </p:spPr>
        <p:txBody>
          <a:bodyPr anchorCtr="0" anchor="t" bIns="0" lIns="0" spcFirstLastPara="1" rIns="0" wrap="square" tIns="0">
            <a:noAutofit/>
          </a:bodyPr>
          <a:lstStyle/>
          <a:p>
            <a:pPr indent="-374650" lvl="0" marL="457200" rtl="0" algn="l">
              <a:spcBef>
                <a:spcPts val="0"/>
              </a:spcBef>
              <a:spcAft>
                <a:spcPts val="0"/>
              </a:spcAft>
              <a:buClr>
                <a:srgbClr val="000000"/>
              </a:buClr>
              <a:buSzPts val="2300"/>
              <a:buChar char="●"/>
            </a:pPr>
            <a:r>
              <a:rPr lang="en-GB" sz="2300">
                <a:solidFill>
                  <a:srgbClr val="000000"/>
                </a:solidFill>
              </a:rPr>
              <a:t>Must have a welcome screen, a game play screen, and a final score screen</a:t>
            </a:r>
            <a:endParaRPr sz="2300">
              <a:solidFill>
                <a:srgbClr val="000000"/>
              </a:solidFill>
            </a:endParaRPr>
          </a:p>
          <a:p>
            <a:pPr indent="0" lvl="0" marL="0" rtl="0" algn="l">
              <a:spcBef>
                <a:spcPts val="2000"/>
              </a:spcBef>
              <a:spcAft>
                <a:spcPts val="0"/>
              </a:spcAft>
              <a:buNone/>
            </a:pPr>
            <a:r>
              <a:rPr b="1" lang="en-GB" sz="2300">
                <a:solidFill>
                  <a:srgbClr val="000000"/>
                </a:solidFill>
              </a:rPr>
              <a:t>Welcome screen: </a:t>
            </a:r>
            <a:endParaRPr b="1" sz="2300">
              <a:solidFill>
                <a:srgbClr val="000000"/>
              </a:solidFill>
            </a:endParaRPr>
          </a:p>
          <a:p>
            <a:pPr indent="-374650" lvl="0" marL="457200" rtl="0" algn="l">
              <a:spcBef>
                <a:spcPts val="2000"/>
              </a:spcBef>
              <a:spcAft>
                <a:spcPts val="0"/>
              </a:spcAft>
              <a:buClr>
                <a:srgbClr val="000000"/>
              </a:buClr>
              <a:buSzPts val="2300"/>
              <a:buChar char="●"/>
            </a:pPr>
            <a:r>
              <a:rPr lang="en-GB" sz="2300">
                <a:solidFill>
                  <a:srgbClr val="000000"/>
                </a:solidFill>
              </a:rPr>
              <a:t>Must show logo and instructions on how to play</a:t>
            </a:r>
            <a:endParaRPr sz="2300">
              <a:solidFill>
                <a:srgbClr val="000000"/>
              </a:solidFill>
            </a:endParaRPr>
          </a:p>
          <a:p>
            <a:pPr indent="-374650" lvl="0" marL="457200" rtl="0" algn="l">
              <a:spcBef>
                <a:spcPts val="0"/>
              </a:spcBef>
              <a:spcAft>
                <a:spcPts val="0"/>
              </a:spcAft>
              <a:buClr>
                <a:srgbClr val="000000"/>
              </a:buClr>
              <a:buSzPts val="2300"/>
              <a:buChar char="●"/>
            </a:pPr>
            <a:r>
              <a:rPr lang="en-GB" sz="2300">
                <a:solidFill>
                  <a:srgbClr val="000000"/>
                </a:solidFill>
              </a:rPr>
              <a:t>Must have a button that activates the game play once it is clicked</a:t>
            </a:r>
            <a:endParaRPr sz="2300">
              <a:solidFill>
                <a:srgbClr val="000000"/>
              </a:solidFill>
            </a:endParaRPr>
          </a:p>
          <a:p>
            <a:pPr indent="0" lvl="0" marL="0" rtl="0" algn="l">
              <a:spcBef>
                <a:spcPts val="2000"/>
              </a:spcBef>
              <a:spcAft>
                <a:spcPts val="0"/>
              </a:spcAft>
              <a:buNone/>
            </a:pPr>
            <a:r>
              <a:rPr b="1" lang="en-GB" sz="2300">
                <a:solidFill>
                  <a:srgbClr val="000000"/>
                </a:solidFill>
              </a:rPr>
              <a:t>Game play:</a:t>
            </a:r>
            <a:endParaRPr b="1" sz="2300">
              <a:solidFill>
                <a:srgbClr val="000000"/>
              </a:solidFill>
            </a:endParaRPr>
          </a:p>
          <a:p>
            <a:pPr indent="-374650" lvl="0" marL="457200" rtl="0" algn="l">
              <a:spcBef>
                <a:spcPts val="2000"/>
              </a:spcBef>
              <a:spcAft>
                <a:spcPts val="0"/>
              </a:spcAft>
              <a:buClr>
                <a:srgbClr val="000000"/>
              </a:buClr>
              <a:buSzPts val="2300"/>
              <a:buChar char="●"/>
            </a:pPr>
            <a:r>
              <a:rPr lang="en-GB" sz="2300">
                <a:solidFill>
                  <a:srgbClr val="000000"/>
                </a:solidFill>
              </a:rPr>
              <a:t>Game must last 15 seconds before automatically moving to the final score screen</a:t>
            </a:r>
            <a:endParaRPr sz="2300">
              <a:solidFill>
                <a:srgbClr val="000000"/>
              </a:solidFill>
            </a:endParaRPr>
          </a:p>
          <a:p>
            <a:pPr indent="-374650" lvl="0" marL="457200" rtl="0" algn="l">
              <a:spcBef>
                <a:spcPts val="0"/>
              </a:spcBef>
              <a:spcAft>
                <a:spcPts val="0"/>
              </a:spcAft>
              <a:buClr>
                <a:srgbClr val="000000"/>
              </a:buClr>
              <a:buSzPts val="2300"/>
              <a:buChar char="●"/>
            </a:pPr>
            <a:r>
              <a:rPr lang="en-GB" sz="2300">
                <a:solidFill>
                  <a:srgbClr val="000000"/>
                </a:solidFill>
              </a:rPr>
              <a:t>There must be a blue dot and a red dot that the user can press</a:t>
            </a:r>
            <a:endParaRPr sz="2300">
              <a:solidFill>
                <a:srgbClr val="000000"/>
              </a:solidFill>
            </a:endParaRPr>
          </a:p>
          <a:p>
            <a:pPr indent="-374650" lvl="0" marL="457200" rtl="0" algn="l">
              <a:spcBef>
                <a:spcPts val="0"/>
              </a:spcBef>
              <a:spcAft>
                <a:spcPts val="0"/>
              </a:spcAft>
              <a:buClr>
                <a:srgbClr val="000000"/>
              </a:buClr>
              <a:buSzPts val="2300"/>
              <a:buChar char="●"/>
            </a:pPr>
            <a:r>
              <a:rPr lang="en-GB" sz="2300">
                <a:solidFill>
                  <a:srgbClr val="000000"/>
                </a:solidFill>
              </a:rPr>
              <a:t>When the blue dot is pressed, the score must increase by 1</a:t>
            </a:r>
            <a:endParaRPr sz="2300">
              <a:solidFill>
                <a:srgbClr val="000000"/>
              </a:solidFill>
            </a:endParaRPr>
          </a:p>
          <a:p>
            <a:pPr indent="-374650" lvl="0" marL="457200" rtl="0" algn="l">
              <a:spcBef>
                <a:spcPts val="0"/>
              </a:spcBef>
              <a:spcAft>
                <a:spcPts val="0"/>
              </a:spcAft>
              <a:buClr>
                <a:srgbClr val="000000"/>
              </a:buClr>
              <a:buSzPts val="2300"/>
              <a:buChar char="●"/>
            </a:pPr>
            <a:r>
              <a:rPr lang="en-GB" sz="2300">
                <a:solidFill>
                  <a:srgbClr val="000000"/>
                </a:solidFill>
              </a:rPr>
              <a:t>When the blue dot is pressed, the dot should move to a different place on the screen</a:t>
            </a:r>
            <a:endParaRPr sz="2300">
              <a:solidFill>
                <a:srgbClr val="000000"/>
              </a:solidFill>
            </a:endParaRPr>
          </a:p>
          <a:p>
            <a:pPr indent="-374650" lvl="0" marL="457200" rtl="0" algn="l">
              <a:spcBef>
                <a:spcPts val="0"/>
              </a:spcBef>
              <a:spcAft>
                <a:spcPts val="0"/>
              </a:spcAft>
              <a:buClr>
                <a:srgbClr val="000000"/>
              </a:buClr>
              <a:buSzPts val="2300"/>
              <a:buChar char="●"/>
            </a:pPr>
            <a:r>
              <a:rPr lang="en-GB" sz="2300">
                <a:solidFill>
                  <a:srgbClr val="000000"/>
                </a:solidFill>
              </a:rPr>
              <a:t>The red dot must also move to a different place on the screen when pressed, but the score must decrease by 1</a:t>
            </a:r>
            <a:endParaRPr sz="2300">
              <a:solidFill>
                <a:srgbClr val="000000"/>
              </a:solidFill>
            </a:endParaRPr>
          </a:p>
          <a:p>
            <a:pPr indent="0" lvl="0" marL="0" rtl="0" algn="l">
              <a:spcBef>
                <a:spcPts val="2000"/>
              </a:spcBef>
              <a:spcAft>
                <a:spcPts val="0"/>
              </a:spcAft>
              <a:buNone/>
            </a:pPr>
            <a:r>
              <a:rPr b="1" lang="en-GB" sz="2300">
                <a:solidFill>
                  <a:srgbClr val="000000"/>
                </a:solidFill>
              </a:rPr>
              <a:t>Final score:</a:t>
            </a:r>
            <a:endParaRPr b="1" sz="2300">
              <a:solidFill>
                <a:srgbClr val="000000"/>
              </a:solidFill>
            </a:endParaRPr>
          </a:p>
          <a:p>
            <a:pPr indent="-374650" lvl="0" marL="457200" rtl="0" algn="l">
              <a:spcBef>
                <a:spcPts val="2000"/>
              </a:spcBef>
              <a:spcAft>
                <a:spcPts val="0"/>
              </a:spcAft>
              <a:buClr>
                <a:srgbClr val="000000"/>
              </a:buClr>
              <a:buSzPts val="2300"/>
              <a:buChar char="●"/>
            </a:pPr>
            <a:r>
              <a:rPr lang="en-GB" sz="2300">
                <a:solidFill>
                  <a:srgbClr val="000000"/>
                </a:solidFill>
              </a:rPr>
              <a:t>Must display the user’s score at the end of the game</a:t>
            </a:r>
            <a:endParaRPr sz="2300">
              <a:solidFill>
                <a:srgbClr val="000000"/>
              </a:solidFill>
            </a:endParaRPr>
          </a:p>
          <a:p>
            <a:pPr indent="-374650" lvl="0" marL="457200" rtl="0" algn="l">
              <a:spcBef>
                <a:spcPts val="0"/>
              </a:spcBef>
              <a:spcAft>
                <a:spcPts val="0"/>
              </a:spcAft>
              <a:buClr>
                <a:srgbClr val="000000"/>
              </a:buClr>
              <a:buSzPts val="2300"/>
              <a:buChar char="●"/>
            </a:pPr>
            <a:r>
              <a:rPr lang="en-GB" sz="2300">
                <a:solidFill>
                  <a:srgbClr val="000000"/>
                </a:solidFill>
              </a:rPr>
              <a:t>Must have a button to allow the user to return to the welcome screen</a:t>
            </a:r>
            <a:endParaRPr sz="2900">
              <a:solidFill>
                <a:srgbClr val="000000"/>
              </a:solidFill>
            </a:endParaRPr>
          </a:p>
        </p:txBody>
      </p:sp>
      <p:sp>
        <p:nvSpPr>
          <p:cNvPr id="113" name="Google Shape;113;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000000"/>
                </a:solidFill>
              </a:rPr>
              <a:t>‹#›</a:t>
            </a:fld>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Decomposition</a:t>
            </a:r>
            <a:endParaRPr>
              <a:solidFill>
                <a:schemeClr val="dk2"/>
              </a:solidFill>
            </a:endParaRPr>
          </a:p>
        </p:txBody>
      </p:sp>
      <p:sp>
        <p:nvSpPr>
          <p:cNvPr id="119" name="Google Shape;119;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20" name="Google Shape;120;p21"/>
          <p:cNvSpPr txBox="1"/>
          <p:nvPr>
            <p:ph idx="1" type="body"/>
          </p:nvPr>
        </p:nvSpPr>
        <p:spPr>
          <a:xfrm>
            <a:off x="917950" y="1830650"/>
            <a:ext cx="16875000" cy="20913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900"/>
              <a:t>Start by writing down how you would decompose the task of building the Tappy Tap app, using the criteria above to help you. There is no real right or wrong answer here. We recommend creating no more than five steps to start with. </a:t>
            </a:r>
            <a:endParaRPr sz="3500"/>
          </a:p>
        </p:txBody>
      </p:sp>
      <p:graphicFrame>
        <p:nvGraphicFramePr>
          <p:cNvPr id="121" name="Google Shape;121;p21"/>
          <p:cNvGraphicFramePr/>
          <p:nvPr/>
        </p:nvGraphicFramePr>
        <p:xfrm>
          <a:off x="952500" y="4000500"/>
          <a:ext cx="3000000" cy="3000000"/>
        </p:xfrm>
        <a:graphic>
          <a:graphicData uri="http://schemas.openxmlformats.org/drawingml/2006/table">
            <a:tbl>
              <a:tblPr>
                <a:noFill/>
                <a:tableStyleId>{2174CA2F-DCE3-4D4C-8E7D-9186ABC6FA86}</a:tableStyleId>
              </a:tblPr>
              <a:tblGrid>
                <a:gridCol w="2011925"/>
                <a:gridCol w="14707500"/>
              </a:tblGrid>
              <a:tr h="813900">
                <a:tc>
                  <a:txBody>
                    <a:bodyPr/>
                    <a:lstStyle/>
                    <a:p>
                      <a:pPr indent="0" lvl="0" marL="0" rtl="0" algn="l">
                        <a:spcBef>
                          <a:spcPts val="0"/>
                        </a:spcBef>
                        <a:spcAft>
                          <a:spcPts val="0"/>
                        </a:spcAft>
                        <a:buNone/>
                      </a:pPr>
                      <a:r>
                        <a:rPr b="1" lang="en-GB" sz="1900">
                          <a:latin typeface="Montserrat"/>
                          <a:ea typeface="Montserrat"/>
                          <a:cs typeface="Montserrat"/>
                          <a:sym typeface="Montserrat"/>
                        </a:rPr>
                        <a:t>Step</a:t>
                      </a:r>
                      <a:endParaRPr b="1" sz="19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1900">
                          <a:latin typeface="Montserrat"/>
                          <a:ea typeface="Montserrat"/>
                          <a:cs typeface="Montserrat"/>
                          <a:sym typeface="Montserrat"/>
                        </a:rPr>
                        <a:t>Brief description</a:t>
                      </a:r>
                      <a:endParaRPr b="1" sz="1900">
                        <a:latin typeface="Montserrat"/>
                        <a:ea typeface="Montserrat"/>
                        <a:cs typeface="Montserrat"/>
                        <a:sym typeface="Montserrat"/>
                      </a:endParaRPr>
                    </a:p>
                  </a:txBody>
                  <a:tcPr marT="91425" marB="91425" marR="91425" marL="91425"/>
                </a:tc>
              </a:tr>
              <a:tr h="820525">
                <a:tc>
                  <a:txBody>
                    <a:bodyPr/>
                    <a:lstStyle/>
                    <a:p>
                      <a:pPr indent="0" lvl="0" marL="0" rtl="0" algn="l">
                        <a:spcBef>
                          <a:spcPts val="0"/>
                        </a:spcBef>
                        <a:spcAft>
                          <a:spcPts val="0"/>
                        </a:spcAft>
                        <a:buNone/>
                      </a:pPr>
                      <a:r>
                        <a:rPr lang="en-GB" sz="1900">
                          <a:latin typeface="Montserrat"/>
                          <a:ea typeface="Montserrat"/>
                          <a:cs typeface="Montserrat"/>
                          <a:sym typeface="Montserrat"/>
                        </a:rPr>
                        <a:t>1</a:t>
                      </a:r>
                      <a:endParaRPr sz="19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500">
                        <a:latin typeface="Montserrat"/>
                        <a:ea typeface="Montserrat"/>
                        <a:cs typeface="Montserrat"/>
                        <a:sym typeface="Montserrat"/>
                      </a:endParaRPr>
                    </a:p>
                  </a:txBody>
                  <a:tcPr marT="91425" marB="91425" marR="91425" marL="91425"/>
                </a:tc>
              </a:tr>
              <a:tr h="820525">
                <a:tc>
                  <a:txBody>
                    <a:bodyPr/>
                    <a:lstStyle/>
                    <a:p>
                      <a:pPr indent="0" lvl="0" marL="0" rtl="0" algn="l">
                        <a:spcBef>
                          <a:spcPts val="0"/>
                        </a:spcBef>
                        <a:spcAft>
                          <a:spcPts val="0"/>
                        </a:spcAft>
                        <a:buNone/>
                      </a:pPr>
                      <a:r>
                        <a:rPr lang="en-GB" sz="1900">
                          <a:latin typeface="Montserrat"/>
                          <a:ea typeface="Montserrat"/>
                          <a:cs typeface="Montserrat"/>
                          <a:sym typeface="Montserrat"/>
                        </a:rPr>
                        <a:t>2</a:t>
                      </a:r>
                      <a:endParaRPr sz="19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900">
                        <a:latin typeface="Montserrat"/>
                        <a:ea typeface="Montserrat"/>
                        <a:cs typeface="Montserrat"/>
                        <a:sym typeface="Montserrat"/>
                      </a:endParaRPr>
                    </a:p>
                  </a:txBody>
                  <a:tcPr marT="91425" marB="91425" marR="91425" marL="91425"/>
                </a:tc>
              </a:tr>
              <a:tr h="820525">
                <a:tc>
                  <a:txBody>
                    <a:bodyPr/>
                    <a:lstStyle/>
                    <a:p>
                      <a:pPr indent="0" lvl="0" marL="0" rtl="0" algn="l">
                        <a:spcBef>
                          <a:spcPts val="0"/>
                        </a:spcBef>
                        <a:spcAft>
                          <a:spcPts val="0"/>
                        </a:spcAft>
                        <a:buNone/>
                      </a:pPr>
                      <a:r>
                        <a:rPr lang="en-GB" sz="1900">
                          <a:latin typeface="Montserrat"/>
                          <a:ea typeface="Montserrat"/>
                          <a:cs typeface="Montserrat"/>
                          <a:sym typeface="Montserrat"/>
                        </a:rPr>
                        <a:t>3</a:t>
                      </a:r>
                      <a:endParaRPr sz="19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900">
                        <a:latin typeface="Montserrat"/>
                        <a:ea typeface="Montserrat"/>
                        <a:cs typeface="Montserrat"/>
                        <a:sym typeface="Montserrat"/>
                      </a:endParaRPr>
                    </a:p>
                  </a:txBody>
                  <a:tcPr marT="91425" marB="91425" marR="91425" marL="91425"/>
                </a:tc>
              </a:tr>
              <a:tr h="820525">
                <a:tc>
                  <a:txBody>
                    <a:bodyPr/>
                    <a:lstStyle/>
                    <a:p>
                      <a:pPr indent="0" lvl="0" marL="0" rtl="0" algn="l">
                        <a:spcBef>
                          <a:spcPts val="0"/>
                        </a:spcBef>
                        <a:spcAft>
                          <a:spcPts val="0"/>
                        </a:spcAft>
                        <a:buNone/>
                      </a:pPr>
                      <a:r>
                        <a:rPr lang="en-GB" sz="1900">
                          <a:latin typeface="Montserrat"/>
                          <a:ea typeface="Montserrat"/>
                          <a:cs typeface="Montserrat"/>
                          <a:sym typeface="Montserrat"/>
                        </a:rPr>
                        <a:t>4</a:t>
                      </a:r>
                      <a:endParaRPr sz="19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900">
                        <a:latin typeface="Montserrat"/>
                        <a:ea typeface="Montserrat"/>
                        <a:cs typeface="Montserrat"/>
                        <a:sym typeface="Montserrat"/>
                      </a:endParaRPr>
                    </a:p>
                  </a:txBody>
                  <a:tcPr marT="91425" marB="91425" marR="91425" marL="91425"/>
                </a:tc>
              </a:tr>
              <a:tr h="820525">
                <a:tc>
                  <a:txBody>
                    <a:bodyPr/>
                    <a:lstStyle/>
                    <a:p>
                      <a:pPr indent="0" lvl="0" marL="0" rtl="0" algn="l">
                        <a:spcBef>
                          <a:spcPts val="0"/>
                        </a:spcBef>
                        <a:spcAft>
                          <a:spcPts val="0"/>
                        </a:spcAft>
                        <a:buNone/>
                      </a:pPr>
                      <a:r>
                        <a:rPr lang="en-GB" sz="1900">
                          <a:latin typeface="Montserrat"/>
                          <a:ea typeface="Montserrat"/>
                          <a:cs typeface="Montserrat"/>
                          <a:sym typeface="Montserrat"/>
                        </a:rPr>
                        <a:t>5</a:t>
                      </a:r>
                      <a:endParaRPr sz="19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9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917950" y="890050"/>
            <a:ext cx="162039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Getting started with Tappy Tap App</a:t>
            </a:r>
            <a:endParaRPr>
              <a:solidFill>
                <a:schemeClr val="dk2"/>
              </a:solidFill>
            </a:endParaRPr>
          </a:p>
        </p:txBody>
      </p:sp>
      <p:sp>
        <p:nvSpPr>
          <p:cNvPr id="127" name="Google Shape;127;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8" name="Google Shape;128;p22"/>
          <p:cNvSpPr txBox="1"/>
          <p:nvPr>
            <p:ph idx="2" type="body"/>
          </p:nvPr>
        </p:nvSpPr>
        <p:spPr>
          <a:xfrm>
            <a:off x="1238350" y="2876300"/>
            <a:ext cx="7902000" cy="5962200"/>
          </a:xfrm>
          <a:prstGeom prst="rect">
            <a:avLst/>
          </a:prstGeom>
        </p:spPr>
        <p:txBody>
          <a:bodyPr anchorCtr="0" anchor="t" bIns="0" lIns="0" spcFirstLastPara="1" rIns="0" wrap="square" tIns="0">
            <a:noAutofit/>
          </a:bodyPr>
          <a:lstStyle/>
          <a:p>
            <a:pPr indent="-431800" lvl="0" marL="457200" rtl="0" algn="l">
              <a:spcBef>
                <a:spcPts val="0"/>
              </a:spcBef>
              <a:spcAft>
                <a:spcPts val="0"/>
              </a:spcAft>
              <a:buClr>
                <a:srgbClr val="000000"/>
              </a:buClr>
              <a:buSzPts val="3200"/>
              <a:buChar char="●"/>
            </a:pPr>
            <a:r>
              <a:rPr lang="en-GB">
                <a:solidFill>
                  <a:srgbClr val="000000"/>
                </a:solidFill>
              </a:rPr>
              <a:t>Log into App Lab </a:t>
            </a:r>
            <a:endParaRPr>
              <a:solidFill>
                <a:srgbClr val="000000"/>
              </a:solidFill>
            </a:endParaRPr>
          </a:p>
          <a:p>
            <a:pPr indent="-431800" lvl="1" marL="914400" rtl="0" algn="l">
              <a:spcBef>
                <a:spcPts val="0"/>
              </a:spcBef>
              <a:spcAft>
                <a:spcPts val="0"/>
              </a:spcAft>
              <a:buClr>
                <a:srgbClr val="000000"/>
              </a:buClr>
              <a:buSzPts val="3200"/>
              <a:buChar char="–"/>
            </a:pPr>
            <a:r>
              <a:rPr b="1" lang="en-GB">
                <a:solidFill>
                  <a:srgbClr val="000000"/>
                </a:solidFill>
              </a:rPr>
              <a:t>You will need your parents/carer or teacher to create an account for you</a:t>
            </a:r>
            <a:endParaRPr b="1">
              <a:solidFill>
                <a:srgbClr val="000000"/>
              </a:solidFill>
            </a:endParaRPr>
          </a:p>
          <a:p>
            <a:pPr indent="-431800" lvl="0" marL="457200" rtl="0" algn="l">
              <a:spcBef>
                <a:spcPts val="0"/>
              </a:spcBef>
              <a:spcAft>
                <a:spcPts val="0"/>
              </a:spcAft>
              <a:buClr>
                <a:srgbClr val="000000"/>
              </a:buClr>
              <a:buSzPts val="3200"/>
              <a:buChar char="●"/>
            </a:pPr>
            <a:r>
              <a:rPr lang="en-GB">
                <a:solidFill>
                  <a:srgbClr val="000000"/>
                </a:solidFill>
              </a:rPr>
              <a:t>Browse to ‘Start a new project’</a:t>
            </a:r>
            <a:endParaRPr>
              <a:solidFill>
                <a:srgbClr val="000000"/>
              </a:solidFill>
            </a:endParaRPr>
          </a:p>
          <a:p>
            <a:pPr indent="-431800" lvl="0" marL="457200" rtl="0" algn="l">
              <a:spcBef>
                <a:spcPts val="0"/>
              </a:spcBef>
              <a:spcAft>
                <a:spcPts val="0"/>
              </a:spcAft>
              <a:buClr>
                <a:srgbClr val="000000"/>
              </a:buClr>
              <a:buSzPts val="3200"/>
              <a:buChar char="●"/>
            </a:pPr>
            <a:r>
              <a:rPr lang="en-GB">
                <a:solidFill>
                  <a:srgbClr val="000000"/>
                </a:solidFill>
              </a:rPr>
              <a:t>Select App Lab</a:t>
            </a:r>
            <a:endParaRPr>
              <a:solidFill>
                <a:srgbClr val="000000"/>
              </a:solidFill>
            </a:endParaRPr>
          </a:p>
          <a:p>
            <a:pPr indent="-431800" lvl="0" marL="457200" rtl="0" algn="l">
              <a:spcBef>
                <a:spcPts val="0"/>
              </a:spcBef>
              <a:spcAft>
                <a:spcPts val="0"/>
              </a:spcAft>
              <a:buClr>
                <a:srgbClr val="000000"/>
              </a:buClr>
              <a:buSzPts val="3200"/>
              <a:buChar char="●"/>
            </a:pPr>
            <a:r>
              <a:rPr lang="en-GB">
                <a:solidFill>
                  <a:srgbClr val="000000"/>
                </a:solidFill>
              </a:rPr>
              <a:t>Rename your project ‘Tappy Tap App’</a:t>
            </a:r>
            <a:endParaRPr>
              <a:solidFill>
                <a:srgbClr val="000000"/>
              </a:solidFill>
            </a:endParaRPr>
          </a:p>
          <a:p>
            <a:pPr indent="-431800" lvl="0" marL="457200" rtl="0" algn="l">
              <a:spcBef>
                <a:spcPts val="0"/>
              </a:spcBef>
              <a:spcAft>
                <a:spcPts val="0"/>
              </a:spcAft>
              <a:buClr>
                <a:srgbClr val="000000"/>
              </a:buClr>
              <a:buSzPts val="3200"/>
              <a:buChar char="●"/>
            </a:pPr>
            <a:r>
              <a:rPr lang="en-GB">
                <a:solidFill>
                  <a:srgbClr val="000000"/>
                </a:solidFill>
              </a:rPr>
              <a:t>Add a button to the screen</a:t>
            </a:r>
            <a:endParaRPr>
              <a:solidFill>
                <a:srgbClr val="000000"/>
              </a:solidFill>
            </a:endParaRPr>
          </a:p>
          <a:p>
            <a:pPr indent="0" lvl="0" marL="0" rtl="0" algn="l">
              <a:spcBef>
                <a:spcPts val="2000"/>
              </a:spcBef>
              <a:spcAft>
                <a:spcPts val="2000"/>
              </a:spcAft>
              <a:buNone/>
            </a:pPr>
            <a:r>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917950" y="892800"/>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Design the home screen</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34" name="Google Shape;134;p23"/>
          <p:cNvSpPr txBox="1"/>
          <p:nvPr>
            <p:ph idx="1" type="body"/>
          </p:nvPr>
        </p:nvSpPr>
        <p:spPr>
          <a:xfrm>
            <a:off x="917950" y="2038100"/>
            <a:ext cx="115773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Your task is to implement the design of the welcome screen (don’t forget to rename ‘screen1’  as ‘home_screen’).</a:t>
            </a:r>
            <a:endParaRPr sz="3500"/>
          </a:p>
          <a:p>
            <a:pPr indent="0" lvl="0" marL="0" rtl="0" algn="l">
              <a:spcBef>
                <a:spcPts val="0"/>
              </a:spcBef>
              <a:spcAft>
                <a:spcPts val="0"/>
              </a:spcAft>
              <a:buNone/>
            </a:pPr>
            <a:r>
              <a:rPr lang="en-GB" sz="3500"/>
              <a:t>Use your success criteria to help, as well as the sketched design on the right.</a:t>
            </a:r>
            <a:endParaRPr sz="3500"/>
          </a:p>
          <a:p>
            <a:pPr indent="0" lvl="0" marL="0" rtl="0" algn="l">
              <a:spcBef>
                <a:spcPts val="0"/>
              </a:spcBef>
              <a:spcAft>
                <a:spcPts val="0"/>
              </a:spcAft>
              <a:buNone/>
            </a:pPr>
            <a:r>
              <a:rPr b="1" lang="en-GB" sz="3500"/>
              <a:t>Explorer tasks</a:t>
            </a:r>
            <a:r>
              <a:rPr lang="en-GB" sz="3500"/>
              <a:t>:</a:t>
            </a:r>
            <a:endParaRPr sz="3500"/>
          </a:p>
          <a:p>
            <a:pPr indent="-450850" lvl="0" marL="457200" rtl="0" algn="l">
              <a:spcBef>
                <a:spcPts val="0"/>
              </a:spcBef>
              <a:spcAft>
                <a:spcPts val="0"/>
              </a:spcAft>
              <a:buSzPts val="3500"/>
              <a:buChar char="●"/>
            </a:pPr>
            <a:r>
              <a:rPr lang="en-GB" sz="3500"/>
              <a:t>Add a new game screen</a:t>
            </a:r>
            <a:endParaRPr sz="3500"/>
          </a:p>
          <a:p>
            <a:pPr indent="-450850" lvl="0" marL="457200" rtl="0" algn="l">
              <a:spcBef>
                <a:spcPts val="0"/>
              </a:spcBef>
              <a:spcAft>
                <a:spcPts val="0"/>
              </a:spcAft>
              <a:buSzPts val="3500"/>
              <a:buChar char="●"/>
            </a:pPr>
            <a:r>
              <a:rPr lang="en-GB" sz="3500"/>
              <a:t>Watch the following video (oaknat.uk/comp-AppLabA4)</a:t>
            </a:r>
            <a:endParaRPr sz="3500"/>
          </a:p>
          <a:p>
            <a:pPr indent="-450850" lvl="0" marL="457200" rtl="0" algn="l">
              <a:spcBef>
                <a:spcPts val="0"/>
              </a:spcBef>
              <a:spcAft>
                <a:spcPts val="0"/>
              </a:spcAft>
              <a:buSzPts val="3500"/>
              <a:buChar char="●"/>
            </a:pPr>
            <a:r>
              <a:rPr lang="en-GB" sz="3500"/>
              <a:t>Code the button to open the game screen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5" name="Google Shape;135;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917950" y="892800"/>
            <a:ext cx="129612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Play your future Tappy Tap App</a:t>
            </a:r>
            <a:endParaRPr>
              <a:solidFill>
                <a:schemeClr val="dk2"/>
              </a:solidFill>
            </a:endParaRPr>
          </a:p>
        </p:txBody>
      </p:sp>
      <p:sp>
        <p:nvSpPr>
          <p:cNvPr id="141" name="Google Shape;141;p24"/>
          <p:cNvSpPr txBox="1"/>
          <p:nvPr>
            <p:ph idx="1" type="body"/>
          </p:nvPr>
        </p:nvSpPr>
        <p:spPr>
          <a:xfrm>
            <a:off x="917950" y="2342900"/>
            <a:ext cx="127653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Visit the following URL to play the game:</a:t>
            </a:r>
            <a:endParaRPr sz="3500"/>
          </a:p>
          <a:p>
            <a:pPr indent="0" lvl="0" marL="0" rtl="0" algn="l">
              <a:spcBef>
                <a:spcPts val="0"/>
              </a:spcBef>
              <a:spcAft>
                <a:spcPts val="0"/>
              </a:spcAft>
              <a:buNone/>
            </a:pPr>
            <a:r>
              <a:t/>
            </a:r>
            <a:endParaRPr sz="3500"/>
          </a:p>
          <a:p>
            <a:pPr indent="-450850" lvl="0" marL="457200" rtl="0" algn="l">
              <a:spcBef>
                <a:spcPts val="0"/>
              </a:spcBef>
              <a:spcAft>
                <a:spcPts val="0"/>
              </a:spcAft>
              <a:buSzPts val="3500"/>
              <a:buChar char="●"/>
            </a:pPr>
            <a:r>
              <a:rPr lang="en-GB" sz="3500"/>
              <a:t>oaknat.uk/comp-TappyTapAppL1</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rPr lang="en-GB" sz="3500"/>
              <a:t>After a couple of goes, look at your success criteria and ask yourself whether or not the game meets all the criteria.</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2" name="Google Shape;142;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