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A7CD21-963A-4A20-8AB7-5FF3FB2216E7}">
  <a:tblStyle styleId="{2BA7CD21-963A-4A20-8AB7-5FF3FB2216E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4,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5,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Are any actually the same?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4,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a = 5, which are true?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Are any actually the same?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3" name="Google Shape;23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4.png"/><Relationship Id="rId13" Type="http://schemas.openxmlformats.org/officeDocument/2006/relationships/image" Target="../media/image20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7" Type="http://schemas.openxmlformats.org/officeDocument/2006/relationships/image" Target="../media/image21.png"/><Relationship Id="rId16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18" Type="http://schemas.openxmlformats.org/officeDocument/2006/relationships/image" Target="../media/image22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1545600" y="836612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35" name="Google Shape;35;p8"/>
          <p:cNvSpPr txBox="1"/>
          <p:nvPr>
            <p:ph idx="4294967295" type="ctrTitle"/>
          </p:nvPr>
        </p:nvSpPr>
        <p:spPr>
          <a:xfrm>
            <a:off x="1545600" y="2982637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Base 10 and Base 5</a:t>
            </a:r>
            <a:endParaRPr b="1" i="0" sz="44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8"/>
          <p:cNvSpPr txBox="1"/>
          <p:nvPr>
            <p:ph idx="4294967295" type="subTitle"/>
          </p:nvPr>
        </p:nvSpPr>
        <p:spPr>
          <a:xfrm>
            <a:off x="1545600" y="8206740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5700" y="9664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17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5" name="Google Shape;265;p17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6" name="Google Shape;266;p17"/>
          <p:cNvSpPr txBox="1"/>
          <p:nvPr/>
        </p:nvSpPr>
        <p:spPr>
          <a:xfrm>
            <a:off x="1143114" y="2106230"/>
            <a:ext cx="158342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 following statements always, sometimes or never true? If sometimes, find an example AND a counter-example</a:t>
            </a:r>
            <a:endParaRPr/>
          </a:p>
        </p:txBody>
      </p:sp>
      <p:pic>
        <p:nvPicPr>
          <p:cNvPr id="267" name="Google Shape;2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8142" y="6804660"/>
            <a:ext cx="1429759" cy="360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4727" y="6804660"/>
            <a:ext cx="1440163" cy="271415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/>
          <p:nvPr/>
        </p:nvSpPr>
        <p:spPr>
          <a:xfrm>
            <a:off x="3104890" y="5617740"/>
            <a:ext cx="4825652" cy="1728000"/>
          </a:xfrm>
          <a:prstGeom prst="wedgeRoundRectCallout">
            <a:avLst>
              <a:gd fmla="val -35343" name="adj1"/>
              <a:gd fmla="val 6557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2-digit base 5 numbers are greater than 1-digit base 10 numbers.</a:t>
            </a:r>
            <a:endParaRPr/>
          </a:p>
        </p:txBody>
      </p:sp>
      <p:sp>
        <p:nvSpPr>
          <p:cNvPr id="270" name="Google Shape;270;p17"/>
          <p:cNvSpPr/>
          <p:nvPr/>
        </p:nvSpPr>
        <p:spPr>
          <a:xfrm>
            <a:off x="10040502" y="5617740"/>
            <a:ext cx="4445867" cy="1728000"/>
          </a:xfrm>
          <a:prstGeom prst="wedgeRoundRectCallout">
            <a:avLst>
              <a:gd fmla="val 50404" name="adj1"/>
              <a:gd fmla="val 6026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2-digit base 10 numbers are greater than 3-digit base 5 numbers.</a:t>
            </a:r>
            <a:endParaRPr/>
          </a:p>
        </p:txBody>
      </p:sp>
      <p:sp>
        <p:nvSpPr>
          <p:cNvPr id="271" name="Google Shape;271;p17"/>
          <p:cNvSpPr txBox="1"/>
          <p:nvPr/>
        </p:nvSpPr>
        <p:spPr>
          <a:xfrm>
            <a:off x="2133600" y="3769178"/>
            <a:ext cx="7117080" cy="14178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158" l="-171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2" name="Google Shape;272;p17"/>
          <p:cNvSpPr txBox="1"/>
          <p:nvPr/>
        </p:nvSpPr>
        <p:spPr>
          <a:xfrm>
            <a:off x="9860279" y="3769178"/>
            <a:ext cx="7117080" cy="141782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158" l="-171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" name="Google Shape;43;p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" name="Google Shape;44;p9"/>
          <p:cNvSpPr txBox="1"/>
          <p:nvPr/>
        </p:nvSpPr>
        <p:spPr>
          <a:xfrm>
            <a:off x="1073400" y="1821001"/>
            <a:ext cx="134046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base 5 number system, we group units in groups of 5.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would we represent 23 in the Base 5 system?</a:t>
            </a:r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4856704" y="5759321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5915523" y="5082054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4903370" y="4962096"/>
            <a:ext cx="489147" cy="531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9"/>
          <p:cNvGrpSpPr/>
          <p:nvPr/>
        </p:nvGrpSpPr>
        <p:grpSpPr>
          <a:xfrm rot="300551">
            <a:off x="1612306" y="4810883"/>
            <a:ext cx="2105368" cy="1535776"/>
            <a:chOff x="5254023" y="2640421"/>
            <a:chExt cx="1265013" cy="858864"/>
          </a:xfrm>
        </p:grpSpPr>
        <p:grpSp>
          <p:nvGrpSpPr>
            <p:cNvPr id="49" name="Google Shape;49;p9"/>
            <p:cNvGrpSpPr/>
            <p:nvPr/>
          </p:nvGrpSpPr>
          <p:grpSpPr>
            <a:xfrm>
              <a:off x="5801559" y="2640421"/>
              <a:ext cx="717477" cy="552342"/>
              <a:chOff x="5887925" y="3441712"/>
              <a:chExt cx="717477" cy="552342"/>
            </a:xfrm>
          </p:grpSpPr>
          <p:pic>
            <p:nvPicPr>
              <p:cNvPr id="50" name="Google Shape;50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17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" name="Google Shape;55;p9"/>
            <p:cNvGrpSpPr/>
            <p:nvPr/>
          </p:nvGrpSpPr>
          <p:grpSpPr>
            <a:xfrm>
              <a:off x="5254023" y="2952182"/>
              <a:ext cx="717477" cy="547103"/>
              <a:chOff x="5887925" y="3446951"/>
              <a:chExt cx="717477" cy="547103"/>
            </a:xfrm>
          </p:grpSpPr>
          <p:pic>
            <p:nvPicPr>
              <p:cNvPr id="56" name="Google Shape;56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695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1" name="Google Shape;61;p9"/>
          <p:cNvGrpSpPr/>
          <p:nvPr/>
        </p:nvGrpSpPr>
        <p:grpSpPr>
          <a:xfrm rot="300551">
            <a:off x="2591872" y="5223813"/>
            <a:ext cx="2105368" cy="1535776"/>
            <a:chOff x="5254023" y="2640421"/>
            <a:chExt cx="1265013" cy="858864"/>
          </a:xfrm>
        </p:grpSpPr>
        <p:grpSp>
          <p:nvGrpSpPr>
            <p:cNvPr id="62" name="Google Shape;62;p9"/>
            <p:cNvGrpSpPr/>
            <p:nvPr/>
          </p:nvGrpSpPr>
          <p:grpSpPr>
            <a:xfrm>
              <a:off x="5801559" y="2640421"/>
              <a:ext cx="717477" cy="552342"/>
              <a:chOff x="5887925" y="3441712"/>
              <a:chExt cx="717477" cy="552342"/>
            </a:xfrm>
          </p:grpSpPr>
          <p:pic>
            <p:nvPicPr>
              <p:cNvPr id="63" name="Google Shape;63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17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oogle Shape;68;p9"/>
            <p:cNvGrpSpPr/>
            <p:nvPr/>
          </p:nvGrpSpPr>
          <p:grpSpPr>
            <a:xfrm>
              <a:off x="5254023" y="2952182"/>
              <a:ext cx="717477" cy="547103"/>
              <a:chOff x="5887925" y="3446951"/>
              <a:chExt cx="717477" cy="547103"/>
            </a:xfrm>
          </p:grpSpPr>
          <p:pic>
            <p:nvPicPr>
              <p:cNvPr id="69" name="Google Shape;69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695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72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4" name="Google Shape;74;p9"/>
          <p:cNvSpPr txBox="1"/>
          <p:nvPr/>
        </p:nvSpPr>
        <p:spPr>
          <a:xfrm>
            <a:off x="1135209" y="6957694"/>
            <a:ext cx="70334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23 is ____ lots of 10 and ____ lots of 1</a:t>
            </a:r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11843905" y="4693752"/>
            <a:ext cx="1315199" cy="767791"/>
            <a:chOff x="5887925" y="3446951"/>
            <a:chExt cx="717477" cy="547103"/>
          </a:xfrm>
        </p:grpSpPr>
        <p:pic>
          <p:nvPicPr>
            <p:cNvPr id="76" name="Google Shape;7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9"/>
          <p:cNvSpPr/>
          <p:nvPr/>
        </p:nvSpPr>
        <p:spPr>
          <a:xfrm>
            <a:off x="3088658" y="3591019"/>
            <a:ext cx="3338302" cy="859061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Base 10</a:t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11842329" y="3591019"/>
            <a:ext cx="3338302" cy="859061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Base 5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10440741" y="6980559"/>
            <a:ext cx="6579360" cy="52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23 is ____ lots of 5 and ____ lots of 1</a:t>
            </a:r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>
            <a:off x="13363117" y="5283282"/>
            <a:ext cx="1315199" cy="767791"/>
            <a:chOff x="5887925" y="3446951"/>
            <a:chExt cx="717477" cy="547103"/>
          </a:xfrm>
        </p:grpSpPr>
        <p:pic>
          <p:nvPicPr>
            <p:cNvPr id="85" name="Google Shape;85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9"/>
          <p:cNvGrpSpPr/>
          <p:nvPr/>
        </p:nvGrpSpPr>
        <p:grpSpPr>
          <a:xfrm>
            <a:off x="12722071" y="4976280"/>
            <a:ext cx="1315199" cy="767791"/>
            <a:chOff x="5887925" y="3446951"/>
            <a:chExt cx="717477" cy="547103"/>
          </a:xfrm>
        </p:grpSpPr>
        <p:pic>
          <p:nvPicPr>
            <p:cNvPr id="91" name="Google Shape;9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13915450" y="5594524"/>
            <a:ext cx="1315199" cy="767791"/>
            <a:chOff x="5887925" y="3446951"/>
            <a:chExt cx="717477" cy="547103"/>
          </a:xfrm>
        </p:grpSpPr>
        <p:pic>
          <p:nvPicPr>
            <p:cNvPr id="97" name="Google Shape;9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15492152" y="5820498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16550970" y="5143231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15538817" y="5023273"/>
            <a:ext cx="489147" cy="53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0"/>
          <p:cNvGraphicFramePr/>
          <p:nvPr/>
        </p:nvGraphicFramePr>
        <p:xfrm>
          <a:off x="2267411" y="64071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1960375"/>
                <a:gridCol w="1960375"/>
                <a:gridCol w="1960375"/>
              </a:tblGrid>
              <a:tr h="104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hundreds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</a:tr>
              <a:tr h="67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</a:tbl>
          </a:graphicData>
        </a:graphic>
      </p:graphicFrame>
      <p:sp>
        <p:nvSpPr>
          <p:cNvPr id="110" name="Google Shape;110;p10"/>
          <p:cNvSpPr txBox="1"/>
          <p:nvPr/>
        </p:nvSpPr>
        <p:spPr>
          <a:xfrm>
            <a:off x="3877548" y="2537429"/>
            <a:ext cx="17844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 10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12625991" y="2537429"/>
            <a:ext cx="15888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 5</a:t>
            </a:r>
            <a:endParaRPr/>
          </a:p>
        </p:txBody>
      </p:sp>
      <p:graphicFrame>
        <p:nvGraphicFramePr>
          <p:cNvPr id="112" name="Google Shape;112;p10"/>
          <p:cNvGraphicFramePr/>
          <p:nvPr/>
        </p:nvGraphicFramePr>
        <p:xfrm>
          <a:off x="10043160" y="63427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2092150"/>
                <a:gridCol w="2092150"/>
                <a:gridCol w="2092150"/>
              </a:tblGrid>
              <a:tr h="106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twenty-fives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</a:tr>
              <a:tr h="71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</a:tbl>
          </a:graphicData>
        </a:graphic>
      </p:graphicFrame>
      <p:sp>
        <p:nvSpPr>
          <p:cNvPr id="113" name="Google Shape;113;p10"/>
          <p:cNvSpPr txBox="1"/>
          <p:nvPr/>
        </p:nvSpPr>
        <p:spPr>
          <a:xfrm>
            <a:off x="8653879" y="7249426"/>
            <a:ext cx="883919" cy="1049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1296260" y="1858700"/>
            <a:ext cx="134046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Base 5 number system, the third column is twenty-fives.</a:t>
            </a:r>
            <a:endParaRPr/>
          </a:p>
        </p:txBody>
      </p:sp>
      <p:graphicFrame>
        <p:nvGraphicFramePr>
          <p:cNvPr id="115" name="Google Shape;115;p10"/>
          <p:cNvGraphicFramePr/>
          <p:nvPr/>
        </p:nvGraphicFramePr>
        <p:xfrm>
          <a:off x="2267411" y="32804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1960375"/>
                <a:gridCol w="1960375"/>
                <a:gridCol w="1960375"/>
              </a:tblGrid>
              <a:tr h="104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hundreds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</a:tr>
              <a:tr h="67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" name="Google Shape;116;p10"/>
          <p:cNvGraphicFramePr/>
          <p:nvPr/>
        </p:nvGraphicFramePr>
        <p:xfrm>
          <a:off x="10043160" y="32161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2092150"/>
                <a:gridCol w="2092150"/>
                <a:gridCol w="2092150"/>
              </a:tblGrid>
              <a:tr h="106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twenty-fives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</a:tr>
              <a:tr h="71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10"/>
          <p:cNvSpPr txBox="1"/>
          <p:nvPr/>
        </p:nvSpPr>
        <p:spPr>
          <a:xfrm>
            <a:off x="8653879" y="4141792"/>
            <a:ext cx="883919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3" name="Google Shape;123;p11"/>
          <p:cNvSpPr txBox="1"/>
          <p:nvPr/>
        </p:nvSpPr>
        <p:spPr>
          <a:xfrm>
            <a:off x="852799" y="1980286"/>
            <a:ext cx="15276464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these Base 5 numbers in their equivalent in Base 10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these Base 10 numbers in their equivalent in Base 5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1"/>
          <p:cNvSpPr/>
          <p:nvPr/>
        </p:nvSpPr>
        <p:spPr>
          <a:xfrm>
            <a:off x="3424792" y="632176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10051266" y="632176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1"/>
          <p:cNvSpPr/>
          <p:nvPr/>
        </p:nvSpPr>
        <p:spPr>
          <a:xfrm>
            <a:off x="6738029" y="636748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1"/>
          <p:cNvSpPr/>
          <p:nvPr/>
        </p:nvSpPr>
        <p:spPr>
          <a:xfrm>
            <a:off x="13754586" y="636748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6738029" y="3133666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13754586" y="317323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3424792" y="3133666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10051266" y="317323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2" name="Google Shape;132;p11"/>
          <p:cNvSpPr txBox="1"/>
          <p:nvPr/>
        </p:nvSpPr>
        <p:spPr>
          <a:xfrm>
            <a:off x="2849880" y="4639570"/>
            <a:ext cx="8305638" cy="45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Note: this means 3 lots of 5 and 2 lots of 1</a:t>
            </a:r>
            <a:endParaRPr/>
          </a:p>
        </p:txBody>
      </p:sp>
      <p:cxnSp>
        <p:nvCxnSpPr>
          <p:cNvPr id="133" name="Google Shape;133;p11"/>
          <p:cNvCxnSpPr/>
          <p:nvPr/>
        </p:nvCxnSpPr>
        <p:spPr>
          <a:xfrm rot="10800000">
            <a:off x="4191000" y="4061564"/>
            <a:ext cx="0" cy="525676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" name="Google Shape;134;p11"/>
          <p:cNvSpPr txBox="1"/>
          <p:nvPr/>
        </p:nvSpPr>
        <p:spPr>
          <a:xfrm>
            <a:off x="2849880" y="8059466"/>
            <a:ext cx="8305638" cy="45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Note: this means 16 in our regular number system</a:t>
            </a:r>
            <a:endParaRPr/>
          </a:p>
        </p:txBody>
      </p:sp>
      <p:cxnSp>
        <p:nvCxnSpPr>
          <p:cNvPr id="135" name="Google Shape;135;p11"/>
          <p:cNvCxnSpPr/>
          <p:nvPr/>
        </p:nvCxnSpPr>
        <p:spPr>
          <a:xfrm rot="10800000">
            <a:off x="4191000" y="7481460"/>
            <a:ext cx="0" cy="525676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p1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2" name="Google Shape;142;p12"/>
          <p:cNvSpPr txBox="1"/>
          <p:nvPr/>
        </p:nvSpPr>
        <p:spPr>
          <a:xfrm>
            <a:off x="1143114" y="2106230"/>
            <a:ext cx="158342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 following statements always, sometimes or never true? If sometimes, find an example AND a counter-example</a:t>
            </a:r>
            <a:endParaRPr/>
          </a:p>
        </p:txBody>
      </p:sp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8142" y="6804660"/>
            <a:ext cx="1429759" cy="360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4727" y="6804660"/>
            <a:ext cx="1440163" cy="27141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2"/>
          <p:cNvSpPr/>
          <p:nvPr/>
        </p:nvSpPr>
        <p:spPr>
          <a:xfrm>
            <a:off x="3104890" y="5617740"/>
            <a:ext cx="4825652" cy="1728000"/>
          </a:xfrm>
          <a:prstGeom prst="wedgeRoundRectCallout">
            <a:avLst>
              <a:gd fmla="val -35343" name="adj1"/>
              <a:gd fmla="val 6557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2-digit base 5 numbers are greater than 1-digit base 10 numbers.</a:t>
            </a:r>
            <a:endParaRPr/>
          </a:p>
        </p:txBody>
      </p:sp>
      <p:sp>
        <p:nvSpPr>
          <p:cNvPr id="146" name="Google Shape;146;p12"/>
          <p:cNvSpPr/>
          <p:nvPr/>
        </p:nvSpPr>
        <p:spPr>
          <a:xfrm>
            <a:off x="10040502" y="5617740"/>
            <a:ext cx="4445867" cy="1728000"/>
          </a:xfrm>
          <a:prstGeom prst="wedgeRoundRectCallout">
            <a:avLst>
              <a:gd fmla="val 50404" name="adj1"/>
              <a:gd fmla="val 6026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2-digit base 10 numbers are greater than 3-digit base 5 numbers.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>
            <p:ph idx="1" type="body"/>
          </p:nvPr>
        </p:nvSpPr>
        <p:spPr>
          <a:xfrm>
            <a:off x="951240" y="85476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Answers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8" name="Google Shape;158;p14"/>
          <p:cNvSpPr txBox="1"/>
          <p:nvPr/>
        </p:nvSpPr>
        <p:spPr>
          <a:xfrm>
            <a:off x="1073400" y="1821001"/>
            <a:ext cx="134046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base 5 number system, we group units in groups of 5.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would we represent 23 in the Base 5 system?</a:t>
            </a:r>
            <a:endParaRPr/>
          </a:p>
        </p:txBody>
      </p:sp>
      <p:pic>
        <p:nvPicPr>
          <p:cNvPr id="159" name="Google Shape;1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4856704" y="5759321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5915523" y="5082054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4903370" y="4962096"/>
            <a:ext cx="489147" cy="531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4"/>
          <p:cNvGrpSpPr/>
          <p:nvPr/>
        </p:nvGrpSpPr>
        <p:grpSpPr>
          <a:xfrm rot="300551">
            <a:off x="1612306" y="4810883"/>
            <a:ext cx="2105368" cy="1535776"/>
            <a:chOff x="5254023" y="2640421"/>
            <a:chExt cx="1265013" cy="858864"/>
          </a:xfrm>
        </p:grpSpPr>
        <p:grpSp>
          <p:nvGrpSpPr>
            <p:cNvPr id="163" name="Google Shape;163;p14"/>
            <p:cNvGrpSpPr/>
            <p:nvPr/>
          </p:nvGrpSpPr>
          <p:grpSpPr>
            <a:xfrm>
              <a:off x="5801559" y="2640421"/>
              <a:ext cx="717477" cy="552342"/>
              <a:chOff x="5887925" y="3441712"/>
              <a:chExt cx="717477" cy="552342"/>
            </a:xfrm>
          </p:grpSpPr>
          <p:pic>
            <p:nvPicPr>
              <p:cNvPr id="164" name="Google Shape;16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17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9" name="Google Shape;169;p14"/>
            <p:cNvGrpSpPr/>
            <p:nvPr/>
          </p:nvGrpSpPr>
          <p:grpSpPr>
            <a:xfrm>
              <a:off x="5254023" y="2952182"/>
              <a:ext cx="717477" cy="547103"/>
              <a:chOff x="5887925" y="3446951"/>
              <a:chExt cx="717477" cy="547103"/>
            </a:xfrm>
          </p:grpSpPr>
          <p:pic>
            <p:nvPicPr>
              <p:cNvPr id="170" name="Google Shape;170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695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5" name="Google Shape;175;p14"/>
          <p:cNvGrpSpPr/>
          <p:nvPr/>
        </p:nvGrpSpPr>
        <p:grpSpPr>
          <a:xfrm rot="300551">
            <a:off x="2591872" y="5223813"/>
            <a:ext cx="2105368" cy="1535776"/>
            <a:chOff x="5254023" y="2640421"/>
            <a:chExt cx="1265013" cy="858864"/>
          </a:xfrm>
        </p:grpSpPr>
        <p:grpSp>
          <p:nvGrpSpPr>
            <p:cNvPr id="176" name="Google Shape;176;p14"/>
            <p:cNvGrpSpPr/>
            <p:nvPr/>
          </p:nvGrpSpPr>
          <p:grpSpPr>
            <a:xfrm>
              <a:off x="5801559" y="2640421"/>
              <a:ext cx="717477" cy="552342"/>
              <a:chOff x="5887925" y="3441712"/>
              <a:chExt cx="717477" cy="552342"/>
            </a:xfrm>
          </p:grpSpPr>
          <p:pic>
            <p:nvPicPr>
              <p:cNvPr id="177" name="Google Shape;177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17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Google Shape;17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2" name="Google Shape;182;p14"/>
            <p:cNvGrpSpPr/>
            <p:nvPr/>
          </p:nvGrpSpPr>
          <p:grpSpPr>
            <a:xfrm>
              <a:off x="5254023" y="2952182"/>
              <a:ext cx="717477" cy="547103"/>
              <a:chOff x="5887925" y="3446951"/>
              <a:chExt cx="717477" cy="547103"/>
            </a:xfrm>
          </p:grpSpPr>
          <p:pic>
            <p:nvPicPr>
              <p:cNvPr id="183" name="Google Shape;183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31855" y="344695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22402" y="3509612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109890" y="3573009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000437" y="3635670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887925" y="3696571"/>
                <a:ext cx="273547" cy="2974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8" name="Google Shape;188;p14"/>
          <p:cNvSpPr txBox="1"/>
          <p:nvPr/>
        </p:nvSpPr>
        <p:spPr>
          <a:xfrm>
            <a:off x="1135209" y="6957694"/>
            <a:ext cx="70334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23 is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lots of 10 and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lots of 1</a:t>
            </a:r>
            <a:endParaRPr/>
          </a:p>
        </p:txBody>
      </p:sp>
      <p:grpSp>
        <p:nvGrpSpPr>
          <p:cNvPr id="189" name="Google Shape;189;p14"/>
          <p:cNvGrpSpPr/>
          <p:nvPr/>
        </p:nvGrpSpPr>
        <p:grpSpPr>
          <a:xfrm>
            <a:off x="11843905" y="4693752"/>
            <a:ext cx="1315199" cy="767791"/>
            <a:chOff x="5887925" y="3446951"/>
            <a:chExt cx="717477" cy="547103"/>
          </a:xfrm>
        </p:grpSpPr>
        <p:pic>
          <p:nvPicPr>
            <p:cNvPr id="190" name="Google Shape;19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14"/>
          <p:cNvSpPr/>
          <p:nvPr/>
        </p:nvSpPr>
        <p:spPr>
          <a:xfrm>
            <a:off x="3088658" y="3591019"/>
            <a:ext cx="3338302" cy="859061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Base 10</a:t>
            </a: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11842329" y="3591019"/>
            <a:ext cx="3338302" cy="859061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Base 5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0440741" y="6980559"/>
            <a:ext cx="6579360" cy="52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23 is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lots of 5 and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lots of 1</a:t>
            </a:r>
            <a:endParaRPr/>
          </a:p>
        </p:txBody>
      </p:sp>
      <p:grpSp>
        <p:nvGrpSpPr>
          <p:cNvPr id="198" name="Google Shape;198;p14"/>
          <p:cNvGrpSpPr/>
          <p:nvPr/>
        </p:nvGrpSpPr>
        <p:grpSpPr>
          <a:xfrm>
            <a:off x="13363117" y="5283282"/>
            <a:ext cx="1315199" cy="767791"/>
            <a:chOff x="5887925" y="3446951"/>
            <a:chExt cx="717477" cy="547103"/>
          </a:xfrm>
        </p:grpSpPr>
        <p:pic>
          <p:nvPicPr>
            <p:cNvPr id="199" name="Google Shape;19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14"/>
          <p:cNvGrpSpPr/>
          <p:nvPr/>
        </p:nvGrpSpPr>
        <p:grpSpPr>
          <a:xfrm>
            <a:off x="12722071" y="4976280"/>
            <a:ext cx="1315199" cy="767791"/>
            <a:chOff x="5887925" y="3446951"/>
            <a:chExt cx="717477" cy="547103"/>
          </a:xfrm>
        </p:grpSpPr>
        <p:pic>
          <p:nvPicPr>
            <p:cNvPr id="205" name="Google Shape;20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14"/>
          <p:cNvGrpSpPr/>
          <p:nvPr/>
        </p:nvGrpSpPr>
        <p:grpSpPr>
          <a:xfrm>
            <a:off x="13915450" y="5594524"/>
            <a:ext cx="1315199" cy="767791"/>
            <a:chOff x="5887925" y="3446951"/>
            <a:chExt cx="717477" cy="547103"/>
          </a:xfrm>
        </p:grpSpPr>
        <p:pic>
          <p:nvPicPr>
            <p:cNvPr id="211" name="Google Shape;21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31855" y="344695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2402" y="3509612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9890" y="3573009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0437" y="3635670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7925" y="3696571"/>
              <a:ext cx="273547" cy="2974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15492152" y="5820498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16550970" y="5143231"/>
            <a:ext cx="489147" cy="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0551">
            <a:off x="15538817" y="5023273"/>
            <a:ext cx="489147" cy="53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15"/>
          <p:cNvGraphicFramePr/>
          <p:nvPr/>
        </p:nvGraphicFramePr>
        <p:xfrm>
          <a:off x="2267411" y="6712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1960375"/>
                <a:gridCol w="1960375"/>
                <a:gridCol w="1960375"/>
              </a:tblGrid>
              <a:tr h="104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hundreds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</a:tr>
              <a:tr h="67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15"/>
          <p:cNvSpPr txBox="1"/>
          <p:nvPr/>
        </p:nvSpPr>
        <p:spPr>
          <a:xfrm>
            <a:off x="3877548" y="2537429"/>
            <a:ext cx="17844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 10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12625991" y="2537429"/>
            <a:ext cx="15888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 5</a:t>
            </a:r>
            <a:endParaRPr/>
          </a:p>
        </p:txBody>
      </p:sp>
      <p:graphicFrame>
        <p:nvGraphicFramePr>
          <p:cNvPr id="226" name="Google Shape;226;p15"/>
          <p:cNvGraphicFramePr/>
          <p:nvPr/>
        </p:nvGraphicFramePr>
        <p:xfrm>
          <a:off x="10043160" y="66479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2092150"/>
                <a:gridCol w="2092150"/>
                <a:gridCol w="2092150"/>
              </a:tblGrid>
              <a:tr h="106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twenty-fives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</a:tr>
              <a:tr h="71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</a:tbl>
          </a:graphicData>
        </a:graphic>
      </p:graphicFrame>
      <p:sp>
        <p:nvSpPr>
          <p:cNvPr id="227" name="Google Shape;227;p15"/>
          <p:cNvSpPr txBox="1"/>
          <p:nvPr/>
        </p:nvSpPr>
        <p:spPr>
          <a:xfrm>
            <a:off x="8653879" y="7554555"/>
            <a:ext cx="883919" cy="1049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1296260" y="1858700"/>
            <a:ext cx="134046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Base 5 number system, the third column is twenty-fives.</a:t>
            </a:r>
            <a:endParaRPr/>
          </a:p>
        </p:txBody>
      </p:sp>
      <p:graphicFrame>
        <p:nvGraphicFramePr>
          <p:cNvPr id="229" name="Google Shape;229;p15"/>
          <p:cNvGraphicFramePr/>
          <p:nvPr/>
        </p:nvGraphicFramePr>
        <p:xfrm>
          <a:off x="2267411" y="32804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1960375"/>
                <a:gridCol w="1960375"/>
                <a:gridCol w="1960375"/>
              </a:tblGrid>
              <a:tr h="104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hundreds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DAFF"/>
                    </a:solidFill>
                  </a:tcPr>
                </a:tc>
              </a:tr>
              <a:tr h="67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0" name="Google Shape;230;p15"/>
          <p:cNvGraphicFramePr/>
          <p:nvPr/>
        </p:nvGraphicFramePr>
        <p:xfrm>
          <a:off x="10043160" y="32161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{2BA7CD21-963A-4A20-8AB7-5FF3FB2216E7}</a:tableStyleId>
              </a:tblPr>
              <a:tblGrid>
                <a:gridCol w="2092150"/>
                <a:gridCol w="2092150"/>
                <a:gridCol w="2092150"/>
              </a:tblGrid>
              <a:tr h="1065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twenty-fives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fives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AFC8"/>
                    </a:solidFill>
                  </a:tcPr>
                </a:tc>
              </a:tr>
              <a:tr h="71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66550" marB="66550" marR="133100" marL="133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</a:tbl>
          </a:graphicData>
        </a:graphic>
      </p:graphicFrame>
      <p:sp>
        <p:nvSpPr>
          <p:cNvPr id="231" name="Google Shape;231;p15"/>
          <p:cNvSpPr txBox="1"/>
          <p:nvPr/>
        </p:nvSpPr>
        <p:spPr>
          <a:xfrm>
            <a:off x="8653879" y="4141792"/>
            <a:ext cx="883919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10347960" y="5024852"/>
            <a:ext cx="5410200" cy="1488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 x 25 = 50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 x 5 =20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x 1 = 1</a:t>
            </a:r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12222480" y="5199300"/>
            <a:ext cx="152400" cy="125229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12512040" y="5465860"/>
            <a:ext cx="2849880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71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10347960" y="8603560"/>
            <a:ext cx="5410200" cy="1488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 x 25 = 100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 x 5 =10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 x 1 = 13</a:t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12222480" y="8778008"/>
            <a:ext cx="152400" cy="125229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12512040" y="9044568"/>
            <a:ext cx="2849880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113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16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3" name="Google Shape;243;p16"/>
          <p:cNvSpPr txBox="1"/>
          <p:nvPr/>
        </p:nvSpPr>
        <p:spPr>
          <a:xfrm>
            <a:off x="852799" y="1980286"/>
            <a:ext cx="15276464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these Base 5 numbers in their equivalent in Base 10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these Base 10 numbers in their equivalent in Base 5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3424792" y="632176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10051266" y="632176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738029" y="636748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>
            <a:off x="13754586" y="636748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6738029" y="3133666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>
            <a:off x="13754586" y="317323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>
            <a:off x="3424792" y="3133666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>
            <a:off x="10051266" y="3173235"/>
            <a:ext cx="1817768" cy="831570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4B3FA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3358316" y="4221480"/>
            <a:ext cx="1950720" cy="104900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6588875" y="4221479"/>
            <a:ext cx="1950720" cy="104900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9972623" y="4242922"/>
            <a:ext cx="1950720" cy="104900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13203181" y="4242921"/>
            <a:ext cx="1950720" cy="104900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6" name="Google Shape;256;p16"/>
          <p:cNvSpPr txBox="1"/>
          <p:nvPr/>
        </p:nvSpPr>
        <p:spPr>
          <a:xfrm>
            <a:off x="3291840" y="7511679"/>
            <a:ext cx="1950720" cy="104900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6540310" y="7511677"/>
            <a:ext cx="1950720" cy="104900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9860282" y="7511677"/>
            <a:ext cx="1950720" cy="104900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13621634" y="7511676"/>
            <a:ext cx="1950720" cy="1049005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