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C35142-F758-4D76-94D1-1E283906CA44}">
  <a:tblStyle styleId="{55C35142-F758-4D76-94D1-1E283906CA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4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110f9ecd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110f9ecd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110f9ecd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e110f9ecd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e110f9ecd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e110f9ec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e110f9ecd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e110f9ecd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e110f9ecd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e110f9ec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e110f9ecd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e110f9ecd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110f9ec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110f9ec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110f9ec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110f9ec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e110f9ecd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e110f9ecd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e110f9ecd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e110f9ec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110f9ec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e110f9ec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e110f9ec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e110f9ec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e110f9ec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e110f9ec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110f9ecd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e110f9ecd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7089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Shopping for food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Talking about quantities using </a:t>
            </a:r>
            <a:r>
              <a:rPr i="1" lang="en-GB">
                <a:solidFill>
                  <a:srgbClr val="4B3241"/>
                </a:solidFill>
              </a:rPr>
              <a:t>de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35"/>
          <p:cNvSpPr txBox="1"/>
          <p:nvPr>
            <p:ph type="title"/>
          </p:nvPr>
        </p:nvSpPr>
        <p:spPr>
          <a:xfrm>
            <a:off x="458975" y="445025"/>
            <a:ext cx="4411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quantities with </a:t>
            </a:r>
            <a:r>
              <a:rPr i="1" lang="en-GB">
                <a:solidFill>
                  <a:schemeClr val="dk2"/>
                </a:solidFill>
              </a:rPr>
              <a:t>de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458975" y="4028125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= a slice </a:t>
            </a:r>
            <a:r>
              <a:rPr b="1" lang="en-GB" sz="1800"/>
              <a:t>of </a:t>
            </a:r>
            <a:r>
              <a:rPr lang="en-GB" sz="1800"/>
              <a:t>bacon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948825" y="1997850"/>
            <a:ext cx="2630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une tranche </a:t>
            </a:r>
            <a:r>
              <a:rPr b="1" lang="en-GB" sz="1800"/>
              <a:t>de </a:t>
            </a:r>
            <a:r>
              <a:rPr lang="en-GB" sz="1800"/>
              <a:t>bacon</a:t>
            </a:r>
            <a:endParaRPr sz="1400"/>
          </a:p>
        </p:txBody>
      </p:sp>
      <p:cxnSp>
        <p:nvCxnSpPr>
          <p:cNvPr id="205" name="Google Shape;205;p35"/>
          <p:cNvCxnSpPr/>
          <p:nvPr/>
        </p:nvCxnSpPr>
        <p:spPr>
          <a:xfrm flipH="1">
            <a:off x="4397463" y="1540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459000" y="994581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Expressions of quantity</a:t>
            </a:r>
            <a:r>
              <a:rPr lang="en-GB" sz="1800"/>
              <a:t> are always followed by de or d’ (if the noun starts with a vowel or silent -h)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5000238" y="4015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= a bottle </a:t>
            </a:r>
            <a:r>
              <a:rPr b="1" lang="en-GB" sz="1800"/>
              <a:t>of </a:t>
            </a:r>
            <a:r>
              <a:rPr lang="en-GB" sz="1800"/>
              <a:t>milk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5749425" y="1997850"/>
            <a:ext cx="225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une bouteille </a:t>
            </a:r>
            <a:r>
              <a:rPr b="1" lang="en-GB" sz="1800"/>
              <a:t>de </a:t>
            </a:r>
            <a:r>
              <a:rPr lang="en-GB" sz="1800"/>
              <a:t>lait</a:t>
            </a:r>
            <a:endParaRPr sz="1400"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13" y="2524975"/>
            <a:ext cx="2210011" cy="110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200" y="2364898"/>
            <a:ext cx="721331" cy="144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6" name="Google Shape;216;p36"/>
          <p:cNvSpPr txBox="1"/>
          <p:nvPr>
            <p:ph type="title"/>
          </p:nvPr>
        </p:nvSpPr>
        <p:spPr>
          <a:xfrm>
            <a:off x="458975" y="445025"/>
            <a:ext cx="4411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quantities with </a:t>
            </a:r>
            <a:r>
              <a:rPr i="1" lang="en-GB">
                <a:solidFill>
                  <a:schemeClr val="dk2"/>
                </a:solidFill>
              </a:rPr>
              <a:t>de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52038" y="4015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= I have enough </a:t>
            </a:r>
            <a:r>
              <a:rPr b="1" lang="en-GB" sz="1800"/>
              <a:t>(of) </a:t>
            </a:r>
            <a:r>
              <a:rPr lang="en-GB" sz="1800"/>
              <a:t>sweets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834525" y="1959750"/>
            <a:ext cx="2596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J’ai assez </a:t>
            </a:r>
            <a:r>
              <a:rPr b="1" lang="en-GB" sz="1800"/>
              <a:t>de </a:t>
            </a:r>
            <a:r>
              <a:rPr lang="en-GB" sz="1800"/>
              <a:t>bonbons</a:t>
            </a:r>
            <a:endParaRPr sz="1400"/>
          </a:p>
        </p:txBody>
      </p:sp>
      <p:cxnSp>
        <p:nvCxnSpPr>
          <p:cNvPr id="219" name="Google Shape;219;p36"/>
          <p:cNvCxnSpPr/>
          <p:nvPr/>
        </p:nvCxnSpPr>
        <p:spPr>
          <a:xfrm flipH="1">
            <a:off x="4397463" y="1540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459000" y="994581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Adverbs of quantity</a:t>
            </a:r>
            <a:r>
              <a:rPr lang="en-GB" sz="1800"/>
              <a:t> are always followed by de or d’ (if the noun starts with a vowel or silent -h)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5000238" y="4015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= I have lots </a:t>
            </a:r>
            <a:r>
              <a:rPr b="1" lang="en-GB" sz="1800"/>
              <a:t>of </a:t>
            </a:r>
            <a:r>
              <a:rPr lang="en-GB" sz="1800"/>
              <a:t>sweets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5000700" y="1997850"/>
            <a:ext cx="327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J’ai bea</a:t>
            </a:r>
            <a:r>
              <a:rPr b="1" lang="en-GB" sz="1800"/>
              <a:t>u</a:t>
            </a:r>
            <a:r>
              <a:rPr lang="en-GB" sz="1800"/>
              <a:t>coup </a:t>
            </a:r>
            <a:r>
              <a:rPr b="1" lang="en-GB" sz="1800"/>
              <a:t>de </a:t>
            </a:r>
            <a:r>
              <a:rPr lang="en-GB" sz="1800"/>
              <a:t>bonbons</a:t>
            </a:r>
            <a:endParaRPr sz="1400"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613" y="2408281"/>
            <a:ext cx="1956499" cy="130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681" y="2389238"/>
            <a:ext cx="2067962" cy="1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37"/>
          <p:cNvSpPr txBox="1"/>
          <p:nvPr>
            <p:ph type="title"/>
          </p:nvPr>
        </p:nvSpPr>
        <p:spPr>
          <a:xfrm>
            <a:off x="458975" y="445025"/>
            <a:ext cx="4411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quantities with </a:t>
            </a:r>
            <a:r>
              <a:rPr i="1" lang="en-GB">
                <a:solidFill>
                  <a:schemeClr val="dk2"/>
                </a:solidFill>
              </a:rPr>
              <a:t>de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428238" y="4015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= a slice </a:t>
            </a:r>
            <a:r>
              <a:rPr b="1" lang="en-GB" sz="1800"/>
              <a:t>of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1177425" y="1997850"/>
            <a:ext cx="225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une tranche </a:t>
            </a:r>
            <a:r>
              <a:rPr b="1" lang="en-GB" sz="1800"/>
              <a:t>de</a:t>
            </a:r>
            <a:endParaRPr b="1" sz="1400"/>
          </a:p>
        </p:txBody>
      </p:sp>
      <p:cxnSp>
        <p:nvCxnSpPr>
          <p:cNvPr id="233" name="Google Shape;233;p37"/>
          <p:cNvCxnSpPr/>
          <p:nvPr/>
        </p:nvCxnSpPr>
        <p:spPr>
          <a:xfrm flipH="1">
            <a:off x="4397463" y="1540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459000" y="994581"/>
            <a:ext cx="8226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When talking about quantities, they are always followed by de or d’ (if the noun starts with a vowel or silent -h)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5000238" y="4015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= lots </a:t>
            </a:r>
            <a:r>
              <a:rPr b="1" lang="en-GB" sz="1800"/>
              <a:t>of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5749425" y="1997850"/>
            <a:ext cx="225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beaucoup </a:t>
            </a:r>
            <a:r>
              <a:rPr b="1" lang="en-GB" sz="1800"/>
              <a:t>de</a:t>
            </a:r>
            <a:endParaRPr b="1" sz="1400"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13" y="2524975"/>
            <a:ext cx="2210011" cy="110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613" y="2408281"/>
            <a:ext cx="1956499" cy="130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/>
        </p:nvSpPr>
        <p:spPr>
          <a:xfrm>
            <a:off x="354100" y="49076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" name="Google Shape;244;p38"/>
          <p:cNvSpPr txBox="1"/>
          <p:nvPr>
            <p:ph type="title"/>
          </p:nvPr>
        </p:nvSpPr>
        <p:spPr>
          <a:xfrm>
            <a:off x="420875" y="140225"/>
            <a:ext cx="44118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quantities with </a:t>
            </a:r>
            <a:r>
              <a:rPr i="1" lang="en-GB">
                <a:solidFill>
                  <a:schemeClr val="dk2"/>
                </a:solidFill>
              </a:rPr>
              <a:t>de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420875" y="13260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une tranche </a:t>
            </a:r>
            <a:r>
              <a:rPr b="1" lang="en-GB" sz="1800">
                <a:solidFill>
                  <a:schemeClr val="accent6"/>
                </a:solidFill>
              </a:rPr>
              <a:t>de </a:t>
            </a:r>
            <a:r>
              <a:rPr lang="en-GB" sz="1800">
                <a:solidFill>
                  <a:schemeClr val="accent6"/>
                </a:solidFill>
              </a:rPr>
              <a:t>jambon</a:t>
            </a:r>
            <a:endParaRPr sz="1400">
              <a:solidFill>
                <a:schemeClr val="accent6"/>
              </a:solidFill>
            </a:endParaRPr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3129750" y="1326000"/>
            <a:ext cx="225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= a slice of ham</a:t>
            </a:r>
            <a:endParaRPr b="1" sz="1400">
              <a:solidFill>
                <a:schemeClr val="accent6"/>
              </a:solidFill>
            </a:endParaRPr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420875" y="1821300"/>
            <a:ext cx="348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une bouteille </a:t>
            </a:r>
            <a:r>
              <a:rPr b="1" lang="en-GB" sz="1800">
                <a:solidFill>
                  <a:schemeClr val="accent6"/>
                </a:solidFill>
              </a:rPr>
              <a:t>de </a:t>
            </a:r>
            <a:r>
              <a:rPr lang="en-GB" sz="1800">
                <a:solidFill>
                  <a:schemeClr val="accent6"/>
                </a:solidFill>
              </a:rPr>
              <a:t>champagne</a:t>
            </a:r>
            <a:endParaRPr sz="1400">
              <a:solidFill>
                <a:schemeClr val="accent6"/>
              </a:solidFill>
            </a:endParaRPr>
          </a:p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3739350" y="18213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= a bottle of champagne</a:t>
            </a:r>
            <a:endParaRPr b="1" sz="1400">
              <a:solidFill>
                <a:schemeClr val="accent6"/>
              </a:solidFill>
            </a:endParaRPr>
          </a:p>
        </p:txBody>
      </p:sp>
      <p:sp>
        <p:nvSpPr>
          <p:cNvPr id="249" name="Google Shape;249;p38"/>
          <p:cNvSpPr txBox="1"/>
          <p:nvPr>
            <p:ph idx="1" type="body"/>
          </p:nvPr>
        </p:nvSpPr>
        <p:spPr>
          <a:xfrm>
            <a:off x="420875" y="2316600"/>
            <a:ext cx="348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une boîte </a:t>
            </a:r>
            <a:r>
              <a:rPr b="1" lang="en-GB" sz="1800">
                <a:solidFill>
                  <a:schemeClr val="accent6"/>
                </a:solidFill>
              </a:rPr>
              <a:t>de </a:t>
            </a:r>
            <a:r>
              <a:rPr lang="en-GB" sz="1800">
                <a:solidFill>
                  <a:schemeClr val="accent6"/>
                </a:solidFill>
              </a:rPr>
              <a:t>bonbons</a:t>
            </a:r>
            <a:endParaRPr sz="1400">
              <a:solidFill>
                <a:schemeClr val="accent6"/>
              </a:solidFill>
            </a:endParaRPr>
          </a:p>
        </p:txBody>
      </p:sp>
      <p:sp>
        <p:nvSpPr>
          <p:cNvPr id="250" name="Google Shape;250;p38"/>
          <p:cNvSpPr txBox="1"/>
          <p:nvPr>
            <p:ph idx="1" type="body"/>
          </p:nvPr>
        </p:nvSpPr>
        <p:spPr>
          <a:xfrm>
            <a:off x="2977350" y="23166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= a tin of sweets</a:t>
            </a:r>
            <a:endParaRPr b="1" sz="1400">
              <a:solidFill>
                <a:schemeClr val="accent6"/>
              </a:solidFill>
            </a:endParaRPr>
          </a:p>
        </p:txBody>
      </p:sp>
      <p:sp>
        <p:nvSpPr>
          <p:cNvPr id="251" name="Google Shape;251;p38"/>
          <p:cNvSpPr txBox="1"/>
          <p:nvPr>
            <p:ph idx="1" type="body"/>
          </p:nvPr>
        </p:nvSpPr>
        <p:spPr>
          <a:xfrm>
            <a:off x="420875" y="2850000"/>
            <a:ext cx="348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un pot </a:t>
            </a:r>
            <a:r>
              <a:rPr b="1" lang="en-GB" sz="1800">
                <a:solidFill>
                  <a:schemeClr val="accent6"/>
                </a:solidFill>
              </a:rPr>
              <a:t>de </a:t>
            </a:r>
            <a:r>
              <a:rPr lang="en-GB" sz="1800">
                <a:solidFill>
                  <a:schemeClr val="accent6"/>
                </a:solidFill>
              </a:rPr>
              <a:t>miel</a:t>
            </a:r>
            <a:endParaRPr sz="1400">
              <a:solidFill>
                <a:schemeClr val="accent6"/>
              </a:solidFill>
            </a:endParaRPr>
          </a:p>
        </p:txBody>
      </p:sp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2139150" y="28500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= a pot of honey</a:t>
            </a:r>
            <a:endParaRPr b="1" sz="1400">
              <a:solidFill>
                <a:schemeClr val="accent6"/>
              </a:solidFill>
            </a:endParaRPr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420875" y="3345300"/>
            <a:ext cx="348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un morceau </a:t>
            </a:r>
            <a:r>
              <a:rPr b="1" lang="en-GB" sz="1800">
                <a:solidFill>
                  <a:schemeClr val="accent6"/>
                </a:solidFill>
              </a:rPr>
              <a:t>de </a:t>
            </a:r>
            <a:r>
              <a:rPr lang="en-GB" sz="1800">
                <a:solidFill>
                  <a:schemeClr val="accent6"/>
                </a:solidFill>
              </a:rPr>
              <a:t>pain</a:t>
            </a:r>
            <a:endParaRPr sz="1400">
              <a:solidFill>
                <a:schemeClr val="accent6"/>
              </a:solidFill>
            </a:endParaRPr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2786850" y="33453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6"/>
                </a:solidFill>
              </a:rPr>
              <a:t>= a piece of bread</a:t>
            </a:r>
            <a:endParaRPr b="1" sz="1400">
              <a:solidFill>
                <a:schemeClr val="accent6"/>
              </a:solidFill>
            </a:endParaRPr>
          </a:p>
        </p:txBody>
      </p:sp>
      <p:sp>
        <p:nvSpPr>
          <p:cNvPr id="255" name="Google Shape;255;p38"/>
          <p:cNvSpPr txBox="1"/>
          <p:nvPr>
            <p:ph idx="1" type="body"/>
          </p:nvPr>
        </p:nvSpPr>
        <p:spPr>
          <a:xfrm>
            <a:off x="420875" y="3802500"/>
            <a:ext cx="348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5"/>
                </a:solidFill>
              </a:rPr>
              <a:t>beaucoup </a:t>
            </a:r>
            <a:r>
              <a:rPr b="1" lang="en-GB" sz="1800">
                <a:solidFill>
                  <a:schemeClr val="accent5"/>
                </a:solidFill>
              </a:rPr>
              <a:t>de </a:t>
            </a:r>
            <a:r>
              <a:rPr lang="en-GB" sz="1800">
                <a:solidFill>
                  <a:schemeClr val="accent5"/>
                </a:solidFill>
              </a:rPr>
              <a:t>chocolat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015450" y="38025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5"/>
                </a:solidFill>
              </a:rPr>
              <a:t>= lots of chocolate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57" name="Google Shape;257;p38"/>
          <p:cNvSpPr txBox="1"/>
          <p:nvPr>
            <p:ph idx="1" type="body"/>
          </p:nvPr>
        </p:nvSpPr>
        <p:spPr>
          <a:xfrm>
            <a:off x="420875" y="4259700"/>
            <a:ext cx="348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5"/>
                </a:solidFill>
              </a:rPr>
              <a:t>trop </a:t>
            </a:r>
            <a:r>
              <a:rPr b="1" lang="en-GB" sz="1800">
                <a:solidFill>
                  <a:schemeClr val="accent5"/>
                </a:solidFill>
              </a:rPr>
              <a:t>de </a:t>
            </a:r>
            <a:r>
              <a:rPr lang="en-GB" sz="1800">
                <a:solidFill>
                  <a:schemeClr val="accent5"/>
                </a:solidFill>
              </a:rPr>
              <a:t>fromage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2367750" y="4259700"/>
            <a:ext cx="3123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accent5"/>
                </a:solidFill>
              </a:rPr>
              <a:t>= too much cheese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259" name="Google Shape;259;p38"/>
          <p:cNvSpPr txBox="1"/>
          <p:nvPr>
            <p:ph idx="1" type="body"/>
          </p:nvPr>
        </p:nvSpPr>
        <p:spPr>
          <a:xfrm>
            <a:off x="420875" y="590075"/>
            <a:ext cx="888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Quantities are always followed by </a:t>
            </a:r>
            <a:r>
              <a:rPr b="1" lang="en-GB" sz="1800"/>
              <a:t>de</a:t>
            </a:r>
            <a:r>
              <a:rPr lang="en-GB" sz="1800"/>
              <a:t> or </a:t>
            </a:r>
            <a:r>
              <a:rPr b="1" lang="en-GB" sz="1800"/>
              <a:t>d’</a:t>
            </a:r>
            <a:r>
              <a:rPr lang="en-GB" sz="1800"/>
              <a:t> (if the noun starts with a vowel or silent -h). </a:t>
            </a:r>
            <a:r>
              <a:rPr b="1" lang="en-GB" sz="1800"/>
              <a:t>For example: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Shopping for food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8556160" y="21581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8556160" y="25453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8582970" y="29133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8556160" y="13664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8529349" y="17440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8335575" y="211350"/>
            <a:ext cx="695400" cy="117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39"/>
          <p:cNvGrpSpPr/>
          <p:nvPr/>
        </p:nvGrpSpPr>
        <p:grpSpPr>
          <a:xfrm>
            <a:off x="8368622" y="307322"/>
            <a:ext cx="629153" cy="987649"/>
            <a:chOff x="3258050" y="2365375"/>
            <a:chExt cx="1121284" cy="1975297"/>
          </a:xfrm>
        </p:grpSpPr>
        <p:pic>
          <p:nvPicPr>
            <p:cNvPr id="272" name="Google Shape;272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73" name="Google Shape;273;p3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74" name="Google Shape;274;p39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{55C35142-F758-4D76-94D1-1E283906CA44}</a:tableStyleId>
              </a:tblPr>
              <a:tblGrid>
                <a:gridCol w="5172550"/>
                <a:gridCol w="2376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Expressions of quantity are always followed by 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I would like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A piece of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A slice of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Lots of chocolate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5" name="Google Shape;275;p39"/>
          <p:cNvSpPr txBox="1"/>
          <p:nvPr/>
        </p:nvSpPr>
        <p:spPr>
          <a:xfrm>
            <a:off x="5697713" y="1352925"/>
            <a:ext cx="23175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or d’ (if followed by a vowel)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5686900" y="1996038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voudrais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5697713" y="24959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morceau de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5697713" y="305436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une tranche de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5697713" y="361280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beaucoup de chocolat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50" y="287567"/>
            <a:ext cx="1515863" cy="152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323288" y="4000900"/>
            <a:ext cx="5643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Phonétique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9" name="Google Shape;139;p28"/>
          <p:cNvSpPr/>
          <p:nvPr/>
        </p:nvSpPr>
        <p:spPr>
          <a:xfrm>
            <a:off x="2870413" y="14567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3470325" y="3810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un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3787775" y="2844500"/>
            <a:ext cx="1341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one" id="143" name="Google Shape;1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3650" y="1804524"/>
            <a:ext cx="1210450" cy="12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711225" y="1190513"/>
            <a:ext cx="2317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quelqu’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/>
          <p:nvPr/>
        </p:nvSpPr>
        <p:spPr>
          <a:xfrm>
            <a:off x="3470325" y="3810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un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4">
            <a:alphaModFix/>
          </a:blip>
          <a:srcRect b="34305" l="16805" r="69305" t="46835"/>
          <a:stretch/>
        </p:blipFill>
        <p:spPr>
          <a:xfrm>
            <a:off x="1169325" y="1723188"/>
            <a:ext cx="1269998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 rotWithShape="1">
          <a:blip r:embed="rId5">
            <a:alphaModFix/>
          </a:blip>
          <a:srcRect b="31094" l="67777" r="13612" t="46930"/>
          <a:stretch/>
        </p:blipFill>
        <p:spPr>
          <a:xfrm>
            <a:off x="6337326" y="1723187"/>
            <a:ext cx="1701797" cy="113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8" name="Google Shape;158;p30"/>
          <p:cNvSpPr/>
          <p:nvPr/>
        </p:nvSpPr>
        <p:spPr>
          <a:xfrm>
            <a:off x="2679913" y="13805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3253575" y="2755325"/>
            <a:ext cx="2264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162" name="Google Shape;1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175" y="1602463"/>
            <a:ext cx="1305413" cy="1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3757561" y="18635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1282725" y="1721813"/>
            <a:ext cx="1054099" cy="1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3948394" y="2491938"/>
            <a:ext cx="1460501" cy="13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/>
          <p:nvPr/>
        </p:nvSpPr>
        <p:spPr>
          <a:xfrm>
            <a:off x="3735106" y="3505988"/>
            <a:ext cx="5334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/>
          <p:nvPr/>
        </p:nvSpPr>
        <p:spPr>
          <a:xfrm>
            <a:off x="7011711" y="1702613"/>
            <a:ext cx="4179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1"/>
          <p:cNvSpPr/>
          <p:nvPr/>
        </p:nvSpPr>
        <p:spPr>
          <a:xfrm>
            <a:off x="6571137" y="1793438"/>
            <a:ext cx="176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/>
        </p:nvSpPr>
        <p:spPr>
          <a:xfrm>
            <a:off x="323288" y="2308363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8" y="228412"/>
            <a:ext cx="1515863" cy="151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Vocabulaire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33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{55C35142-F758-4D76-94D1-1E283906CA44}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bouteille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bottle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tranche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slice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boîte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tin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pot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jar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morceau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piece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marché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poissonnerie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fish shop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boulangerie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bakery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boucherie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butcher’s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l’épicerie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grocery shop, local shop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/>
          <p:nvPr/>
        </p:nvSpPr>
        <p:spPr>
          <a:xfrm>
            <a:off x="359588" y="340275"/>
            <a:ext cx="15261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4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Grammaire</a:t>
            </a:r>
            <a:br>
              <a:rPr lang="en-GB" sz="3600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Talking about quantities using </a:t>
            </a:r>
            <a:r>
              <a:rPr i="1" lang="en-GB">
                <a:solidFill>
                  <a:schemeClr val="dk2"/>
                </a:solidFill>
              </a:rPr>
              <a:t>de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94" y="418750"/>
            <a:ext cx="1360687" cy="13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