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Lst>
  <p:sldSz cy="5143500" cx="9144000"/>
  <p:notesSz cx="6858000" cy="9144000"/>
  <p:embeddedFontLst>
    <p:embeddedFont>
      <p:font typeface="Montserrat SemiBold"/>
      <p:regular r:id="rId9"/>
      <p:bold r:id="rId10"/>
      <p:italic r:id="rId11"/>
      <p:boldItalic r:id="rId12"/>
    </p:embeddedFont>
    <p:embeddedFont>
      <p:font typeface="Montserrat"/>
      <p:regular r:id="rId13"/>
      <p:bold r:id="rId14"/>
      <p:italic r:id="rId15"/>
      <p:boldItalic r:id="rId16"/>
    </p:embeddedFont>
    <p:embeddedFont>
      <p:font typeface="Montserrat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11" Type="http://schemas.openxmlformats.org/officeDocument/2006/relationships/font" Target="fonts/MontserratSemiBold-italic.fntdata"/><Relationship Id="rId10" Type="http://schemas.openxmlformats.org/officeDocument/2006/relationships/font" Target="fonts/MontserratSemiBold-bold.fntdata"/><Relationship Id="rId13" Type="http://schemas.openxmlformats.org/officeDocument/2006/relationships/font" Target="fonts/Montserrat-regular.fntdata"/><Relationship Id="rId12" Type="http://schemas.openxmlformats.org/officeDocument/2006/relationships/font" Target="fonts/MontserratSemiBold-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font" Target="fonts/MontserratSemiBold-regular.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MontserratMedium-italic.fntdata"/><Relationship Id="rId6" Type="http://schemas.openxmlformats.org/officeDocument/2006/relationships/slide" Target="slides/slide1.xml"/><Relationship Id="rId18"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ecba95e1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ecba95e1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am so excited to begin today’s lesson! We have so far flown to 5 continents, this week we will be flying to South America and Antarctica.  Largest rainforest in the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Blurb: In this lesson we are going to be virtually flying to South America which is in the southern hemisphere. First we will be filling our brains with facts about the population and how many countries are in South America. Then we will be learning about the physical features on this continent, it has lots of different elements! We will then be looking more in depth into the Amazon rainforest which is located in this wonderful continent.</a:t>
            </a:r>
            <a:endParaRPr/>
          </a:p>
          <a:p>
            <a:pPr indent="0" lvl="0" marL="0" rtl="0" algn="l">
              <a:spcBef>
                <a:spcPts val="0"/>
              </a:spcBef>
              <a:spcAft>
                <a:spcPts val="0"/>
              </a:spcAft>
              <a:buNone/>
            </a:pPr>
            <a:r>
              <a:rPr lang="en-GB"/>
              <a:t>Can you hear the animals 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fd8fd3e1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fd8fd3e1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25e1103e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e25e1103e3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83" name="Google Shape;83;p15"/>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4" name="Google Shape;84;p15"/>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85" name="Google Shape;85;p15"/>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86" name="Google Shape;86;p15"/>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4" name="Google Shape;94;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8"/>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8" name="Google Shape;98;p18"/>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9" name="Google Shape;99;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8" name="Google Shape;108;p20"/>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9" name="Google Shape;109;p20"/>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110" name="Google Shape;110;p20"/>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20"/>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112" name="Google Shape;112;p20"/>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3" name="Google Shape;113;p20"/>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4" name="Shape 114"/>
        <p:cNvGrpSpPr/>
        <p:nvPr/>
      </p:nvGrpSpPr>
      <p:grpSpPr>
        <a:xfrm>
          <a:off x="0" y="0"/>
          <a:ext cx="0" cy="0"/>
          <a:chOff x="0" y="0"/>
          <a:chExt cx="0" cy="0"/>
        </a:xfrm>
      </p:grpSpPr>
      <p:sp>
        <p:nvSpPr>
          <p:cNvPr id="115" name="Google Shape;115;p21"/>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7" name="Google Shape;117;p21"/>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1"/>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19" name="Google Shape;119;p21"/>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0" name="Google Shape;120;p21"/>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21" name="Google Shape;121;p21"/>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2" name="Google Shape;122;p21"/>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3" name="Google Shape;123;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4" name="Shape 124"/>
        <p:cNvGrpSpPr/>
        <p:nvPr/>
      </p:nvGrpSpPr>
      <p:grpSpPr>
        <a:xfrm>
          <a:off x="0" y="0"/>
          <a:ext cx="0" cy="0"/>
          <a:chOff x="0" y="0"/>
          <a:chExt cx="0" cy="0"/>
        </a:xfrm>
      </p:grpSpPr>
      <p:sp>
        <p:nvSpPr>
          <p:cNvPr id="125" name="Google Shape;125;p22"/>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2"/>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22"/>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28" name="Google Shape;128;p22"/>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9" name="Google Shape;129;p22"/>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30" name="Google Shape;130;p22"/>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1" name="Google Shape;131;p22"/>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32" name="Google Shape;132;p22"/>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3" name="Google Shape;133;p22"/>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34" name="Google Shape;134;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5" name="Shape 135"/>
        <p:cNvGrpSpPr/>
        <p:nvPr/>
      </p:nvGrpSpPr>
      <p:grpSpPr>
        <a:xfrm>
          <a:off x="0" y="0"/>
          <a:ext cx="0" cy="0"/>
          <a:chOff x="0" y="0"/>
          <a:chExt cx="0" cy="0"/>
        </a:xfrm>
      </p:grpSpPr>
      <p:sp>
        <p:nvSpPr>
          <p:cNvPr id="136" name="Google Shape;136;p23"/>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3"/>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38" name="Google Shape;138;p2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41" name="Google Shape;141;p24"/>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42" name="Google Shape;142;p24"/>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sp>
        <p:nvSpPr>
          <p:cNvPr id="144" name="Google Shape;144;p25"/>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idx="4294967295" type="ctrTitle"/>
          </p:nvPr>
        </p:nvSpPr>
        <p:spPr>
          <a:xfrm>
            <a:off x="458975" y="1438150"/>
            <a:ext cx="4638000" cy="6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34343"/>
                </a:solidFill>
              </a:rPr>
              <a:t>What is South America like?</a:t>
            </a:r>
            <a:endParaRPr>
              <a:solidFill>
                <a:srgbClr val="434343"/>
              </a:solidFill>
            </a:endParaRPr>
          </a:p>
        </p:txBody>
      </p:sp>
      <p:sp>
        <p:nvSpPr>
          <p:cNvPr id="152" name="Google Shape;152;p27"/>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34343"/>
                </a:solidFill>
              </a:rPr>
              <a:t>Geography - Seven Continents</a:t>
            </a:r>
            <a:endParaRPr>
              <a:solidFill>
                <a:srgbClr val="434343"/>
              </a:solidFill>
            </a:endParaRPr>
          </a:p>
          <a:p>
            <a:pPr indent="0" lvl="0" marL="0" rtl="0" algn="l">
              <a:spcBef>
                <a:spcPts val="1000"/>
              </a:spcBef>
              <a:spcAft>
                <a:spcPts val="1000"/>
              </a:spcAft>
              <a:buNone/>
            </a:pPr>
            <a:r>
              <a:t/>
            </a:r>
            <a:endParaRPr/>
          </a:p>
        </p:txBody>
      </p:sp>
      <p:sp>
        <p:nvSpPr>
          <p:cNvPr id="153" name="Google Shape;153;p27"/>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34343"/>
                </a:solidFill>
              </a:rPr>
              <a:t>Miss Harris</a:t>
            </a:r>
            <a:endParaRPr>
              <a:solidFill>
                <a:srgbClr val="434343"/>
              </a:solidFill>
            </a:endParaRPr>
          </a:p>
        </p:txBody>
      </p:sp>
      <p:sp>
        <p:nvSpPr>
          <p:cNvPr id="154" name="Google Shape;154;p2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458975" y="1006300"/>
            <a:ext cx="8226000" cy="812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434343"/>
                </a:solidFill>
              </a:rPr>
              <a:t>Seven Continents 100% Sheet</a:t>
            </a:r>
            <a:endParaRPr>
              <a:solidFill>
                <a:srgbClr val="434343"/>
              </a:solidFill>
            </a:endParaRPr>
          </a:p>
          <a:p>
            <a:pPr indent="0" lvl="0" marL="0" rtl="0" algn="l">
              <a:spcBef>
                <a:spcPts val="0"/>
              </a:spcBef>
              <a:spcAft>
                <a:spcPts val="0"/>
              </a:spcAft>
              <a:buNone/>
            </a:pPr>
            <a:r>
              <a:t/>
            </a:r>
            <a:endParaRPr/>
          </a:p>
        </p:txBody>
      </p:sp>
      <p:sp>
        <p:nvSpPr>
          <p:cNvPr id="160" name="Google Shape;160;p28"/>
          <p:cNvSpPr txBox="1"/>
          <p:nvPr>
            <p:ph idx="1" type="body"/>
          </p:nvPr>
        </p:nvSpPr>
        <p:spPr>
          <a:xfrm>
            <a:off x="458975" y="1666750"/>
            <a:ext cx="8226000" cy="2541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This is your 100% sheet, it includes all the wonderful knowledge we are learning about in this unit.</a:t>
            </a:r>
            <a:endParaRPr/>
          </a:p>
          <a:p>
            <a:pPr indent="-330200" lvl="0" marL="914400" rtl="0" algn="l">
              <a:spcBef>
                <a:spcPts val="1000"/>
              </a:spcBef>
              <a:spcAft>
                <a:spcPts val="0"/>
              </a:spcAft>
              <a:buSzPts val="1600"/>
              <a:buChar char="●"/>
            </a:pPr>
            <a:r>
              <a:rPr lang="en-GB"/>
              <a:t>Practise learning the key facts, it will help you in future lessons</a:t>
            </a:r>
            <a:endParaRPr/>
          </a:p>
          <a:p>
            <a:pPr indent="-330200" lvl="0" marL="914400" rtl="0" algn="l">
              <a:spcBef>
                <a:spcPts val="0"/>
              </a:spcBef>
              <a:spcAft>
                <a:spcPts val="0"/>
              </a:spcAft>
              <a:buSzPts val="1600"/>
              <a:buChar char="●"/>
            </a:pPr>
            <a:r>
              <a:rPr lang="en-GB"/>
              <a:t>Use it to make flash cards</a:t>
            </a:r>
            <a:endParaRPr/>
          </a:p>
          <a:p>
            <a:pPr indent="-330200" lvl="0" marL="914400" rtl="0" algn="l">
              <a:spcBef>
                <a:spcPts val="0"/>
              </a:spcBef>
              <a:spcAft>
                <a:spcPts val="0"/>
              </a:spcAft>
              <a:buSzPts val="1600"/>
              <a:buChar char="●"/>
            </a:pPr>
            <a:r>
              <a:rPr lang="en-GB"/>
              <a:t>See if you can learn all of the facts quicker than your parent or carer!</a:t>
            </a:r>
            <a:endParaRPr/>
          </a:p>
        </p:txBody>
      </p:sp>
      <p:sp>
        <p:nvSpPr>
          <p:cNvPr id="161" name="Google Shape;161;p2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67" name="Google Shape;167;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68" name="Google Shape;168;p29"/>
          <p:cNvPicPr preferRelativeResize="0"/>
          <p:nvPr/>
        </p:nvPicPr>
        <p:blipFill rotWithShape="1">
          <a:blip r:embed="rId3">
            <a:alphaModFix/>
          </a:blip>
          <a:srcRect b="0" l="0" r="0" t="0"/>
          <a:stretch/>
        </p:blipFill>
        <p:spPr>
          <a:xfrm>
            <a:off x="582200" y="139050"/>
            <a:ext cx="7979600" cy="4654276"/>
          </a:xfrm>
          <a:prstGeom prst="rect">
            <a:avLst/>
          </a:prstGeom>
          <a:noFill/>
          <a:ln>
            <a:noFill/>
          </a:ln>
        </p:spPr>
      </p:pic>
      <p:sp>
        <p:nvSpPr>
          <p:cNvPr id="169" name="Google Shape;169;p29"/>
          <p:cNvSpPr txBox="1"/>
          <p:nvPr/>
        </p:nvSpPr>
        <p:spPr>
          <a:xfrm>
            <a:off x="2913188" y="2670855"/>
            <a:ext cx="331200" cy="153300"/>
          </a:xfrm>
          <a:prstGeom prst="rect">
            <a:avLst/>
          </a:pr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latin typeface="Montserrat"/>
                <a:ea typeface="Montserrat"/>
                <a:cs typeface="Montserrat"/>
                <a:sym typeface="Montserrat"/>
              </a:rPr>
              <a:t>(54)</a:t>
            </a:r>
            <a:endParaRPr b="1" sz="1000">
              <a:latin typeface="Montserrat"/>
              <a:ea typeface="Montserrat"/>
              <a:cs typeface="Montserrat"/>
              <a:sym typeface="Montserrat"/>
            </a:endParaRPr>
          </a:p>
        </p:txBody>
      </p:sp>
      <p:sp>
        <p:nvSpPr>
          <p:cNvPr id="170" name="Google Shape;170;p29"/>
          <p:cNvSpPr txBox="1"/>
          <p:nvPr/>
        </p:nvSpPr>
        <p:spPr>
          <a:xfrm>
            <a:off x="2354876" y="1440544"/>
            <a:ext cx="480600" cy="153300"/>
          </a:xfrm>
          <a:prstGeom prst="rect">
            <a:avLst/>
          </a:pr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latin typeface="Montserrat"/>
                <a:ea typeface="Montserrat"/>
                <a:cs typeface="Montserrat"/>
                <a:sym typeface="Montserrat"/>
              </a:rPr>
              <a:t>largest</a:t>
            </a:r>
            <a:endParaRPr b="1" sz="1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