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98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655D810-DC31-4D98-9916-D838853CEFFC}">
  <a:tblStyle styleId="{7655D810-DC31-4D98-9916-D838853CEFF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AC62757-1B8A-4431-A4DC-8746D21BF70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98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4f6dd956f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4f6dd956f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 everyone! My name is Miss Hummel and together, we will be answering the question: What is the solar system?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this lesson we will discuss what we can find in our solar system. We will also discuss what a planet, moon and space dust is. Finally, we will examine the differences between Asteroids, Meteoroids, Meteors and Meteorites.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4f6dd956f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4f6dd956f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 Oak illustrator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would now like you to pause the video to answer these questions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 simple machine?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the three types of simple machines we need to know?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Resume once you are finished answering the questions.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4f6dd956f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4f6dd956f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are now going to pause the video to label the diagram with the parts of the lever.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4f6dd956f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4f6dd956f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 Oak illustrator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would now like you to pause the video to answer this question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three examples of things that use pulleys?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Resume once you are finished answering the question.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4f6dd956f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4f6dd956f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 Oak illustrator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would now like you to pause the video to answer this question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three examples of things that use pulleys?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Resume once you are finished answering the question.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4f6dd956f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4f6dd956f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 Oak illustrator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would now like you to pause the video to answer this question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three examples of things that use pulleys?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Resume once you are finished answering the question.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4f6dd956f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4f6dd956f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 Oak illustrator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would now like you to pause the video to answer this question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three examples of things that use pulleys?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Resume once you are finished answering the question.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4f6dd956f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4f6dd956f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 Oak illustrator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would now like you to pause the video to answer this question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three examples of things that use gears?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Resume once you are finished answering the question.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4f6dd956f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4f6dd956f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would now like you to pause the video to answer this question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three examples of things that use gears?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Resume once you are finished answering the question.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500">
                <a:solidFill>
                  <a:srgbClr val="4B3241"/>
                </a:solidFill>
              </a:rPr>
              <a:t>What is the solar system?</a:t>
            </a:r>
            <a:endParaRPr sz="65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0">
              <a:solidFill>
                <a:srgbClr val="4B3241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>
                <a:solidFill>
                  <a:srgbClr val="4B3241"/>
                </a:solidFill>
              </a:rPr>
              <a:t>Science - Space</a:t>
            </a:r>
            <a:endParaRPr sz="4000">
              <a:solidFill>
                <a:srgbClr val="4B3241"/>
              </a:solidFill>
            </a:endParaRPr>
          </a:p>
        </p:txBody>
      </p:sp>
      <p:sp>
        <p:nvSpPr>
          <p:cNvPr id="91" name="Google Shape;91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solidFill>
                  <a:srgbClr val="4B3241"/>
                </a:solidFill>
              </a:rPr>
              <a:t>Miss Hummel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5516100" y="8966725"/>
            <a:ext cx="66078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solar system by Andrei Yushchenko from the Noun Project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3">
            <a:alphaModFix/>
          </a:blip>
          <a:srcRect b="16882" l="0" r="0" t="-1887"/>
          <a:stretch/>
        </p:blipFill>
        <p:spPr>
          <a:xfrm>
            <a:off x="5712200" y="3646962"/>
            <a:ext cx="5520550" cy="469273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>
            <a:off x="917950" y="105750"/>
            <a:ext cx="15801900" cy="10980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Complete this task</a:t>
            </a:r>
            <a:endParaRPr sz="4000"/>
          </a:p>
        </p:txBody>
      </p:sp>
      <p:sp>
        <p:nvSpPr>
          <p:cNvPr id="101" name="Google Shape;101;p16"/>
          <p:cNvSpPr txBox="1"/>
          <p:nvPr>
            <p:ph idx="2" type="body"/>
          </p:nvPr>
        </p:nvSpPr>
        <p:spPr>
          <a:xfrm>
            <a:off x="917950" y="1477696"/>
            <a:ext cx="15801900" cy="26481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4200"/>
              <a:t>Try and create a mind map of a sun. Include as much information about the sun as you can remember!</a:t>
            </a:r>
            <a:endParaRPr sz="4200"/>
          </a:p>
        </p:txBody>
      </p:sp>
      <p:sp>
        <p:nvSpPr>
          <p:cNvPr id="102" name="Google Shape;102;p16"/>
          <p:cNvSpPr txBox="1"/>
          <p:nvPr/>
        </p:nvSpPr>
        <p:spPr>
          <a:xfrm>
            <a:off x="6248400" y="4416250"/>
            <a:ext cx="4639200" cy="15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0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6740625" y="3730450"/>
            <a:ext cx="167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0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rPr>
              <a:t>🌣  </a:t>
            </a:r>
            <a:endParaRPr sz="30000"/>
          </a:p>
        </p:txBody>
      </p:sp>
      <p:cxnSp>
        <p:nvCxnSpPr>
          <p:cNvPr id="104" name="Google Shape;104;p16"/>
          <p:cNvCxnSpPr>
            <a:stCxn id="102" idx="1"/>
          </p:cNvCxnSpPr>
          <p:nvPr/>
        </p:nvCxnSpPr>
        <p:spPr>
          <a:xfrm rot="10800000">
            <a:off x="2803200" y="5187100"/>
            <a:ext cx="3445200" cy="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6"/>
          <p:cNvCxnSpPr>
            <a:stCxn id="102" idx="3"/>
          </p:cNvCxnSpPr>
          <p:nvPr/>
        </p:nvCxnSpPr>
        <p:spPr>
          <a:xfrm flipH="1" rot="10800000">
            <a:off x="10887600" y="4782700"/>
            <a:ext cx="2867400" cy="41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6"/>
          <p:cNvCxnSpPr/>
          <p:nvPr/>
        </p:nvCxnSpPr>
        <p:spPr>
          <a:xfrm flipH="1">
            <a:off x="4797175" y="6949775"/>
            <a:ext cx="1935900" cy="8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6"/>
          <p:cNvCxnSpPr/>
          <p:nvPr/>
        </p:nvCxnSpPr>
        <p:spPr>
          <a:xfrm>
            <a:off x="10287400" y="6458675"/>
            <a:ext cx="3265200" cy="109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6"/>
          <p:cNvSpPr/>
          <p:nvPr/>
        </p:nvSpPr>
        <p:spPr>
          <a:xfrm>
            <a:off x="231575" y="4522625"/>
            <a:ext cx="2079300" cy="15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14456350" y="4411600"/>
            <a:ext cx="2079300" cy="15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13944150" y="7081325"/>
            <a:ext cx="2079300" cy="15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2191375" y="7081325"/>
            <a:ext cx="2079300" cy="15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7"/>
          <p:cNvSpPr txBox="1"/>
          <p:nvPr>
            <p:ph idx="1" type="subTitle"/>
          </p:nvPr>
        </p:nvSpPr>
        <p:spPr>
          <a:xfrm>
            <a:off x="917950" y="258150"/>
            <a:ext cx="16593600" cy="13017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Actions to remember:</a:t>
            </a:r>
            <a:endParaRPr sz="4500"/>
          </a:p>
        </p:txBody>
      </p:sp>
      <p:sp>
        <p:nvSpPr>
          <p:cNvPr id="118" name="Google Shape;118;p17"/>
          <p:cNvSpPr txBox="1"/>
          <p:nvPr>
            <p:ph idx="2" type="body"/>
          </p:nvPr>
        </p:nvSpPr>
        <p:spPr>
          <a:xfrm>
            <a:off x="917950" y="2199450"/>
            <a:ext cx="16593600" cy="66390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-495300" lvl="0" marL="914400" rtl="0" algn="l">
              <a:spcBef>
                <a:spcPts val="0"/>
              </a:spcBef>
              <a:spcAft>
                <a:spcPts val="0"/>
              </a:spcAft>
              <a:buSzPts val="4200"/>
              <a:buAutoNum type="arabicPeriod"/>
            </a:pPr>
            <a:r>
              <a:rPr lang="en-GB" sz="4200"/>
              <a:t>Try and come up with some actions to remember this definition: </a:t>
            </a:r>
            <a:endParaRPr sz="4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4200"/>
              <a:t>Planets are large pieces of rock in the shape of a sphere. </a:t>
            </a:r>
            <a:endParaRPr b="1" sz="4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18"/>
          <p:cNvSpPr txBox="1"/>
          <p:nvPr>
            <p:ph idx="1" type="subTitle"/>
          </p:nvPr>
        </p:nvSpPr>
        <p:spPr>
          <a:xfrm>
            <a:off x="917950" y="277050"/>
            <a:ext cx="15801900" cy="15519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Write the names of the object from the solar system being described below:</a:t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918000" y="2199450"/>
            <a:ext cx="16803000" cy="3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76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900"/>
              <a:buFont typeface="Montserrat"/>
              <a:buAutoNum type="arabicPeriod"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- the largest object in the solar system that the solar  system was named after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900"/>
              <a:buFont typeface="Montserrat"/>
              <a:buAutoNum type="arabicPeriod"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- large spheres of rock that orbit around the sun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900"/>
              <a:buFont typeface="Montserrat"/>
              <a:buAutoNum type="arabicPeriod"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- large balls of rock that orbit planets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900"/>
              <a:buFont typeface="Montserrat"/>
              <a:buAutoNum type="arabicPeriod"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- an example of another rocky object that can be found in the solar system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900"/>
              <a:buFont typeface="Montserrat"/>
              <a:buAutoNum type="arabicPeriod"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- leftover material from stars that have exploded in the past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19"/>
          <p:cNvSpPr txBox="1"/>
          <p:nvPr>
            <p:ph idx="1" type="subTitle"/>
          </p:nvPr>
        </p:nvSpPr>
        <p:spPr>
          <a:xfrm>
            <a:off x="917950" y="277050"/>
            <a:ext cx="15801900" cy="15519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Linking Knowledge:  Complete the match up task below to revise your knowledge of days, seasons and years. </a:t>
            </a:r>
            <a:endParaRPr/>
          </a:p>
        </p:txBody>
      </p:sp>
      <p:graphicFrame>
        <p:nvGraphicFramePr>
          <p:cNvPr id="132" name="Google Shape;132;p19"/>
          <p:cNvGraphicFramePr/>
          <p:nvPr/>
        </p:nvGraphicFramePr>
        <p:xfrm>
          <a:off x="503725" y="2012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{7655D810-DC31-4D98-9916-D838853CEFFC}</a:tableStyleId>
              </a:tblPr>
              <a:tblGrid>
                <a:gridCol w="3495950"/>
                <a:gridCol w="1811775"/>
                <a:gridCol w="12172150"/>
              </a:tblGrid>
              <a:tr h="2676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day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Summer time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Winter time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year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 the part of the Earth you are on is tilted towards the Sun.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time it takes for the Earth to complete one rotation.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time it takes for the Earth to orbit the Sun.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 the part of the Earth you are on is tilted away the Sun.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20"/>
          <p:cNvSpPr txBox="1"/>
          <p:nvPr>
            <p:ph idx="1" type="subTitle"/>
          </p:nvPr>
        </p:nvSpPr>
        <p:spPr>
          <a:xfrm>
            <a:off x="917950" y="277050"/>
            <a:ext cx="15801900" cy="15519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Answers:</a:t>
            </a:r>
            <a:endParaRPr sz="4200"/>
          </a:p>
        </p:txBody>
      </p:sp>
      <p:graphicFrame>
        <p:nvGraphicFramePr>
          <p:cNvPr id="139" name="Google Shape;139;p20"/>
          <p:cNvGraphicFramePr/>
          <p:nvPr/>
        </p:nvGraphicFramePr>
        <p:xfrm>
          <a:off x="503725" y="2012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{7655D810-DC31-4D98-9916-D838853CEFFC}</a:tableStyleId>
              </a:tblPr>
              <a:tblGrid>
                <a:gridCol w="3495950"/>
                <a:gridCol w="1811775"/>
                <a:gridCol w="12172150"/>
              </a:tblGrid>
              <a:tr h="2676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day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Summer time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Winter time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year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 the part of the Earth you are on is tilted towards the Sun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time it takes for the Earth to complete one rotation.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time it takes for the Earth to orbit the Sun.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 the part of the Earth you are on is tilted away the Sun.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40" name="Google Shape;140;p20"/>
          <p:cNvCxnSpPr/>
          <p:nvPr/>
        </p:nvCxnSpPr>
        <p:spPr>
          <a:xfrm flipH="1" rot="10800000">
            <a:off x="4155300" y="2930075"/>
            <a:ext cx="1351500" cy="1902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20"/>
          <p:cNvCxnSpPr/>
          <p:nvPr/>
        </p:nvCxnSpPr>
        <p:spPr>
          <a:xfrm>
            <a:off x="3629700" y="6359150"/>
            <a:ext cx="1727100" cy="1602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20"/>
          <p:cNvCxnSpPr/>
          <p:nvPr/>
        </p:nvCxnSpPr>
        <p:spPr>
          <a:xfrm flipH="1" rot="10800000">
            <a:off x="2203025" y="6133975"/>
            <a:ext cx="3504000" cy="1701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20"/>
          <p:cNvCxnSpPr/>
          <p:nvPr/>
        </p:nvCxnSpPr>
        <p:spPr>
          <a:xfrm>
            <a:off x="2102925" y="2554725"/>
            <a:ext cx="3579300" cy="2127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21"/>
          <p:cNvSpPr txBox="1"/>
          <p:nvPr>
            <p:ph idx="1" type="subTitle"/>
          </p:nvPr>
        </p:nvSpPr>
        <p:spPr>
          <a:xfrm>
            <a:off x="917950" y="277050"/>
            <a:ext cx="15801900" cy="15519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Answer the questions:</a:t>
            </a:r>
            <a:endParaRPr sz="3900"/>
          </a:p>
        </p:txBody>
      </p:sp>
      <p:sp>
        <p:nvSpPr>
          <p:cNvPr id="150" name="Google Shape;150;p21"/>
          <p:cNvSpPr txBox="1"/>
          <p:nvPr/>
        </p:nvSpPr>
        <p:spPr>
          <a:xfrm>
            <a:off x="918000" y="2199450"/>
            <a:ext cx="16803000" cy="3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20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4600"/>
              <a:buFont typeface="Montserrat"/>
              <a:buAutoNum type="arabicPeriod"/>
            </a:pP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What are asteroids? </a:t>
            </a:r>
            <a:endParaRPr sz="4600">
              <a:latin typeface="Montserrat"/>
              <a:ea typeface="Montserrat"/>
              <a:cs typeface="Montserrat"/>
              <a:sym typeface="Montserrat"/>
            </a:endParaRPr>
          </a:p>
          <a:p>
            <a:pPr indent="-520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600"/>
              <a:buFont typeface="Montserrat"/>
              <a:buAutoNum type="arabicPeriod"/>
            </a:pP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How is the orbit of an asteroid different to the orbit of a planet?</a:t>
            </a:r>
            <a:endParaRPr sz="4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5887" y="4630350"/>
            <a:ext cx="4044225" cy="394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22"/>
          <p:cNvSpPr txBox="1"/>
          <p:nvPr>
            <p:ph idx="1" type="subTitle"/>
          </p:nvPr>
        </p:nvSpPr>
        <p:spPr>
          <a:xfrm>
            <a:off x="742750" y="239200"/>
            <a:ext cx="15801900" cy="8139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Label the diagram below with the correct names from the list below</a:t>
            </a:r>
            <a:endParaRPr/>
          </a:p>
        </p:txBody>
      </p:sp>
      <p:sp>
        <p:nvSpPr>
          <p:cNvPr id="158" name="Google Shape;158;p22"/>
          <p:cNvSpPr txBox="1"/>
          <p:nvPr>
            <p:ph idx="2" type="body"/>
          </p:nvPr>
        </p:nvSpPr>
        <p:spPr>
          <a:xfrm>
            <a:off x="742750" y="1219050"/>
            <a:ext cx="15801900" cy="7098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                               Meteor | Meteorite | Asteroid | Comet</a:t>
            </a:r>
            <a:endParaRPr sz="3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4000"/>
          </a:p>
        </p:txBody>
      </p:sp>
      <p:graphicFrame>
        <p:nvGraphicFramePr>
          <p:cNvPr id="159" name="Google Shape;159;p22"/>
          <p:cNvGraphicFramePr/>
          <p:nvPr/>
        </p:nvGraphicFramePr>
        <p:xfrm>
          <a:off x="952500" y="235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{7AC62757-1B8A-4431-A4DC-8746D21BF70E}</a:tableStyleId>
              </a:tblPr>
              <a:tblGrid>
                <a:gridCol w="8191500"/>
                <a:gridCol w="8191500"/>
              </a:tblGrid>
              <a:tr h="294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23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941" y="5451775"/>
            <a:ext cx="5048477" cy="317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3300" y="2430323"/>
            <a:ext cx="4181101" cy="27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/>
        </p:nvSpPr>
        <p:spPr>
          <a:xfrm>
            <a:off x="2428300" y="9437750"/>
            <a:ext cx="144168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Yardymly (meteorite), Interfase, Wikimedia Commons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5">
            <a:alphaModFix/>
          </a:blip>
          <a:srcRect b="0" l="20185" r="0" t="0"/>
          <a:stretch/>
        </p:blipFill>
        <p:spPr>
          <a:xfrm>
            <a:off x="3173602" y="2430325"/>
            <a:ext cx="3553850" cy="27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01325" y="5454521"/>
            <a:ext cx="5048475" cy="3165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3"/>
          <p:cNvSpPr txBox="1"/>
          <p:nvPr>
            <p:ph idx="1" type="subTitle"/>
          </p:nvPr>
        </p:nvSpPr>
        <p:spPr>
          <a:xfrm>
            <a:off x="917950" y="867750"/>
            <a:ext cx="15801900" cy="13017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Thinking Task: </a:t>
            </a:r>
            <a:endParaRPr sz="4500"/>
          </a:p>
        </p:txBody>
      </p:sp>
      <p:sp>
        <p:nvSpPr>
          <p:cNvPr id="171" name="Google Shape;171;p23"/>
          <p:cNvSpPr txBox="1"/>
          <p:nvPr>
            <p:ph idx="2" type="body"/>
          </p:nvPr>
        </p:nvSpPr>
        <p:spPr>
          <a:xfrm>
            <a:off x="917950" y="2620700"/>
            <a:ext cx="15801900" cy="28449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5000"/>
              <a:t>Meteors do not always reach the Earth to become meteorites. Think about why you think this is the case.</a:t>
            </a:r>
            <a:endParaRPr sz="5000"/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0012" y="5225650"/>
            <a:ext cx="4044225" cy="394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