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90FF0D-ADE5-4A72-AC66-D3BDBF456433}">
  <a:tblStyle styleId="{BD90FF0D-ADE5-4A72-AC66-D3BDBF456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9dfce8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9dfce8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9dfce8a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9dfce8a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9dfce8a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9dfce8a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9dfce8a3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9dfce8a3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9dfce8a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9dfce8a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6d355a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e6d355a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9dfce8a3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9dfce8a3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9dfce8a3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9dfce8a3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Practice Translation: Aeneas Leaves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7450"/>
            <a:ext cx="13395000" cy="10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Core Vocabulary 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940300" y="24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{BD90FF0D-ADE5-4A72-AC66-D3BDBF456433}</a:tableStyleId>
              </a:tblPr>
              <a:tblGrid>
                <a:gridCol w="4000275"/>
                <a:gridCol w="3879425"/>
                <a:gridCol w="4410775"/>
                <a:gridCol w="4720000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ignis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8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go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55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nihil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nothing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9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fugio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flee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nuntius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messenger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0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iubeo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order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patria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homeland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1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laudo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praise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5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fidelis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loyal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mitto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send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(in)felix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(un)lucky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seek, beg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7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discedo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leave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servo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save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Aeneas respondit: ‘ego te, quae me servavisti, laudo, regina. sed ego non sum tuus maritus. meus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amor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est mea patria. filius, quem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fraudo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me discedere iubet. pater, quem 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somnis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video, me iubet. nunc deus, quem Iuppiter misit, me discedere iussit. ego non fugio. est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pietas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Italiam non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sponte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peto.’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Aeneas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16600" y="6106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{BD90FF0D-ADE5-4A72-AC66-D3BDBF456433}</a:tableStyleId>
              </a:tblPr>
              <a:tblGrid>
                <a:gridCol w="4246600"/>
                <a:gridCol w="7124825"/>
                <a:gridCol w="503967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amor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love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fraudo</a:t>
                      </a: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I cheat, defraud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somnis</a:t>
                      </a: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dreams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pietas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my duty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sponte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of my own accord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tum Dido clamavit: ‘tua mater non est dea, sed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mons! cur non lacrimas? cur me non spectas? vide virum fidelem, qui patrem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umeris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portavit! ego te, ubi tu nihil eras, servavi.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heu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ignem sentio –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furoris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nunc nuntius fidelis subito advenit, qui te discedere iubet. ego te non teneo! i! pete Italiam! ego volo te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perire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mari!’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Dido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104" name="Google Shape;104;p17"/>
          <p:cNvGraphicFramePr/>
          <p:nvPr/>
        </p:nvGraphicFramePr>
        <p:xfrm>
          <a:off x="816600" y="6106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{BD90FF0D-ADE5-4A72-AC66-D3BDBF456433}</a:tableStyleId>
              </a:tblPr>
              <a:tblGrid>
                <a:gridCol w="4919600"/>
                <a:gridCol w="6960000"/>
                <a:gridCol w="4531500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durus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hard, harsh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umeris</a:t>
                      </a: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on his shoulders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heu!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alas! oh!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furoris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of rage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perire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to die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17950" y="427450"/>
            <a:ext cx="121848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Challenge: Translate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18050" y="1635450"/>
            <a:ext cx="166548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regina infelix dixit et discessit. (Aeneas dicere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plura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parabat.) nunc lux erat et regina naves vidit.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pyram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fecit, gladium cepit et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novissima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verba dixit, ‘vitam, quam Fortuna dedit,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peregi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urbem claram habui et meos muros vidi. felicissima eram,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nisi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Troiani ad meam urbem advenerunt. Aeneas meam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mortem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secum semper portat!’ tum regina se necavit et 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pyram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cecidit. Aeneas a nave ignem vidit.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917950" y="634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{BD90FF0D-ADE5-4A72-AC66-D3BDBF456433}</a:tableStyleId>
              </a:tblPr>
              <a:tblGrid>
                <a:gridCol w="5867725"/>
                <a:gridCol w="5253725"/>
                <a:gridCol w="4358800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more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pyram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funeral pyre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novissima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last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peregi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I have finished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nisi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had...not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mortem</a:t>
                      </a: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death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827400" y="5385150"/>
            <a:ext cx="16633200" cy="3453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Aeneas replied: 'I praise you, who saved me, queen. But I am not your husband. My love is my homeland. My son, whom I cheat, orders me to leave. My father, whom I see in dreams, orders me. Now a god, whom Jupiter sent, ordered me to leave. I do not flee. It is my duty. I do not seek Italy of my own accord.'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Aeneas</a:t>
            </a:r>
            <a:r>
              <a:rPr lang="en-GB" sz="7200">
                <a:solidFill>
                  <a:schemeClr val="dk2"/>
                </a:solidFill>
              </a:rPr>
              <a:t>: Correct your answers.</a:t>
            </a:r>
            <a:endParaRPr sz="7200">
              <a:solidFill>
                <a:schemeClr val="dk2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1" y="1488850"/>
            <a:ext cx="16542551" cy="36671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827400" y="5464975"/>
            <a:ext cx="16633200" cy="3378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Then Dido shouted: 'Your mother is not a goddess, but a harsh mountain. Why are you not crying? Why do you not look at me? Look at the loyal man, who carried his father on his shoulders! I saved you, when you were nothing. Alas! I feel a fire - of rage! Now a loyal messenger suddenly arrives, who orders you to leave. I do not hold you (back)! Go! Seek Italy! I want you to die in the sea!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'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Dido</a:t>
            </a:r>
            <a:r>
              <a:rPr lang="en-GB" sz="7200">
                <a:solidFill>
                  <a:schemeClr val="dk2"/>
                </a:solidFill>
              </a:rPr>
              <a:t>: Correct your answers.</a:t>
            </a:r>
            <a:endParaRPr sz="7200">
              <a:solidFill>
                <a:schemeClr val="dk2"/>
              </a:solidFill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0" y="1569825"/>
            <a:ext cx="16542549" cy="3657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