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 the pyramids.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solutions can you find for the final pyramid?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8000" y="28765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Number Pyramids Worksheet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8000" y="890600"/>
            <a:ext cx="164520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/>
        </p:nvSpPr>
        <p:spPr>
          <a:xfrm>
            <a:off x="911244" y="1682630"/>
            <a:ext cx="16458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numbers on the bottom row are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multiplied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fill the middle row.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numbers in the middle row are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added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fill the top brick.</a:t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3855008" y="2945037"/>
            <a:ext cx="3633281" cy="2478868"/>
            <a:chOff x="672352" y="3334899"/>
            <a:chExt cx="4630743" cy="1613636"/>
          </a:xfrm>
        </p:grpSpPr>
        <p:sp>
          <p:nvSpPr>
            <p:cNvPr id="41" name="Google Shape;41;p6"/>
            <p:cNvSpPr/>
            <p:nvPr/>
          </p:nvSpPr>
          <p:spPr>
            <a:xfrm>
              <a:off x="672352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2220447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3755095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1446399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8</a:t>
              </a: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2994494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</a:t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2207000" y="3334899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rgbClr val="FF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28</a:t>
              </a:r>
              <a:endParaRPr/>
            </a:p>
          </p:txBody>
        </p:sp>
      </p:grpSp>
      <p:grpSp>
        <p:nvGrpSpPr>
          <p:cNvPr id="47" name="Google Shape;47;p6"/>
          <p:cNvGrpSpPr/>
          <p:nvPr/>
        </p:nvGrpSpPr>
        <p:grpSpPr>
          <a:xfrm>
            <a:off x="1670316" y="5831296"/>
            <a:ext cx="3633281" cy="2478868"/>
            <a:chOff x="672352" y="3334899"/>
            <a:chExt cx="4630743" cy="1613636"/>
          </a:xfrm>
        </p:grpSpPr>
        <p:sp>
          <p:nvSpPr>
            <p:cNvPr id="48" name="Google Shape;48;p6"/>
            <p:cNvSpPr/>
            <p:nvPr/>
          </p:nvSpPr>
          <p:spPr>
            <a:xfrm>
              <a:off x="672352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</a:t>
              </a: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2220447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3755095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446399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2994494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60</a:t>
              </a: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2207000" y="3334899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54" name="Google Shape;54;p6"/>
          <p:cNvGrpSpPr/>
          <p:nvPr/>
        </p:nvGrpSpPr>
        <p:grpSpPr>
          <a:xfrm>
            <a:off x="9502245" y="2945037"/>
            <a:ext cx="3633281" cy="2478868"/>
            <a:chOff x="672352" y="3334899"/>
            <a:chExt cx="4630743" cy="1613636"/>
          </a:xfrm>
        </p:grpSpPr>
        <p:sp>
          <p:nvSpPr>
            <p:cNvPr id="55" name="Google Shape;55;p6"/>
            <p:cNvSpPr/>
            <p:nvPr/>
          </p:nvSpPr>
          <p:spPr>
            <a:xfrm>
              <a:off x="672352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7</a:t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2220447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3755095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</a:t>
              </a: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1446399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2994494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2207000" y="3334899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1" name="Google Shape;61;p6"/>
          <p:cNvGrpSpPr/>
          <p:nvPr/>
        </p:nvGrpSpPr>
        <p:grpSpPr>
          <a:xfrm>
            <a:off x="6986014" y="5838463"/>
            <a:ext cx="3633281" cy="2478868"/>
            <a:chOff x="672352" y="3334899"/>
            <a:chExt cx="4630743" cy="1613636"/>
          </a:xfrm>
        </p:grpSpPr>
        <p:sp>
          <p:nvSpPr>
            <p:cNvPr id="62" name="Google Shape;62;p6"/>
            <p:cNvSpPr/>
            <p:nvPr/>
          </p:nvSpPr>
          <p:spPr>
            <a:xfrm>
              <a:off x="672352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</a:t>
              </a: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2220447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755095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1446399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2994494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2207000" y="3334899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60</a:t>
              </a:r>
              <a:endParaRPr/>
            </a:p>
          </p:txBody>
        </p:sp>
      </p:grpSp>
      <p:grpSp>
        <p:nvGrpSpPr>
          <p:cNvPr id="68" name="Google Shape;68;p6"/>
          <p:cNvGrpSpPr/>
          <p:nvPr/>
        </p:nvGrpSpPr>
        <p:grpSpPr>
          <a:xfrm>
            <a:off x="12302619" y="5809449"/>
            <a:ext cx="3633281" cy="2478868"/>
            <a:chOff x="672352" y="3334899"/>
            <a:chExt cx="4630743" cy="1613636"/>
          </a:xfrm>
        </p:grpSpPr>
        <p:sp>
          <p:nvSpPr>
            <p:cNvPr id="69" name="Google Shape;69;p6"/>
            <p:cNvSpPr/>
            <p:nvPr/>
          </p:nvSpPr>
          <p:spPr>
            <a:xfrm>
              <a:off x="672352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2220447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3755095" y="4410635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1446399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2994494" y="3872767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2207000" y="3334899"/>
              <a:ext cx="1548000" cy="537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35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25</a:t>
              </a:r>
              <a:endParaRPr/>
            </a:p>
          </p:txBody>
        </p:sp>
      </p:grpSp>
      <p:sp>
        <p:nvSpPr>
          <p:cNvPr id="75" name="Google Shape;75;p6"/>
          <p:cNvSpPr/>
          <p:nvPr/>
        </p:nvSpPr>
        <p:spPr>
          <a:xfrm>
            <a:off x="1106292" y="8567960"/>
            <a:ext cx="13018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 the pyramids.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solutions can you find for the final pyramid?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1" name="Google Shape;81;p7"/>
          <p:cNvSpPr txBox="1"/>
          <p:nvPr>
            <p:ph type="title"/>
          </p:nvPr>
        </p:nvSpPr>
        <p:spPr>
          <a:xfrm>
            <a:off x="927293" y="59024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917941" y="1369314"/>
            <a:ext cx="1623238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each diagram write out two equivalent expressions.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7941" y="1916909"/>
            <a:ext cx="13201199" cy="732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/>
          <p:nvPr>
            <p:ph type="title"/>
          </p:nvPr>
        </p:nvSpPr>
        <p:spPr>
          <a:xfrm>
            <a:off x="917941" y="66885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8"/>
          <p:cNvSpPr txBox="1"/>
          <p:nvPr/>
        </p:nvSpPr>
        <p:spPr>
          <a:xfrm>
            <a:off x="917941" y="5852063"/>
            <a:ext cx="16044179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other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conjectures 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generalisations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can you come up with?</a:t>
            </a:r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>
            <a:off x="10175240" y="2629584"/>
            <a:ext cx="5941060" cy="2820826"/>
            <a:chOff x="937079" y="2382251"/>
            <a:chExt cx="3486408" cy="1943552"/>
          </a:xfrm>
        </p:grpSpPr>
        <p:sp>
          <p:nvSpPr>
            <p:cNvPr id="93" name="Google Shape;93;p8"/>
            <p:cNvSpPr/>
            <p:nvPr/>
          </p:nvSpPr>
          <p:spPr>
            <a:xfrm>
              <a:off x="1957877" y="2382251"/>
              <a:ext cx="1481959" cy="65589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-2969" t="0"/>
              </a:stretch>
            </a:blip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grpSp>
          <p:nvGrpSpPr>
            <p:cNvPr id="94" name="Google Shape;94;p8"/>
            <p:cNvGrpSpPr/>
            <p:nvPr/>
          </p:nvGrpSpPr>
          <p:grpSpPr>
            <a:xfrm>
              <a:off x="937079" y="3014006"/>
              <a:ext cx="3486408" cy="1311797"/>
              <a:chOff x="672352" y="3872767"/>
              <a:chExt cx="4630838" cy="1075736"/>
            </a:xfrm>
          </p:grpSpPr>
          <p:sp>
            <p:nvSpPr>
              <p:cNvPr id="95" name="Google Shape;95;p8"/>
              <p:cNvSpPr/>
              <p:nvPr/>
            </p:nvSpPr>
            <p:spPr>
              <a:xfrm>
                <a:off x="672352" y="4410635"/>
                <a:ext cx="1548095" cy="537868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>
                <a:off x="2238394" y="4410635"/>
                <a:ext cx="1548095" cy="537868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>
                <a:off x="3755095" y="4410635"/>
                <a:ext cx="1548095" cy="537868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>
                <a:off x="1446399" y="3872767"/>
                <a:ext cx="1548095" cy="537868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2994494" y="3872767"/>
                <a:ext cx="1548095" cy="537868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 b="0" l="0" r="0" t="0"/>
                </a:stretch>
              </a:blipFill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GB" sz="1400" u="none" cap="none" strike="noStrike"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/>
              </a:p>
            </p:txBody>
          </p:sp>
        </p:grpSp>
      </p:grpSp>
      <p:sp>
        <p:nvSpPr>
          <p:cNvPr id="100" name="Google Shape;100;p8"/>
          <p:cNvSpPr txBox="1"/>
          <p:nvPr/>
        </p:nvSpPr>
        <p:spPr>
          <a:xfrm>
            <a:off x="787569" y="1483351"/>
            <a:ext cx="13490377" cy="630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can see that Yasmin’s conjecture will </a:t>
            </a:r>
            <a: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always</a:t>
            </a: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 true.</a:t>
            </a: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3514726" y="2566354"/>
            <a:ext cx="4998194" cy="1629000"/>
          </a:xfrm>
          <a:prstGeom prst="wedgeRoundRectCallout">
            <a:avLst>
              <a:gd fmla="val -60215" name="adj1"/>
              <a:gd fmla="val 34831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top brick will be a multiple of the middle brick on the bottom row.</a:t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9881" y="3516088"/>
            <a:ext cx="1128102" cy="24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2279881" y="6698030"/>
            <a:ext cx="3274184" cy="1466275"/>
          </a:xfrm>
          <a:prstGeom prst="wedgeRoundRectCallout">
            <a:avLst>
              <a:gd fmla="val -66308" name="adj1"/>
              <a:gd fmla="val 53290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top brick will be even if…</a:t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11362130" y="6685185"/>
            <a:ext cx="4338042" cy="1476181"/>
          </a:xfrm>
          <a:prstGeom prst="wedgeRoundRectCallout">
            <a:avLst>
              <a:gd fmla="val 36934" name="adj1"/>
              <a:gd fmla="val 81183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top brick will be a square number if…</a:t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6916575" y="6703570"/>
            <a:ext cx="3513640" cy="1682820"/>
          </a:xfrm>
          <a:prstGeom prst="wedgeRoundRectCallout">
            <a:avLst>
              <a:gd fmla="val -35481" name="adj1"/>
              <a:gd fmla="val 66875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top brick will be greatest if…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