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2D3D120-B2CB-405E-A868-08F59107834D}">
  <a:tblStyle styleId="{72D3D120-B2CB-405E-A868-08F59107834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2" name="Google Shape;72;p12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6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8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48" name="Google Shape;48;p9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2" name="Google Shape;52;p9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Review Lesson</a:t>
            </a:r>
            <a:endParaRPr b="1" i="0" sz="4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Chemistry - Key Stage 4</a:t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Energy Changes</a:t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Mrs. Begum</a:t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Exam style question 2 answers</a:t>
            </a:r>
            <a:endParaRPr/>
          </a:p>
        </p:txBody>
      </p:sp>
      <p:sp>
        <p:nvSpPr>
          <p:cNvPr id="170" name="Google Shape;170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71" name="Google Shape;171;p23"/>
          <p:cNvGraphicFramePr/>
          <p:nvPr/>
        </p:nvGraphicFramePr>
        <p:xfrm>
          <a:off x="10638150" y="890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{72D3D120-B2CB-405E-A868-08F59107834D}</a:tableStyleId>
              </a:tblPr>
              <a:tblGrid>
                <a:gridCol w="2536950"/>
                <a:gridCol w="2536950"/>
              </a:tblGrid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Bond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Energy (kJ/mol)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C–C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348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C=C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614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C–H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413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C–Cl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328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Cl–Cl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242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2" name="Google Shape;172;p23"/>
          <p:cNvSpPr txBox="1"/>
          <p:nvPr/>
        </p:nvSpPr>
        <p:spPr>
          <a:xfrm>
            <a:off x="10638150" y="5480550"/>
            <a:ext cx="7792200" cy="21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Question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Use the bond energy values in the table  to show that the overall energy change is −148 kJ/mol.</a:t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3" name="Google Shape;173;p23"/>
          <p:cNvCxnSpPr/>
          <p:nvPr/>
        </p:nvCxnSpPr>
        <p:spPr>
          <a:xfrm>
            <a:off x="4486625" y="3792550"/>
            <a:ext cx="13881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74" name="Google Shape;174;p23"/>
          <p:cNvSpPr txBox="1"/>
          <p:nvPr/>
        </p:nvSpPr>
        <p:spPr>
          <a:xfrm>
            <a:off x="793950" y="5180800"/>
            <a:ext cx="41397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Bonds broken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614 + (4 x413) + 242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= 2508 kJ/mol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23"/>
          <p:cNvSpPr txBox="1"/>
          <p:nvPr/>
        </p:nvSpPr>
        <p:spPr>
          <a:xfrm>
            <a:off x="5564250" y="5180800"/>
            <a:ext cx="50739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Bonds made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342 + (4 x 413) + ( 2 x 328)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= 2656 kJ/mol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23"/>
          <p:cNvSpPr txBox="1"/>
          <p:nvPr/>
        </p:nvSpPr>
        <p:spPr>
          <a:xfrm>
            <a:off x="10638150" y="7711100"/>
            <a:ext cx="6519300" cy="1127400"/>
          </a:xfrm>
          <a:prstGeom prst="rect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Overall energy =2508 − 2656 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Overall = −148 kJ   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23"/>
          <p:cNvSpPr txBox="1"/>
          <p:nvPr/>
        </p:nvSpPr>
        <p:spPr>
          <a:xfrm>
            <a:off x="1295100" y="3391850"/>
            <a:ext cx="8172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marR="368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rPr>
              <a:t>C=C   +   Cl-Cl                 Cl     C–C     Cl</a:t>
            </a:r>
            <a:endParaRPr b="1" i="0" sz="2800" u="none" cap="none" strike="noStrike">
              <a:solidFill>
                <a:srgbClr val="22222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8" name="Google Shape;178;p23"/>
          <p:cNvCxnSpPr/>
          <p:nvPr/>
        </p:nvCxnSpPr>
        <p:spPr>
          <a:xfrm>
            <a:off x="2005975" y="3161700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9" name="Google Shape;179;p23"/>
          <p:cNvCxnSpPr/>
          <p:nvPr/>
        </p:nvCxnSpPr>
        <p:spPr>
          <a:xfrm>
            <a:off x="2539375" y="3161700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0" name="Google Shape;180;p23"/>
          <p:cNvCxnSpPr/>
          <p:nvPr/>
        </p:nvCxnSpPr>
        <p:spPr>
          <a:xfrm>
            <a:off x="2005975" y="4076100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1" name="Google Shape;181;p23"/>
          <p:cNvCxnSpPr/>
          <p:nvPr/>
        </p:nvCxnSpPr>
        <p:spPr>
          <a:xfrm>
            <a:off x="2539375" y="4076100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2" name="Google Shape;182;p23"/>
          <p:cNvSpPr txBox="1"/>
          <p:nvPr/>
        </p:nvSpPr>
        <p:spPr>
          <a:xfrm>
            <a:off x="1770775" y="2519050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3"/>
          <p:cNvSpPr txBox="1"/>
          <p:nvPr/>
        </p:nvSpPr>
        <p:spPr>
          <a:xfrm>
            <a:off x="2304175" y="2519050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23"/>
          <p:cNvSpPr txBox="1"/>
          <p:nvPr/>
        </p:nvSpPr>
        <p:spPr>
          <a:xfrm>
            <a:off x="1770775" y="4424050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23"/>
          <p:cNvSpPr txBox="1"/>
          <p:nvPr/>
        </p:nvSpPr>
        <p:spPr>
          <a:xfrm>
            <a:off x="2304175" y="4424050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86" name="Google Shape;186;p23"/>
          <p:cNvCxnSpPr/>
          <p:nvPr/>
        </p:nvCxnSpPr>
        <p:spPr>
          <a:xfrm>
            <a:off x="7003375" y="3195375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7" name="Google Shape;187;p23"/>
          <p:cNvCxnSpPr/>
          <p:nvPr/>
        </p:nvCxnSpPr>
        <p:spPr>
          <a:xfrm>
            <a:off x="7436900" y="3195375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8" name="Google Shape;188;p23"/>
          <p:cNvCxnSpPr/>
          <p:nvPr/>
        </p:nvCxnSpPr>
        <p:spPr>
          <a:xfrm>
            <a:off x="7003375" y="4083125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9" name="Google Shape;189;p23"/>
          <p:cNvCxnSpPr/>
          <p:nvPr/>
        </p:nvCxnSpPr>
        <p:spPr>
          <a:xfrm>
            <a:off x="7436900" y="4083125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0" name="Google Shape;190;p23"/>
          <p:cNvCxnSpPr/>
          <p:nvPr/>
        </p:nvCxnSpPr>
        <p:spPr>
          <a:xfrm>
            <a:off x="6441850" y="3849925"/>
            <a:ext cx="3831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1" name="Google Shape;191;p23"/>
          <p:cNvCxnSpPr/>
          <p:nvPr/>
        </p:nvCxnSpPr>
        <p:spPr>
          <a:xfrm>
            <a:off x="7573775" y="3849925"/>
            <a:ext cx="449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2" name="Google Shape;192;p23"/>
          <p:cNvSpPr txBox="1"/>
          <p:nvPr/>
        </p:nvSpPr>
        <p:spPr>
          <a:xfrm>
            <a:off x="6691975" y="2602275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23"/>
          <p:cNvSpPr txBox="1"/>
          <p:nvPr/>
        </p:nvSpPr>
        <p:spPr>
          <a:xfrm>
            <a:off x="7214900" y="2602275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23"/>
          <p:cNvSpPr txBox="1"/>
          <p:nvPr/>
        </p:nvSpPr>
        <p:spPr>
          <a:xfrm>
            <a:off x="6758225" y="4507275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3"/>
          <p:cNvSpPr txBox="1"/>
          <p:nvPr/>
        </p:nvSpPr>
        <p:spPr>
          <a:xfrm>
            <a:off x="7214900" y="4507275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1017875" y="734825"/>
            <a:ext cx="13201200" cy="7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Energy changes</a:t>
            </a:r>
            <a:endParaRPr/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1017875" y="2054950"/>
            <a:ext cx="16452001" cy="65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Activation energy: </a:t>
            </a:r>
            <a:r>
              <a:rPr lang="en-GB" sz="2800">
                <a:solidFill>
                  <a:srgbClr val="000000"/>
                </a:solidFill>
              </a:rPr>
              <a:t>The minimum amount of energy needed to start a reaction.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Combustion: </a:t>
            </a:r>
            <a:r>
              <a:rPr lang="en-GB" sz="2800">
                <a:solidFill>
                  <a:srgbClr val="000000"/>
                </a:solidFill>
              </a:rPr>
              <a:t>An exothermic reaction in which a fuel is oxidised.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Endothermic reaction:</a:t>
            </a:r>
            <a:r>
              <a:rPr lang="en-GB" sz="2800">
                <a:solidFill>
                  <a:srgbClr val="000000"/>
                </a:solidFill>
              </a:rPr>
              <a:t>  A reaction in which more energy is required to break bonds than is released when bonds are made.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Evaluate: </a:t>
            </a:r>
            <a:r>
              <a:rPr lang="en-GB" sz="2800">
                <a:solidFill>
                  <a:srgbClr val="000000"/>
                </a:solidFill>
              </a:rPr>
              <a:t>Give the advantages and disadvantages of something. If given data or information to use, explain why this is an advantage.</a:t>
            </a:r>
            <a:endParaRPr sz="2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Exothermic reaction:</a:t>
            </a:r>
            <a:r>
              <a:rPr lang="en-GB" sz="2800">
                <a:solidFill>
                  <a:srgbClr val="000000"/>
                </a:solidFill>
              </a:rPr>
              <a:t> A reaction in which more energy is released when bonds are made than is required to break bonds in the reactants.</a:t>
            </a:r>
            <a:endParaRPr sz="2300">
              <a:solidFill>
                <a:srgbClr val="000000"/>
              </a:solidFill>
            </a:endParaRPr>
          </a:p>
          <a:p>
            <a:pPr indent="-1371600" lvl="0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Insulator: </a:t>
            </a:r>
            <a:r>
              <a:rPr lang="en-GB" sz="2800">
                <a:solidFill>
                  <a:srgbClr val="000000"/>
                </a:solidFill>
              </a:rPr>
              <a:t>A material that does not conduct heat well so will reduce energy transfers.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              Neutralisation: </a:t>
            </a:r>
            <a:r>
              <a:rPr lang="en-GB" sz="2800">
                <a:solidFill>
                  <a:srgbClr val="000000"/>
                </a:solidFill>
              </a:rPr>
              <a:t>A type of chemical reaction where acids are neutralised and energy is released.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task 1 - variables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an independent variable?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are control variables?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a dependent variable?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equipment can be used to make sure that heat is not lost to the surrounding?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do we do repeats?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task 1 - variables - answers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an independent variable? </a:t>
            </a:r>
            <a:r>
              <a:rPr b="1" lang="en-GB">
                <a:solidFill>
                  <a:srgbClr val="000000"/>
                </a:solidFill>
              </a:rPr>
              <a:t>The variable that you change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are control variables? </a:t>
            </a:r>
            <a:r>
              <a:rPr b="1" lang="en-GB">
                <a:solidFill>
                  <a:srgbClr val="000000"/>
                </a:solidFill>
              </a:rPr>
              <a:t>The variables that you keep the same 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a dependent variable? </a:t>
            </a:r>
            <a:r>
              <a:rPr b="1" lang="en-GB">
                <a:solidFill>
                  <a:srgbClr val="000000"/>
                </a:solidFill>
              </a:rPr>
              <a:t>The variable that you measure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equipment can be used to make sure that heat is not lost to the surrounding? </a:t>
            </a:r>
            <a:r>
              <a:rPr b="1" lang="en-GB">
                <a:solidFill>
                  <a:srgbClr val="000000"/>
                </a:solidFill>
              </a:rPr>
              <a:t>Polystyrene cup or insulation around a beaker or a lid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do we do repeats? </a:t>
            </a:r>
            <a:r>
              <a:rPr b="1" lang="en-GB">
                <a:solidFill>
                  <a:srgbClr val="000000"/>
                </a:solidFill>
              </a:rPr>
              <a:t>To identify anomalies and calculate the mean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task 2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Is bond making endothermic or exothermic?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Is bond breaking endothermic or exothermic?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activation energy?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is a reaction overall exothermic?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is a reaction overall endothermic?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Independent task 2 answers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Is bond making endothermic or exothermic? </a:t>
            </a:r>
            <a:r>
              <a:rPr b="1" lang="en-GB">
                <a:solidFill>
                  <a:srgbClr val="000000"/>
                </a:solidFill>
              </a:rPr>
              <a:t>Exothermic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Is bond breaking endothermic or exothermic? </a:t>
            </a:r>
            <a:r>
              <a:rPr b="1" lang="en-GB">
                <a:solidFill>
                  <a:srgbClr val="000000"/>
                </a:solidFill>
              </a:rPr>
              <a:t>Endothermic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activation energy? </a:t>
            </a:r>
            <a:r>
              <a:rPr b="1" lang="en-GB">
                <a:solidFill>
                  <a:srgbClr val="000000"/>
                </a:solidFill>
              </a:rPr>
              <a:t>The minimum energy needed to start a reaction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is a reaction overall exothermic? </a:t>
            </a:r>
            <a:r>
              <a:rPr b="1" lang="en-GB">
                <a:solidFill>
                  <a:srgbClr val="000000"/>
                </a:solidFill>
              </a:rPr>
              <a:t>More energy has been released during bond making than has been used for bond breaking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is a reaction overall endothermic? </a:t>
            </a:r>
            <a:r>
              <a:rPr b="1" lang="en-GB">
                <a:solidFill>
                  <a:srgbClr val="000000"/>
                </a:solidFill>
              </a:rPr>
              <a:t>More energy has been used during bond breaking than has been released during bond making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Exam style question 1</a:t>
            </a:r>
            <a:endParaRPr/>
          </a:p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8379300" y="2519050"/>
            <a:ext cx="99087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GB">
                <a:solidFill>
                  <a:srgbClr val="000000"/>
                </a:solidFill>
              </a:rPr>
              <a:t>Questions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do letters A and B represent?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type of reaction is it? Explain how you know by the reaction profile.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Explain what is happening in terms of bond breaking and bond making.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4" name="Google Shape;124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400" y="2519050"/>
            <a:ext cx="7206051" cy="493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0"/>
          <p:cNvSpPr txBox="1"/>
          <p:nvPr/>
        </p:nvSpPr>
        <p:spPr>
          <a:xfrm>
            <a:off x="917950" y="7128975"/>
            <a:ext cx="68166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Figure 1 </a:t>
            </a:r>
            <a:r>
              <a:rPr b="0" i="0" lang="en-GB" sz="27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shows the reaction profile diagram for the reaction between hydrogen and fluorine.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Exam style question 1 answers</a:t>
            </a:r>
            <a:endParaRPr/>
          </a:p>
        </p:txBody>
      </p:sp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7461250" y="1980925"/>
            <a:ext cx="99087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Questions</a:t>
            </a:r>
            <a:endParaRPr b="1" sz="2800">
              <a:solidFill>
                <a:srgbClr val="000000"/>
              </a:solidFill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-GB" sz="2800">
                <a:solidFill>
                  <a:srgbClr val="000000"/>
                </a:solidFill>
              </a:rPr>
              <a:t>What do letters A and B represent? </a:t>
            </a:r>
            <a:r>
              <a:rPr b="1" lang="en-GB" sz="2800">
                <a:solidFill>
                  <a:srgbClr val="000000"/>
                </a:solidFill>
              </a:rPr>
              <a:t>A = activation energy; B = overall energy change</a:t>
            </a:r>
            <a:endParaRPr b="1" sz="2800">
              <a:solidFill>
                <a:srgbClr val="000000"/>
              </a:solidFill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-GB" sz="2800">
                <a:solidFill>
                  <a:srgbClr val="000000"/>
                </a:solidFill>
              </a:rPr>
              <a:t>What type of reaction is it? Explain how you know by the reaction profile. </a:t>
            </a:r>
            <a:r>
              <a:rPr b="1" lang="en-GB" sz="2800">
                <a:solidFill>
                  <a:srgbClr val="000000"/>
                </a:solidFill>
              </a:rPr>
              <a:t>Exothermic. The products have less energy than the reactants and the overall energy change is negative.</a:t>
            </a:r>
            <a:endParaRPr b="1" sz="2800">
              <a:solidFill>
                <a:srgbClr val="000000"/>
              </a:solidFill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AutoNum type="arabicPeriod"/>
            </a:pPr>
            <a:r>
              <a:rPr lang="en-GB" sz="2800">
                <a:solidFill>
                  <a:srgbClr val="000000"/>
                </a:solidFill>
              </a:rPr>
              <a:t>Explain what is happening in terms of bond breaking and bond making. </a:t>
            </a:r>
            <a:r>
              <a:rPr b="1" lang="en-GB" sz="2800">
                <a:solidFill>
                  <a:srgbClr val="000000"/>
                </a:solidFill>
              </a:rPr>
              <a:t>More energy has been released during bond making than has been used for bond breaking.</a:t>
            </a:r>
            <a:endParaRPr b="1" sz="28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133" name="Google Shape;133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4" name="Google Shape;13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2671450"/>
            <a:ext cx="7206051" cy="493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1"/>
          <p:cNvSpPr txBox="1"/>
          <p:nvPr/>
        </p:nvSpPr>
        <p:spPr>
          <a:xfrm>
            <a:off x="347125" y="7378675"/>
            <a:ext cx="6816600" cy="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Figure 1 </a:t>
            </a:r>
            <a:r>
              <a:rPr b="0" i="0" lang="en-GB" sz="27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shows the reaction profile diagram for the reaction between hydrogen and fluorine.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Exam style question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594000" y="2205525"/>
            <a:ext cx="16452001" cy="27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368300" marR="368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solidFill>
                  <a:srgbClr val="000000"/>
                </a:solidFill>
              </a:rPr>
              <a:t>The equation for the reaction of ethene and chlorine is:</a:t>
            </a:r>
            <a:endParaRPr sz="2800">
              <a:solidFill>
                <a:srgbClr val="000000"/>
              </a:solidFill>
            </a:endParaRPr>
          </a:p>
          <a:p>
            <a:pPr indent="44450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solidFill>
                  <a:srgbClr val="000000"/>
                </a:solidFill>
              </a:rPr>
              <a:t>C</a:t>
            </a:r>
            <a:r>
              <a:rPr baseline="-25000" lang="en-GB" sz="2800">
                <a:solidFill>
                  <a:srgbClr val="000000"/>
                </a:solidFill>
              </a:rPr>
              <a:t>2</a:t>
            </a:r>
            <a:r>
              <a:rPr lang="en-GB" sz="2800">
                <a:solidFill>
                  <a:srgbClr val="000000"/>
                </a:solidFill>
              </a:rPr>
              <a:t>H</a:t>
            </a:r>
            <a:r>
              <a:rPr baseline="-25000" lang="en-GB" sz="2800">
                <a:solidFill>
                  <a:srgbClr val="000000"/>
                </a:solidFill>
              </a:rPr>
              <a:t>4</a:t>
            </a:r>
            <a:r>
              <a:rPr lang="en-GB" sz="2800">
                <a:solidFill>
                  <a:srgbClr val="000000"/>
                </a:solidFill>
              </a:rPr>
              <a:t>  +  Cl</a:t>
            </a:r>
            <a:r>
              <a:rPr baseline="-25000" lang="en-GB" sz="2800">
                <a:solidFill>
                  <a:srgbClr val="000000"/>
                </a:solidFill>
              </a:rPr>
              <a:t>2</a:t>
            </a:r>
            <a:r>
              <a:rPr lang="en-GB" sz="2800">
                <a:solidFill>
                  <a:srgbClr val="000000"/>
                </a:solidFill>
              </a:rPr>
              <a:t>                     C</a:t>
            </a:r>
            <a:r>
              <a:rPr baseline="-25000" lang="en-GB" sz="2800">
                <a:solidFill>
                  <a:srgbClr val="000000"/>
                </a:solidFill>
              </a:rPr>
              <a:t>2</a:t>
            </a:r>
            <a:r>
              <a:rPr lang="en-GB" sz="2800">
                <a:solidFill>
                  <a:srgbClr val="000000"/>
                </a:solidFill>
              </a:rPr>
              <a:t>H</a:t>
            </a:r>
            <a:r>
              <a:rPr baseline="-25000" lang="en-GB" sz="2800">
                <a:solidFill>
                  <a:srgbClr val="000000"/>
                </a:solidFill>
              </a:rPr>
              <a:t>4</a:t>
            </a:r>
            <a:r>
              <a:rPr lang="en-GB" sz="2800">
                <a:solidFill>
                  <a:srgbClr val="000000"/>
                </a:solidFill>
              </a:rPr>
              <a:t>Br</a:t>
            </a:r>
            <a:r>
              <a:rPr baseline="-25000" lang="en-GB" sz="2800">
                <a:solidFill>
                  <a:srgbClr val="000000"/>
                </a:solidFill>
              </a:rPr>
              <a:t>2</a:t>
            </a:r>
            <a:endParaRPr sz="2800">
              <a:solidFill>
                <a:srgbClr val="000000"/>
              </a:solidFill>
            </a:endParaRPr>
          </a:p>
          <a:p>
            <a:pPr indent="0" lvl="0" marL="368300" marR="368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solidFill>
                  <a:srgbClr val="000000"/>
                </a:solidFill>
              </a:rPr>
              <a:t>The reaction is exothermic.</a:t>
            </a:r>
            <a:endParaRPr sz="2800">
              <a:solidFill>
                <a:srgbClr val="000000"/>
              </a:solidFill>
            </a:endParaRPr>
          </a:p>
          <a:p>
            <a:pPr indent="0" lvl="0" marL="368300" marR="368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solidFill>
                  <a:srgbClr val="000000"/>
                </a:solidFill>
              </a:rPr>
              <a:t>The reaction can be represented as:</a:t>
            </a:r>
            <a:endParaRPr sz="2800">
              <a:solidFill>
                <a:srgbClr val="000000"/>
              </a:solidFill>
            </a:endParaRPr>
          </a:p>
          <a:p>
            <a:pPr indent="0" lvl="0" marL="368300" marR="368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368300" marR="368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      </a:t>
            </a:r>
            <a:endParaRPr b="1" sz="2800">
              <a:solidFill>
                <a:srgbClr val="000000"/>
              </a:solidFill>
            </a:endParaRPr>
          </a:p>
          <a:p>
            <a:pPr indent="457200" lvl="0" marL="0" marR="3683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000000"/>
                </a:solidFill>
              </a:rPr>
              <a:t>C=C   +   Cl-Cl                 Cl     C–C     Cl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SzPts val="3200"/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43" name="Google Shape;143;p22"/>
          <p:cNvCxnSpPr/>
          <p:nvPr/>
        </p:nvCxnSpPr>
        <p:spPr>
          <a:xfrm>
            <a:off x="3199400" y="3278000"/>
            <a:ext cx="15351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44" name="Google Shape;144;p22"/>
          <p:cNvCxnSpPr/>
          <p:nvPr/>
        </p:nvCxnSpPr>
        <p:spPr>
          <a:xfrm>
            <a:off x="1190350" y="5762750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p22"/>
          <p:cNvCxnSpPr/>
          <p:nvPr/>
        </p:nvCxnSpPr>
        <p:spPr>
          <a:xfrm>
            <a:off x="1723750" y="5762750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p22"/>
          <p:cNvCxnSpPr/>
          <p:nvPr/>
        </p:nvCxnSpPr>
        <p:spPr>
          <a:xfrm>
            <a:off x="1190350" y="6677150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7" name="Google Shape;147;p22"/>
          <p:cNvCxnSpPr/>
          <p:nvPr/>
        </p:nvCxnSpPr>
        <p:spPr>
          <a:xfrm>
            <a:off x="1723750" y="6677150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8" name="Google Shape;148;p22"/>
          <p:cNvSpPr txBox="1"/>
          <p:nvPr/>
        </p:nvSpPr>
        <p:spPr>
          <a:xfrm>
            <a:off x="955150" y="5120100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2"/>
          <p:cNvSpPr txBox="1"/>
          <p:nvPr/>
        </p:nvSpPr>
        <p:spPr>
          <a:xfrm>
            <a:off x="1488550" y="5120100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2"/>
          <p:cNvSpPr txBox="1"/>
          <p:nvPr/>
        </p:nvSpPr>
        <p:spPr>
          <a:xfrm>
            <a:off x="955150" y="7025100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2"/>
          <p:cNvSpPr txBox="1"/>
          <p:nvPr/>
        </p:nvSpPr>
        <p:spPr>
          <a:xfrm>
            <a:off x="1488550" y="7025100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52" name="Google Shape;152;p22"/>
          <p:cNvCxnSpPr/>
          <p:nvPr/>
        </p:nvCxnSpPr>
        <p:spPr>
          <a:xfrm>
            <a:off x="6187750" y="5796425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3" name="Google Shape;153;p22"/>
          <p:cNvCxnSpPr/>
          <p:nvPr/>
        </p:nvCxnSpPr>
        <p:spPr>
          <a:xfrm>
            <a:off x="6621275" y="5796425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4" name="Google Shape;154;p22"/>
          <p:cNvCxnSpPr/>
          <p:nvPr/>
        </p:nvCxnSpPr>
        <p:spPr>
          <a:xfrm>
            <a:off x="6187750" y="6684175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5" name="Google Shape;155;p22"/>
          <p:cNvCxnSpPr/>
          <p:nvPr/>
        </p:nvCxnSpPr>
        <p:spPr>
          <a:xfrm>
            <a:off x="6621275" y="6684175"/>
            <a:ext cx="0" cy="421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6" name="Google Shape;156;p22"/>
          <p:cNvCxnSpPr/>
          <p:nvPr/>
        </p:nvCxnSpPr>
        <p:spPr>
          <a:xfrm>
            <a:off x="5626225" y="6450975"/>
            <a:ext cx="3831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7" name="Google Shape;157;p22"/>
          <p:cNvCxnSpPr/>
          <p:nvPr/>
        </p:nvCxnSpPr>
        <p:spPr>
          <a:xfrm>
            <a:off x="6758150" y="6450975"/>
            <a:ext cx="449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8" name="Google Shape;158;p22"/>
          <p:cNvSpPr txBox="1"/>
          <p:nvPr/>
        </p:nvSpPr>
        <p:spPr>
          <a:xfrm>
            <a:off x="5876350" y="5203325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2"/>
          <p:cNvSpPr txBox="1"/>
          <p:nvPr/>
        </p:nvSpPr>
        <p:spPr>
          <a:xfrm>
            <a:off x="6399275" y="5203325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2"/>
          <p:cNvSpPr txBox="1"/>
          <p:nvPr/>
        </p:nvSpPr>
        <p:spPr>
          <a:xfrm>
            <a:off x="5942600" y="7108325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2"/>
          <p:cNvSpPr txBox="1"/>
          <p:nvPr/>
        </p:nvSpPr>
        <p:spPr>
          <a:xfrm>
            <a:off x="6399275" y="7108325"/>
            <a:ext cx="6228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62" name="Google Shape;162;p22"/>
          <p:cNvCxnSpPr/>
          <p:nvPr/>
        </p:nvCxnSpPr>
        <p:spPr>
          <a:xfrm>
            <a:off x="3805250" y="6461975"/>
            <a:ext cx="1105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graphicFrame>
        <p:nvGraphicFramePr>
          <p:cNvPr id="163" name="Google Shape;163;p22"/>
          <p:cNvGraphicFramePr/>
          <p:nvPr/>
        </p:nvGraphicFramePr>
        <p:xfrm>
          <a:off x="11185150" y="229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{72D3D120-B2CB-405E-A868-08F59107834D}</a:tableStyleId>
              </a:tblPr>
              <a:tblGrid>
                <a:gridCol w="2536950"/>
                <a:gridCol w="2536950"/>
              </a:tblGrid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Bond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Energy (kJ/mol)</a:t>
                      </a:r>
                      <a:endParaRPr b="1"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C–C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348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C=C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614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C–H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413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C–Cl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328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7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Cl–Cl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242</a:t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4" name="Google Shape;164;p22"/>
          <p:cNvSpPr txBox="1"/>
          <p:nvPr/>
        </p:nvSpPr>
        <p:spPr>
          <a:xfrm>
            <a:off x="11131200" y="6926850"/>
            <a:ext cx="7068000" cy="21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Question</a:t>
            </a:r>
            <a:endParaRPr b="1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Use the bond energy values in the table  to show that the overall energy change is −148 kJ/mol.</a:t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