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10287000" cx="18288000"/>
  <p:notesSz cx="6858000" cy="9144000"/>
  <p:embeddedFontLst>
    <p:embeddedFont>
      <p:font typeface="Montserrat SemiBold"/>
      <p:regular r:id="rId21"/>
      <p:bold r:id="rId22"/>
      <p:italic r:id="rId23"/>
      <p:boldItalic r:id="rId24"/>
    </p:embeddedFont>
    <p:embeddedFont>
      <p:font typeface="Montserrat"/>
      <p:regular r:id="rId25"/>
      <p:bold r:id="rId26"/>
      <p:italic r:id="rId27"/>
      <p:boldItalic r:id="rId28"/>
    </p:embeddedFont>
    <p:embeddedFont>
      <p:font typeface="Montserrat Medium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F6802BC-CE35-4D26-9F96-3FF21A0E25FE}">
  <a:tblStyle styleId="{5F6802BC-CE35-4D26-9F96-3FF21A0E25F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A6E327DD-26D6-4E6D-90AD-52F25448213D}" styleName="Table_1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MontserratSemiBold-bold.fntdata"/><Relationship Id="rId21" Type="http://schemas.openxmlformats.org/officeDocument/2006/relationships/font" Target="fonts/MontserratSemiBold-regular.fntdata"/><Relationship Id="rId24" Type="http://schemas.openxmlformats.org/officeDocument/2006/relationships/font" Target="fonts/MontserratSemiBold-boldItalic.fntdata"/><Relationship Id="rId23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bold.fntdata"/><Relationship Id="rId25" Type="http://schemas.openxmlformats.org/officeDocument/2006/relationships/font" Target="fonts/Montserrat-regular.fntdata"/><Relationship Id="rId28" Type="http://schemas.openxmlformats.org/officeDocument/2006/relationships/font" Target="fonts/Montserrat-boldItalic.fntdata"/><Relationship Id="rId27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ontserratMedium-italic.fntdata"/><Relationship Id="rId30" Type="http://schemas.openxmlformats.org/officeDocument/2006/relationships/font" Target="fonts/MontserratMedium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MontserratMedium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d41914f33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gd41914f33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d41914f335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d41914f335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d41914f335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d41914f335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d41914f335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d41914f335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d41914f335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gd41914f335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d41914f335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d41914f335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41914f33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d41914f3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41914f33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d41914f33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41914f33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d41914f33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d41914f33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d41914f33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d41914f335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d41914f335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d41914f335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d41914f335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d41914f33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d41914f33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d41914f335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gd41914f33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rgbClr val="4B3241"/>
                </a:solidFill>
              </a:rPr>
              <a:t>Lesson 9 - Filters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Science - Physics - Key Stage 3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Light and Space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32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Miss Wickham</a:t>
            </a:r>
            <a:endParaRPr b="0" i="0" sz="32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Task</a:t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917950" y="2519050"/>
            <a:ext cx="16452000" cy="18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SzPts val="3200"/>
              <a:buNone/>
            </a:pPr>
            <a:r>
              <a:rPr lang="en-GB"/>
              <a:t>Complete the table, writing the colour the object will appear in the different colour lights</a:t>
            </a:r>
            <a:endParaRPr/>
          </a:p>
        </p:txBody>
      </p:sp>
      <p:sp>
        <p:nvSpPr>
          <p:cNvPr id="148" name="Google Shape;148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9" name="Google Shape;149;p23"/>
          <p:cNvGraphicFramePr/>
          <p:nvPr/>
        </p:nvGraphicFramePr>
        <p:xfrm>
          <a:off x="952500" y="5078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{5F6802BC-CE35-4D26-9F96-3FF21A0E25FE}</a:tableStyleId>
              </a:tblPr>
              <a:tblGrid>
                <a:gridCol w="2952750"/>
                <a:gridCol w="5238750"/>
                <a:gridCol w="4095750"/>
                <a:gridCol w="409575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Object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 apple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9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 teddy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 shirt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Task</a:t>
            </a:r>
            <a:endParaRPr/>
          </a:p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>
            <a:off x="917950" y="2519050"/>
            <a:ext cx="16452000" cy="18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SzPts val="3200"/>
              <a:buNone/>
            </a:pPr>
            <a:r>
              <a:rPr lang="en-GB"/>
              <a:t>Complete the table, writing the colour the object will appear in the different colour lights</a:t>
            </a:r>
            <a:endParaRPr/>
          </a:p>
        </p:txBody>
      </p:sp>
      <p:sp>
        <p:nvSpPr>
          <p:cNvPr id="156" name="Google Shape;156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57" name="Google Shape;157;p24"/>
          <p:cNvGraphicFramePr/>
          <p:nvPr/>
        </p:nvGraphicFramePr>
        <p:xfrm>
          <a:off x="986950" y="401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{5F6802BC-CE35-4D26-9F96-3FF21A0E25FE}</a:tableStyleId>
              </a:tblPr>
              <a:tblGrid>
                <a:gridCol w="2740325"/>
                <a:gridCol w="2326325"/>
                <a:gridCol w="2202825"/>
                <a:gridCol w="2656825"/>
                <a:gridCol w="2656825"/>
                <a:gridCol w="2656825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Object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cyan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Magenta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Cyan pillow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cyan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9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 socks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Yellow vase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</a:t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Glass filters</a:t>
            </a:r>
            <a:endParaRPr/>
          </a:p>
        </p:txBody>
      </p:sp>
      <p:sp>
        <p:nvSpPr>
          <p:cNvPr id="163" name="Google Shape;163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4" name="Google Shape;164;p25"/>
          <p:cNvSpPr txBox="1"/>
          <p:nvPr/>
        </p:nvSpPr>
        <p:spPr>
          <a:xfrm>
            <a:off x="1026450" y="1842000"/>
            <a:ext cx="164520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GB" sz="3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colour would a red chair appear in white light? </a:t>
            </a:r>
            <a:endParaRPr b="0" i="0" sz="3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25"/>
          <p:cNvSpPr txBox="1"/>
          <p:nvPr/>
        </p:nvSpPr>
        <p:spPr>
          <a:xfrm>
            <a:off x="1026450" y="3303957"/>
            <a:ext cx="164520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GB" sz="3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colour would a red chair appear in white light if you had blue filtered glasses on? </a:t>
            </a:r>
            <a:endParaRPr b="0" i="0" sz="3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1026450" y="5223114"/>
            <a:ext cx="168831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GB" sz="3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colour would a blue cushion look in white light with red filtered glasses on? </a:t>
            </a:r>
            <a:endParaRPr b="0" i="0" sz="3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7" name="Google Shape;167;p25"/>
          <p:cNvSpPr txBox="1"/>
          <p:nvPr/>
        </p:nvSpPr>
        <p:spPr>
          <a:xfrm>
            <a:off x="1026450" y="6608871"/>
            <a:ext cx="164520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GB" sz="3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colour would a blue cushion look in white light with one red lens and one blue lens filtered glasses on? </a:t>
            </a:r>
            <a:endParaRPr b="0" i="0" sz="3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8" name="Google Shape;168;p25"/>
          <p:cNvSpPr txBox="1"/>
          <p:nvPr/>
        </p:nvSpPr>
        <p:spPr>
          <a:xfrm>
            <a:off x="1026450" y="2398829"/>
            <a:ext cx="11430000" cy="5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Red</a:t>
            </a:r>
            <a:endParaRPr b="1" i="0" sz="30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9" name="Google Shape;169;p25"/>
          <p:cNvSpPr txBox="1"/>
          <p:nvPr/>
        </p:nvSpPr>
        <p:spPr>
          <a:xfrm>
            <a:off x="1026450" y="4394186"/>
            <a:ext cx="11430000" cy="5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Black</a:t>
            </a:r>
            <a:endParaRPr b="1" i="0" sz="30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25"/>
          <p:cNvSpPr txBox="1"/>
          <p:nvPr/>
        </p:nvSpPr>
        <p:spPr>
          <a:xfrm>
            <a:off x="1026450" y="5703743"/>
            <a:ext cx="11430000" cy="5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Black</a:t>
            </a:r>
            <a:endParaRPr b="1" i="0" sz="30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25"/>
          <p:cNvSpPr txBox="1"/>
          <p:nvPr/>
        </p:nvSpPr>
        <p:spPr>
          <a:xfrm>
            <a:off x="1026450" y="7699100"/>
            <a:ext cx="16671000" cy="5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Red lens will make the cushion appear black, blue lens will make the cushion appear blue</a:t>
            </a:r>
            <a:endParaRPr b="1" i="0" sz="30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77" name="Google Shape;177;p26"/>
          <p:cNvGraphicFramePr/>
          <p:nvPr/>
        </p:nvGraphicFramePr>
        <p:xfrm>
          <a:off x="327800" y="590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{A6E327DD-26D6-4E6D-90AD-52F25448213D}</a:tableStyleId>
              </a:tblPr>
              <a:tblGrid>
                <a:gridCol w="4490375"/>
                <a:gridCol w="3211900"/>
                <a:gridCol w="3286550"/>
                <a:gridCol w="3537475"/>
                <a:gridCol w="3106100"/>
              </a:tblGrid>
              <a:tr h="581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White paper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 apple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 apple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Magenta car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Colour(s) that the objects can reflect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All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 only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 only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 and red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06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Appearance of object in white light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White (no colours absorbed).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 (all colours absorbed apart from red).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 (all colours, absorbed apart from green).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Magenta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Appearance of object in red light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 (only red light to reflect).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 (no green light to reflect).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06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Appearance of object in green light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 (only green light to reflect).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 (no red light to reflect).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Appearance of object in blue light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 (only blue light to reflect).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 (no red light to reflect).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 (no green light to reflect).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</a:t>
                      </a:r>
                      <a:endParaRPr b="1" sz="2800" u="none" cap="none" strike="noStrike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Answer the following questions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83" name="Google Shape;183;p27"/>
          <p:cNvSpPr txBox="1"/>
          <p:nvPr>
            <p:ph idx="1" type="body"/>
          </p:nvPr>
        </p:nvSpPr>
        <p:spPr>
          <a:xfrm>
            <a:off x="917950" y="1765200"/>
            <a:ext cx="16722600" cy="67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Susan has 2 different teddies, one blue and one green. A blue filter is applied to the white light in her room. What colour will each of the teddies appear and why? </a:t>
            </a:r>
            <a:endParaRPr sz="30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-GB" sz="3000"/>
              <a:t>The blue teddy will appear blue as it is reflecting blue light. The green teddy will appear black as it is reflecting no light and absorbing the blue light. </a:t>
            </a:r>
            <a:br>
              <a:rPr b="1" lang="en-GB" sz="3000"/>
            </a:br>
            <a:endParaRPr b="1"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Explain why when a white light is shone onto a white football it appears white. </a:t>
            </a:r>
            <a:br>
              <a:rPr lang="en-GB" sz="3000"/>
            </a:br>
            <a:r>
              <a:rPr b="1" lang="en-GB" sz="3000"/>
              <a:t>White light is made up of 7 colours, when the light hits the football, no colours are absorbed and all are reflected making the football appear white.</a:t>
            </a:r>
            <a:br>
              <a:rPr lang="en-GB" sz="3000"/>
            </a:br>
            <a:endParaRPr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State the colour a green book will appear when using the following filters: </a:t>
            </a:r>
            <a:endParaRPr sz="3000"/>
          </a:p>
          <a:p>
            <a:pPr indent="-419100" lvl="0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en-GB" sz="3000"/>
              <a:t>White - </a:t>
            </a:r>
            <a:r>
              <a:rPr b="1" lang="en-GB" sz="3000"/>
              <a:t>green</a:t>
            </a:r>
            <a:endParaRPr b="1" sz="3000"/>
          </a:p>
          <a:p>
            <a:pPr indent="-419100" lvl="0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en-GB" sz="3000"/>
              <a:t>Blue - </a:t>
            </a:r>
            <a:r>
              <a:rPr b="1" lang="en-GB" sz="3000"/>
              <a:t>black</a:t>
            </a:r>
            <a:endParaRPr b="1" sz="3000"/>
          </a:p>
          <a:p>
            <a:pPr indent="-419100" lvl="0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en-GB" sz="3000"/>
              <a:t>Red - </a:t>
            </a:r>
            <a:r>
              <a:rPr b="1" lang="en-GB" sz="3000"/>
              <a:t>black</a:t>
            </a:r>
            <a:endParaRPr b="1" sz="3000"/>
          </a:p>
        </p:txBody>
      </p:sp>
      <p:sp>
        <p:nvSpPr>
          <p:cNvPr id="184" name="Google Shape;184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Answer the following questions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90" name="Google Shape;190;p28"/>
          <p:cNvSpPr txBox="1"/>
          <p:nvPr>
            <p:ph idx="1" type="body"/>
          </p:nvPr>
        </p:nvSpPr>
        <p:spPr>
          <a:xfrm>
            <a:off x="917950" y="2467950"/>
            <a:ext cx="16722600" cy="56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000"/>
              <a:t>4. White light was shone onto a red filter and the light from the filter appeared red. Max then added a green filter after the red and no colour was projected onto his wall, explain why. </a:t>
            </a:r>
            <a:endParaRPr sz="30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-GB" sz="3000"/>
              <a:t>Because only red is transmitting through to the green filter and because this is not the same wavelength as green, the red is being absorbed by the green filter. </a:t>
            </a:r>
            <a:endParaRPr b="1" sz="3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000"/>
              <a:t>5. Explain why Ronnie’s cyan tshirt will appear blue in blue light. </a:t>
            </a:r>
            <a:endParaRPr sz="30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-GB" sz="3000"/>
              <a:t>Cyan is made up of green and blue. Therefore the blue can be reflected and the green is being absorbed. </a:t>
            </a:r>
            <a:endParaRPr b="1" sz="3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000"/>
          </a:p>
        </p:txBody>
      </p:sp>
      <p:sp>
        <p:nvSpPr>
          <p:cNvPr id="191" name="Google Shape;191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Recap questions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467950"/>
            <a:ext cx="16722600" cy="56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How many colours is white light made up of?</a:t>
            </a:r>
            <a:br>
              <a:rPr lang="en-GB" sz="3000"/>
            </a:br>
            <a:endParaRPr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State the colours that make up white light.</a:t>
            </a:r>
            <a:br>
              <a:rPr lang="en-GB" sz="3000"/>
            </a:br>
            <a:endParaRPr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Why would an object look yellow?</a:t>
            </a:r>
            <a:br>
              <a:rPr lang="en-GB" sz="3000"/>
            </a:br>
            <a:endParaRPr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Why would an object look black?</a:t>
            </a:r>
            <a:br>
              <a:rPr lang="en-GB" sz="3000"/>
            </a:br>
            <a:endParaRPr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Other than reflection and absorption, what else can happen to light at a surface?</a:t>
            </a:r>
            <a:endParaRPr sz="3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0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Task</a:t>
            </a:r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917950" y="2519050"/>
            <a:ext cx="16452000" cy="18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SzPts val="3200"/>
              <a:buNone/>
            </a:pPr>
            <a:r>
              <a:rPr lang="en-GB"/>
              <a:t>Complete the table, writing the colour the object will appear in the different colour lights</a:t>
            </a:r>
            <a:endParaRPr/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7" name="Google Shape;97;p16"/>
          <p:cNvGraphicFramePr/>
          <p:nvPr/>
        </p:nvGraphicFramePr>
        <p:xfrm>
          <a:off x="952500" y="5385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{5F6802BC-CE35-4D26-9F96-3FF21A0E25FE}</a:tableStyleId>
              </a:tblPr>
              <a:tblGrid>
                <a:gridCol w="2952750"/>
                <a:gridCol w="5238750"/>
                <a:gridCol w="4095750"/>
                <a:gridCol w="409575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Object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 apple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t/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t/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t/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9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 teddy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t/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t/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t/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 shirt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t/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t/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t/>
                      </a:r>
                      <a:endParaRPr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Task</a:t>
            </a:r>
            <a:endParaRPr/>
          </a:p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917950" y="2519050"/>
            <a:ext cx="16452000" cy="18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SzPts val="3200"/>
              <a:buNone/>
            </a:pPr>
            <a:r>
              <a:rPr lang="en-GB"/>
              <a:t>Complete the table, writing the colour the object will appear in the different colour lights</a:t>
            </a:r>
            <a:endParaRPr/>
          </a:p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5" name="Google Shape;105;p17"/>
          <p:cNvGraphicFramePr/>
          <p:nvPr/>
        </p:nvGraphicFramePr>
        <p:xfrm>
          <a:off x="986950" y="401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{5F6802BC-CE35-4D26-9F96-3FF21A0E25FE}</a:tableStyleId>
              </a:tblPr>
              <a:tblGrid>
                <a:gridCol w="2740325"/>
                <a:gridCol w="2326325"/>
                <a:gridCol w="2202825"/>
                <a:gridCol w="2656825"/>
                <a:gridCol w="2656825"/>
                <a:gridCol w="2656825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Object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cyan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Magenta light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Cyan pillow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9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 socks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b="1" lang="en-GB" sz="3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Yellow vase</a:t>
                      </a:r>
                      <a:endParaRPr b="1" sz="3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Glass filters</a:t>
            </a:r>
            <a:endParaRPr/>
          </a:p>
        </p:txBody>
      </p:sp>
      <p:sp>
        <p:nvSpPr>
          <p:cNvPr id="111" name="Google Shape;111;p18"/>
          <p:cNvSpPr txBox="1"/>
          <p:nvPr>
            <p:ph idx="1" type="body"/>
          </p:nvPr>
        </p:nvSpPr>
        <p:spPr>
          <a:xfrm>
            <a:off x="917950" y="2519050"/>
            <a:ext cx="164520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SzPts val="3200"/>
              <a:buNone/>
            </a:pPr>
            <a:r>
              <a:rPr lang="en-GB"/>
              <a:t>What colour would a red chair appear in white light? </a:t>
            </a:r>
            <a:endParaRPr/>
          </a:p>
        </p:txBody>
      </p:sp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917950" y="3619300"/>
            <a:ext cx="164520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SzPts val="3200"/>
              <a:buNone/>
            </a:pPr>
            <a:r>
              <a:rPr lang="en-GB"/>
              <a:t>What colour would a red chair appear in white light if you had blue filtered glasses on? 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917950" y="5054100"/>
            <a:ext cx="164520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SzPts val="3200"/>
              <a:buNone/>
            </a:pPr>
            <a:r>
              <a:rPr lang="en-GB"/>
              <a:t>What colour would a blue cushion look in white light with red filtered glasses on? </a:t>
            </a:r>
            <a:endParaRPr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917950" y="6488900"/>
            <a:ext cx="164520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SzPts val="3200"/>
              <a:buNone/>
            </a:pPr>
            <a:r>
              <a:rPr lang="en-GB"/>
              <a:t>What colour would a blue cushion look in white light with one red lens and one blue lens filtered glasses on?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1" name="Google Shape;121;p19"/>
          <p:cNvGraphicFramePr/>
          <p:nvPr/>
        </p:nvGraphicFramePr>
        <p:xfrm>
          <a:off x="327800" y="590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{A6E327DD-26D6-4E6D-90AD-52F25448213D}</a:tableStyleId>
              </a:tblPr>
              <a:tblGrid>
                <a:gridCol w="4490375"/>
                <a:gridCol w="3211900"/>
                <a:gridCol w="3286550"/>
                <a:gridCol w="3537475"/>
                <a:gridCol w="3106100"/>
              </a:tblGrid>
              <a:tr h="581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White paper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 apple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 apple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Magenta car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Colour(s) that the objects can reflect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06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Appearance of object in white light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Appearance of object in red light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06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Appearance of object in green light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Appearance of object in blue light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Answer the following questions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917950" y="2467950"/>
            <a:ext cx="16722600" cy="56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Susan has 2 different teddies, one blue and one green. A blue filter is applied to the white light in her room. What colour will each of the teddies appear and why? </a:t>
            </a:r>
            <a:endParaRPr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Explain why when a white light is shone onto a white football it appears white. </a:t>
            </a:r>
            <a:endParaRPr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State the colour a green book will appear when using the following filters: </a:t>
            </a:r>
            <a:endParaRPr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en-GB" sz="3000"/>
              <a:t>White</a:t>
            </a:r>
            <a:endParaRPr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en-GB" sz="3000"/>
              <a:t>Blue</a:t>
            </a:r>
            <a:endParaRPr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en-GB" sz="3000"/>
              <a:t>Red </a:t>
            </a:r>
            <a:endParaRPr sz="3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000"/>
              <a:t>4. White light was shone onto a red filter and the light from the filter appeared red. Max then added a green filter after the red and no colour was projected onto his wall, explain why. </a:t>
            </a:r>
            <a:endParaRPr sz="3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000"/>
              <a:t>5. Explain why Ronnie’s cyan tshirt will appear blue in blue light. </a:t>
            </a:r>
            <a:endParaRPr sz="3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000"/>
          </a:p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Answers</a:t>
            </a:r>
            <a:endParaRPr/>
          </a:p>
        </p:txBody>
      </p:sp>
      <p:sp>
        <p:nvSpPr>
          <p:cNvPr id="134" name="Google Shape;134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Recap questions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917950" y="2467950"/>
            <a:ext cx="16722600" cy="56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How many colours is white light made up of?</a:t>
            </a:r>
            <a:r>
              <a:rPr b="1" lang="en-GB" sz="3000"/>
              <a:t> </a:t>
            </a:r>
            <a:br>
              <a:rPr b="1" lang="en-GB" sz="3000"/>
            </a:br>
            <a:r>
              <a:rPr b="1" lang="en-GB" sz="3000"/>
              <a:t>seven</a:t>
            </a:r>
            <a:endParaRPr b="1"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State the colours that make up white light.</a:t>
            </a:r>
            <a:br>
              <a:rPr lang="en-GB" sz="3000"/>
            </a:br>
            <a:r>
              <a:rPr b="1" lang="en-GB" sz="3000"/>
              <a:t>Red, orange, yellow, green, blue, indigo, violet</a:t>
            </a:r>
            <a:endParaRPr b="1"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Why would object look yellow?</a:t>
            </a:r>
            <a:br>
              <a:rPr lang="en-GB" sz="3000"/>
            </a:br>
            <a:r>
              <a:rPr b="1" lang="en-GB" sz="3000"/>
              <a:t>It reflects yellow light only and absorbs all other colours</a:t>
            </a:r>
            <a:endParaRPr b="1"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Why would an object look black? </a:t>
            </a:r>
            <a:br>
              <a:rPr lang="en-GB" sz="3000"/>
            </a:br>
            <a:r>
              <a:rPr b="1" lang="en-GB" sz="3000"/>
              <a:t>It absorbs all colours from the visible spectrum, no colour reflected</a:t>
            </a:r>
            <a:endParaRPr b="1"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Other than reflection and absorption, what else can happen to light at a surface? </a:t>
            </a:r>
            <a:r>
              <a:rPr b="1" lang="en-GB" sz="3000"/>
              <a:t>transmission</a:t>
            </a:r>
            <a:endParaRPr b="1" sz="30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000"/>
          </a:p>
        </p:txBody>
      </p:sp>
      <p:sp>
        <p:nvSpPr>
          <p:cNvPr id="141" name="Google Shape;141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