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97470E-2287-4B75-BC0A-604F943524FE}">
  <a:tblStyle styleId="{6397470E-2287-4B75-BC0A-604F943524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6ab60999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6ab60999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6ab60999c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6ab60999c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6ab60999c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6ab60999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6ab60999c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6ab60999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6ab60999c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6ab60999c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6ab60999c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6ab60999c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u="sng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ctrTitle"/>
          </p:nvPr>
        </p:nvSpPr>
        <p:spPr>
          <a:xfrm>
            <a:off x="458975" y="1438150"/>
            <a:ext cx="69666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volunteering [3 / 3]</a:t>
            </a:r>
            <a:endParaRPr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Using direct object pronouns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323625" y="567200"/>
            <a:ext cx="16452000" cy="67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Williams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Madame Williams</a:t>
            </a:r>
            <a:endParaRPr sz="14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2" name="Google Shape;132;p27"/>
          <p:cNvSpPr/>
          <p:nvPr/>
        </p:nvSpPr>
        <p:spPr>
          <a:xfrm>
            <a:off x="2378113" y="1456713"/>
            <a:ext cx="40260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 txBox="1"/>
          <p:nvPr/>
        </p:nvSpPr>
        <p:spPr>
          <a:xfrm>
            <a:off x="2784525" y="342938"/>
            <a:ext cx="3418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an / en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3156014" y="3106900"/>
            <a:ext cx="2804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small child" id="136" name="Google Shape;13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2173" y="1599525"/>
            <a:ext cx="967050" cy="154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Google Shape;141;p28"/>
          <p:cNvGraphicFramePr/>
          <p:nvPr/>
        </p:nvGraphicFramePr>
        <p:xfrm>
          <a:off x="417675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{6397470E-2287-4B75-BC0A-604F943524FE}</a:tableStyleId>
              </a:tblPr>
              <a:tblGrid>
                <a:gridCol w="4154575"/>
                <a:gridCol w="2767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 du bénévolat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volunteer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travailler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work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aider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help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donner de confiance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give confidence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développer de nouvelles compétences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develop new skills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participer à la vie en société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participate in society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rencontrer de nouvelles personnes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meet new people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sans-abri / les SDF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homeless people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enfants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children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enrichissant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rewarding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2" name="Google Shape;142;p28"/>
          <p:cNvSpPr txBox="1"/>
          <p:nvPr/>
        </p:nvSpPr>
        <p:spPr>
          <a:xfrm>
            <a:off x="7637650" y="1601913"/>
            <a:ext cx="1317000" cy="24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The infinitive can also be translated by the gerund.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Travailler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b="1" lang="en-GB" sz="1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work AND work</a:t>
            </a:r>
            <a:r>
              <a:rPr b="1" lang="en-GB" sz="1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ing</a:t>
            </a:r>
            <a:endParaRPr b="1" sz="1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3" name="Google Shape;143;p28"/>
          <p:cNvGrpSpPr/>
          <p:nvPr/>
        </p:nvGrpSpPr>
        <p:grpSpPr>
          <a:xfrm>
            <a:off x="8140020" y="249474"/>
            <a:ext cx="684000" cy="1055839"/>
            <a:chOff x="1222738" y="5053324"/>
            <a:chExt cx="1440001" cy="2154774"/>
          </a:xfrm>
        </p:grpSpPr>
        <p:pic>
          <p:nvPicPr>
            <p:cNvPr id="144" name="Google Shape;144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45" name="Google Shape;145;p28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98225" y="1235850"/>
            <a:ext cx="3471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déteste </a:t>
            </a:r>
            <a:r>
              <a:rPr b="1" lang="en-GB" sz="1800">
                <a:solidFill>
                  <a:srgbClr val="002060"/>
                </a:solidFill>
              </a:rPr>
              <a:t>le </a:t>
            </a:r>
            <a:r>
              <a:rPr b="1" lang="en-GB" sz="1800">
                <a:solidFill>
                  <a:schemeClr val="accent3"/>
                </a:solidFill>
              </a:rPr>
              <a:t>chocolat</a:t>
            </a:r>
            <a:endParaRPr b="1" sz="1400">
              <a:solidFill>
                <a:schemeClr val="accent3"/>
              </a:solidFill>
            </a:endParaRPr>
          </a:p>
        </p:txBody>
      </p:sp>
      <p:cxnSp>
        <p:nvCxnSpPr>
          <p:cNvPr id="152" name="Google Shape;152;p29"/>
          <p:cNvCxnSpPr/>
          <p:nvPr/>
        </p:nvCxnSpPr>
        <p:spPr>
          <a:xfrm flipH="1">
            <a:off x="4405863" y="1159644"/>
            <a:ext cx="6300" cy="263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53" name="Google Shape;153;p29"/>
          <p:cNvSpPr txBox="1"/>
          <p:nvPr>
            <p:ph type="title"/>
          </p:nvPr>
        </p:nvSpPr>
        <p:spPr>
          <a:xfrm>
            <a:off x="265775" y="268875"/>
            <a:ext cx="8240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54000" lvl="0" marL="228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>
                <a:solidFill>
                  <a:schemeClr val="dk2"/>
                </a:solidFill>
              </a:rPr>
              <a:t>There are three direct object pronouns in French:  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le, la, and les.</a:t>
            </a:r>
            <a:endParaRPr u="sng">
              <a:solidFill>
                <a:schemeClr val="dk2"/>
              </a:solidFill>
            </a:endParaRPr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436325" y="2044463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</a:t>
            </a:r>
            <a:r>
              <a:rPr b="1" lang="en-GB" sz="1800">
                <a:solidFill>
                  <a:srgbClr val="002060"/>
                </a:solidFill>
              </a:rPr>
              <a:t> le</a:t>
            </a:r>
            <a:r>
              <a:rPr b="1" lang="en-GB" sz="1800"/>
              <a:t> </a:t>
            </a:r>
            <a:r>
              <a:rPr lang="en-GB" sz="1800"/>
              <a:t>déteste </a:t>
            </a:r>
            <a:endParaRPr b="1" sz="1400"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512525" y="2759850"/>
            <a:ext cx="3471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déteste </a:t>
            </a:r>
            <a:r>
              <a:rPr b="1" lang="en-GB" sz="1800">
                <a:solidFill>
                  <a:srgbClr val="002060"/>
                </a:solidFill>
              </a:rPr>
              <a:t>la</a:t>
            </a:r>
            <a:r>
              <a:rPr lang="en-GB" sz="1800"/>
              <a:t> </a:t>
            </a:r>
            <a:r>
              <a:rPr b="1" lang="en-GB" sz="1800">
                <a:solidFill>
                  <a:schemeClr val="accent3"/>
                </a:solidFill>
              </a:rPr>
              <a:t>tarte au citron</a:t>
            </a:r>
            <a:endParaRPr b="1" sz="1400">
              <a:solidFill>
                <a:schemeClr val="accent3"/>
              </a:solidFill>
            </a:endParaRPr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436325" y="359805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 </a:t>
            </a:r>
            <a:r>
              <a:rPr b="1" lang="en-GB" sz="1800">
                <a:solidFill>
                  <a:srgbClr val="002060"/>
                </a:solidFill>
              </a:rPr>
              <a:t>la</a:t>
            </a:r>
            <a:r>
              <a:rPr lang="en-GB" sz="1800"/>
              <a:t> déteste</a:t>
            </a:r>
            <a:endParaRPr b="1" sz="1400"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5302688" y="1289063"/>
            <a:ext cx="2653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 déteste</a:t>
            </a:r>
            <a:r>
              <a:rPr b="1" lang="en-GB" sz="1800">
                <a:solidFill>
                  <a:srgbClr val="002060"/>
                </a:solidFill>
              </a:rPr>
              <a:t> les</a:t>
            </a:r>
            <a:r>
              <a:rPr lang="en-GB" sz="1800"/>
              <a:t> </a:t>
            </a:r>
            <a:r>
              <a:rPr b="1" lang="en-GB" sz="1800">
                <a:solidFill>
                  <a:schemeClr val="accent3"/>
                </a:solidFill>
              </a:rPr>
              <a:t>bonbons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4906400" y="207405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</a:t>
            </a:r>
            <a:r>
              <a:rPr b="1" lang="en-GB" sz="1800">
                <a:solidFill>
                  <a:srgbClr val="002060"/>
                </a:solidFill>
              </a:rPr>
              <a:t>les</a:t>
            </a:r>
            <a:r>
              <a:rPr lang="en-GB" sz="1800"/>
              <a:t> déteste</a:t>
            </a:r>
            <a:endParaRPr b="1" sz="1400"/>
          </a:p>
        </p:txBody>
      </p:sp>
      <p:sp>
        <p:nvSpPr>
          <p:cNvPr id="159" name="Google Shape;159;p29"/>
          <p:cNvSpPr/>
          <p:nvPr/>
        </p:nvSpPr>
        <p:spPr>
          <a:xfrm>
            <a:off x="1922775" y="1673213"/>
            <a:ext cx="201000" cy="349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1912063" y="3126900"/>
            <a:ext cx="201000" cy="349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6566525" y="1673213"/>
            <a:ext cx="201000" cy="349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cxnSp>
        <p:nvCxnSpPr>
          <p:cNvPr id="162" name="Google Shape;162;p29"/>
          <p:cNvCxnSpPr/>
          <p:nvPr/>
        </p:nvCxnSpPr>
        <p:spPr>
          <a:xfrm>
            <a:off x="1926550" y="1264125"/>
            <a:ext cx="1618500" cy="222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9"/>
          <p:cNvCxnSpPr/>
          <p:nvPr/>
        </p:nvCxnSpPr>
        <p:spPr>
          <a:xfrm>
            <a:off x="2117050" y="2826225"/>
            <a:ext cx="1618500" cy="222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9"/>
          <p:cNvCxnSpPr/>
          <p:nvPr/>
        </p:nvCxnSpPr>
        <p:spPr>
          <a:xfrm>
            <a:off x="6422350" y="1340325"/>
            <a:ext cx="1618500" cy="222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9"/>
          <p:cNvCxnSpPr/>
          <p:nvPr/>
        </p:nvCxnSpPr>
        <p:spPr>
          <a:xfrm>
            <a:off x="440675" y="2424613"/>
            <a:ext cx="7930800" cy="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6" name="Google Shape;166;p29"/>
          <p:cNvSpPr txBox="1"/>
          <p:nvPr/>
        </p:nvSpPr>
        <p:spPr>
          <a:xfrm>
            <a:off x="632238" y="4120175"/>
            <a:ext cx="77007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direct object pronoun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is placed between the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of the sentence (in this case the word for I) and the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4879363" y="2900975"/>
            <a:ext cx="37965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When the verb starts with a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vowel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or silent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[h]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become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l’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8" name="Google Shape;168;p29"/>
          <p:cNvGrpSpPr/>
          <p:nvPr/>
        </p:nvGrpSpPr>
        <p:grpSpPr>
          <a:xfrm>
            <a:off x="8333082" y="172354"/>
            <a:ext cx="629090" cy="987299"/>
            <a:chOff x="1177672" y="4392800"/>
            <a:chExt cx="1324399" cy="2193024"/>
          </a:xfrm>
        </p:grpSpPr>
        <p:pic>
          <p:nvPicPr>
            <p:cNvPr id="169" name="Google Shape;169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70" name="Google Shape;170;p29"/>
            <p:cNvPicPr preferRelativeResize="0"/>
            <p:nvPr/>
          </p:nvPicPr>
          <p:blipFill rotWithShape="1">
            <a:blip r:embed="rId4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265775" y="277250"/>
            <a:ext cx="7604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Replacing ideas or concepts - infinitive phrases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504438" y="31396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</a:t>
            </a:r>
            <a:r>
              <a:rPr b="1" lang="en-GB" sz="1800">
                <a:solidFill>
                  <a:schemeClr val="accent3"/>
                </a:solidFill>
              </a:rPr>
              <a:t>l’</a:t>
            </a:r>
            <a:r>
              <a:rPr lang="en-GB" sz="1800"/>
              <a:t>aime</a:t>
            </a:r>
            <a:endParaRPr sz="1400"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436325" y="931050"/>
            <a:ext cx="3688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J’aime travailler avec les SDF</a:t>
            </a:r>
            <a:endParaRPr b="1" sz="1400">
              <a:solidFill>
                <a:schemeClr val="accent3"/>
              </a:solidFill>
            </a:endParaRPr>
          </a:p>
        </p:txBody>
      </p:sp>
      <p:cxnSp>
        <p:nvCxnSpPr>
          <p:cNvPr id="178" name="Google Shape;178;p30"/>
          <p:cNvCxnSpPr/>
          <p:nvPr/>
        </p:nvCxnSpPr>
        <p:spPr>
          <a:xfrm>
            <a:off x="4458613" y="909925"/>
            <a:ext cx="15000" cy="252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79" name="Google Shape;179;p30"/>
          <p:cNvSpPr/>
          <p:nvPr/>
        </p:nvSpPr>
        <p:spPr>
          <a:xfrm>
            <a:off x="1416438" y="731150"/>
            <a:ext cx="2571000" cy="6873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0"/>
          <p:cNvSpPr txBox="1"/>
          <p:nvPr/>
        </p:nvSpPr>
        <p:spPr>
          <a:xfrm>
            <a:off x="2020250" y="3498538"/>
            <a:ext cx="10671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= I like it</a:t>
            </a:r>
            <a:endParaRPr b="1" sz="1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950" y="1555685"/>
            <a:ext cx="1897163" cy="104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5000238" y="31396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</a:t>
            </a:r>
            <a:r>
              <a:rPr b="1" lang="en-GB" sz="1800">
                <a:solidFill>
                  <a:schemeClr val="accent3"/>
                </a:solidFill>
              </a:rPr>
              <a:t>le</a:t>
            </a:r>
            <a:r>
              <a:rPr lang="en-GB" sz="1800"/>
              <a:t> trouve enrichissant</a:t>
            </a:r>
            <a:endParaRPr sz="1400"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4932125" y="931050"/>
            <a:ext cx="3688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J’aime travailler avec les SDF</a:t>
            </a:r>
            <a:endParaRPr b="1" sz="1400">
              <a:solidFill>
                <a:schemeClr val="accent3"/>
              </a:solidFill>
            </a:endParaRPr>
          </a:p>
        </p:txBody>
      </p:sp>
      <p:sp>
        <p:nvSpPr>
          <p:cNvPr id="184" name="Google Shape;184;p30"/>
          <p:cNvSpPr/>
          <p:nvPr/>
        </p:nvSpPr>
        <p:spPr>
          <a:xfrm>
            <a:off x="5912238" y="731150"/>
            <a:ext cx="2571000" cy="6873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0"/>
          <p:cNvSpPr txBox="1"/>
          <p:nvPr/>
        </p:nvSpPr>
        <p:spPr>
          <a:xfrm>
            <a:off x="6516050" y="3498538"/>
            <a:ext cx="19674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= I find it rewarding</a:t>
            </a:r>
            <a:endParaRPr b="1" sz="1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750" y="1555685"/>
            <a:ext cx="1897163" cy="104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/>
        </p:nvSpPr>
        <p:spPr>
          <a:xfrm>
            <a:off x="355225" y="4136138"/>
            <a:ext cx="79614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This can add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complexity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to our work and help to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avoid repetition.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459000" y="338488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Volunteering (3/3)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/>
          </a:p>
        </p:txBody>
      </p:sp>
      <p:graphicFrame>
        <p:nvGraphicFramePr>
          <p:cNvPr id="193" name="Google Shape;193;p31"/>
          <p:cNvGraphicFramePr/>
          <p:nvPr/>
        </p:nvGraphicFramePr>
        <p:xfrm>
          <a:off x="476250" y="119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{6397470E-2287-4B75-BC0A-604F943524FE}</a:tableStyleId>
              </a:tblPr>
              <a:tblGrid>
                <a:gridCol w="5172550"/>
                <a:gridCol w="2376550"/>
              </a:tblGrid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 Direct object pronouns replace …………. in a sentence.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Masculine nouns are replaced by…...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Feminine nouns are replaced by …..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Plural nouns are replaced by …….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 Infinitive phrases can also be replaced by the object pronoun…..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 Object pronouns are generally positioned between the …. and the ………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4" name="Google Shape;194;p31"/>
          <p:cNvSpPr txBox="1"/>
          <p:nvPr/>
        </p:nvSpPr>
        <p:spPr>
          <a:xfrm>
            <a:off x="5697738" y="12754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nouns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5671338" y="1883700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5697738" y="24184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5697738" y="29518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5697738" y="35614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5697738" y="41710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Pronoun and the verb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