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D74C25-65D2-4A5D-907F-EA2E9F13BB39}">
  <a:tblStyle styleId="{C7D74C25-65D2-4A5D-907F-EA2E9F13BB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5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6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f02983c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f02983c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d1c4cf41b_0_7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d1c4cf41b_0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1c4cf41b_0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d1c4cf41b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1c4cf41b_0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d1c4cf41b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d1c4cf41b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d1c4cf41b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1c4cf41b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d1c4cf41b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1c4cf41b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1c4cf41b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d1c4cf41b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d1c4cf41b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68665933e_0_1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68665933e_0_1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1c4cf4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d1c4cf4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d1c4cf41b_0_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d1c4cf41b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1c4cf41b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d1c4cf41b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d1c4cf41b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d1c4cf41b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d1c4cf41b_0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d1c4cf41b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4294967295" type="ctrTitle"/>
          </p:nvPr>
        </p:nvSpPr>
        <p:spPr>
          <a:xfrm>
            <a:off x="186675" y="1099725"/>
            <a:ext cx="75285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Considering global issues [1/3]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B3241"/>
                </a:solidFill>
              </a:rPr>
              <a:t>The superlative</a:t>
            </a:r>
            <a:endParaRPr sz="26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4B3241"/>
              </a:solidFill>
            </a:endParaRPr>
          </a:p>
        </p:txBody>
      </p:sp>
      <p:sp>
        <p:nvSpPr>
          <p:cNvPr id="83" name="Google Shape;83;p15"/>
          <p:cNvSpPr txBox="1"/>
          <p:nvPr>
            <p:ph idx="4294967295" type="subTitle"/>
          </p:nvPr>
        </p:nvSpPr>
        <p:spPr>
          <a:xfrm>
            <a:off x="1866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458975" y="4105475"/>
            <a:ext cx="20043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 sz="1200">
                <a:latin typeface="Montserrat"/>
                <a:ea typeface="Montserrat"/>
                <a:cs typeface="Montserrat"/>
                <a:sym typeface="Montserrat"/>
              </a:rPr>
              <a:t>orita Woodburn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superlative</a:t>
            </a:r>
            <a:endParaRPr/>
          </a:p>
        </p:txBody>
      </p:sp>
      <p:sp>
        <p:nvSpPr>
          <p:cNvPr id="178" name="Google Shape;178;p24"/>
          <p:cNvSpPr txBox="1"/>
          <p:nvPr>
            <p:ph idx="2" type="body"/>
          </p:nvPr>
        </p:nvSpPr>
        <p:spPr>
          <a:xfrm>
            <a:off x="459000" y="819325"/>
            <a:ext cx="77202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In Spanish, to mean </a:t>
            </a:r>
            <a:r>
              <a:rPr b="1" lang="en-GB" sz="2000">
                <a:solidFill>
                  <a:srgbClr val="000000"/>
                </a:solidFill>
              </a:rPr>
              <a:t>‘the best/worst </a:t>
            </a:r>
            <a:r>
              <a:rPr b="1" lang="en-GB" sz="2000" u="sng">
                <a:solidFill>
                  <a:srgbClr val="000000"/>
                </a:solidFill>
              </a:rPr>
              <a:t>thing</a:t>
            </a:r>
            <a:r>
              <a:rPr b="1" lang="en-GB" sz="2000" u="sng">
                <a:solidFill>
                  <a:srgbClr val="000000"/>
                </a:solidFill>
              </a:rPr>
              <a:t>’</a:t>
            </a:r>
            <a:r>
              <a:rPr b="1" lang="en-GB" sz="2000">
                <a:solidFill>
                  <a:srgbClr val="000000"/>
                </a:solidFill>
              </a:rPr>
              <a:t>, meaning a ‘general idea’, </a:t>
            </a:r>
            <a:r>
              <a:rPr lang="en-GB" sz="2000">
                <a:solidFill>
                  <a:srgbClr val="000000"/>
                </a:solidFill>
              </a:rPr>
              <a:t>use the article ‘lo’: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458975" y="1784725"/>
            <a:ext cx="22485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latin typeface="Montserrat"/>
                <a:ea typeface="Montserrat"/>
                <a:cs typeface="Montserrat"/>
                <a:sym typeface="Montserrat"/>
              </a:rPr>
              <a:t>Lo</a:t>
            </a:r>
            <a:endParaRPr b="1" sz="24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2707475" y="1667900"/>
            <a:ext cx="11334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mejor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peor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1723200" y="1784713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4"/>
          <p:cNvSpPr txBox="1"/>
          <p:nvPr>
            <p:ph idx="2" type="body"/>
          </p:nvPr>
        </p:nvSpPr>
        <p:spPr>
          <a:xfrm>
            <a:off x="459000" y="3018550"/>
            <a:ext cx="1264200" cy="109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200">
                <a:solidFill>
                  <a:srgbClr val="000000"/>
                </a:solidFill>
              </a:rPr>
              <a:t>The</a:t>
            </a:r>
            <a:r>
              <a:rPr lang="en-GB" sz="2200">
                <a:solidFill>
                  <a:srgbClr val="000000"/>
                </a:solidFill>
              </a:rPr>
              <a:t>				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83" name="Google Shape;183;p24"/>
          <p:cNvSpPr txBox="1"/>
          <p:nvPr>
            <p:ph idx="2" type="body"/>
          </p:nvPr>
        </p:nvSpPr>
        <p:spPr>
          <a:xfrm>
            <a:off x="5114475" y="3018550"/>
            <a:ext cx="1264200" cy="109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200">
                <a:solidFill>
                  <a:srgbClr val="000000"/>
                </a:solidFill>
              </a:rPr>
              <a:t>thing</a:t>
            </a:r>
            <a:endParaRPr b="1" sz="2200">
              <a:solidFill>
                <a:srgbClr val="000000"/>
              </a:solidFill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2779774" y="2815725"/>
            <a:ext cx="9888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best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worst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1723200" y="2942313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458975" y="242200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superlative</a:t>
            </a:r>
            <a:endParaRPr/>
          </a:p>
        </p:txBody>
      </p:sp>
      <p:sp>
        <p:nvSpPr>
          <p:cNvPr id="191" name="Google Shape;191;p25"/>
          <p:cNvSpPr txBox="1"/>
          <p:nvPr>
            <p:ph idx="2" type="body"/>
          </p:nvPr>
        </p:nvSpPr>
        <p:spPr>
          <a:xfrm>
            <a:off x="459000" y="690625"/>
            <a:ext cx="7903800" cy="109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This also applies to when we say in Spanish</a:t>
            </a:r>
            <a:r>
              <a:rPr lang="en-GB" sz="2000">
                <a:solidFill>
                  <a:srgbClr val="000000"/>
                </a:solidFill>
              </a:rPr>
              <a:t> </a:t>
            </a:r>
            <a:r>
              <a:rPr b="1" lang="en-GB" sz="2000">
                <a:solidFill>
                  <a:srgbClr val="000000"/>
                </a:solidFill>
              </a:rPr>
              <a:t>‘the most/least (worrying/interesting/shocking/serious) </a:t>
            </a:r>
            <a:r>
              <a:rPr b="1" lang="en-GB" sz="2000" u="sng">
                <a:solidFill>
                  <a:srgbClr val="000000"/>
                </a:solidFill>
              </a:rPr>
              <a:t>thing</a:t>
            </a:r>
            <a:r>
              <a:rPr b="1" lang="en-GB" sz="2000" u="sng">
                <a:solidFill>
                  <a:srgbClr val="000000"/>
                </a:solidFill>
              </a:rPr>
              <a:t>’</a:t>
            </a:r>
            <a:r>
              <a:rPr b="1" lang="en-GB" sz="2000">
                <a:solidFill>
                  <a:srgbClr val="000000"/>
                </a:solidFill>
              </a:rPr>
              <a:t>: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458975" y="1784725"/>
            <a:ext cx="22485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latin typeface="Montserrat"/>
                <a:ea typeface="Montserrat"/>
                <a:cs typeface="Montserrat"/>
                <a:sym typeface="Montserrat"/>
              </a:rPr>
              <a:t>Lo</a:t>
            </a:r>
            <a:endParaRPr b="1" sz="24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2661900" y="1784725"/>
            <a:ext cx="11334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má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menos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1723200" y="1784713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 txBox="1"/>
          <p:nvPr>
            <p:ph idx="2" type="body"/>
          </p:nvPr>
        </p:nvSpPr>
        <p:spPr>
          <a:xfrm>
            <a:off x="459000" y="3018550"/>
            <a:ext cx="1264200" cy="109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200">
                <a:solidFill>
                  <a:srgbClr val="000000"/>
                </a:solidFill>
              </a:rPr>
              <a:t>The</a:t>
            </a:r>
            <a:r>
              <a:rPr lang="en-GB" sz="2200">
                <a:solidFill>
                  <a:srgbClr val="000000"/>
                </a:solidFill>
              </a:rPr>
              <a:t>				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96" name="Google Shape;196;p25"/>
          <p:cNvSpPr txBox="1"/>
          <p:nvPr>
            <p:ph idx="2" type="body"/>
          </p:nvPr>
        </p:nvSpPr>
        <p:spPr>
          <a:xfrm>
            <a:off x="6952450" y="2942350"/>
            <a:ext cx="1264200" cy="109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200">
                <a:solidFill>
                  <a:srgbClr val="000000"/>
                </a:solidFill>
              </a:rPr>
              <a:t>thing</a:t>
            </a:r>
            <a:endParaRPr b="1" sz="2200">
              <a:solidFill>
                <a:srgbClr val="000000"/>
              </a:solidFill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2765099" y="2881175"/>
            <a:ext cx="9888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ost least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4622375" y="1448425"/>
            <a:ext cx="22485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reocupante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nteresante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hocante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serio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1723200" y="3018538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4053275" y="3018538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4622375" y="2883850"/>
            <a:ext cx="22485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orrying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nteresting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hocking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serious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229500" y="294300"/>
            <a:ext cx="8685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Spot and correct the mistakes in the English translations</a:t>
            </a:r>
            <a:endParaRPr/>
          </a:p>
        </p:txBody>
      </p:sp>
      <p:graphicFrame>
        <p:nvGraphicFramePr>
          <p:cNvPr id="207" name="Google Shape;207;p26"/>
          <p:cNvGraphicFramePr/>
          <p:nvPr/>
        </p:nvGraphicFramePr>
        <p:xfrm>
          <a:off x="458975" y="82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{C7D74C25-65D2-4A5D-907F-EA2E9F13BB39}</a:tableStyleId>
              </a:tblPr>
              <a:tblGrid>
                <a:gridCol w="4042750"/>
                <a:gridCol w="4042750"/>
              </a:tblGrid>
              <a:tr h="36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espa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ñ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ol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ingl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025"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ontserrat"/>
                        <a:buAutoNum type="arabicPeriod"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peor problema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ontserrat"/>
                        <a:buAutoNum type="arabicPeriod"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best problem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  Lo más preocupante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The most worrying …...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  La 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solución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más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interesante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The least interesting solution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 La mayor crisis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The biggest crisis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 Lo menos serio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The least serious ...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RESPUESTAS</a:t>
            </a:r>
            <a:endParaRPr/>
          </a:p>
        </p:txBody>
      </p:sp>
      <p:graphicFrame>
        <p:nvGraphicFramePr>
          <p:cNvPr id="213" name="Google Shape;213;p27"/>
          <p:cNvGraphicFramePr/>
          <p:nvPr/>
        </p:nvGraphicFramePr>
        <p:xfrm>
          <a:off x="171350" y="110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{C7D74C25-65D2-4A5D-907F-EA2E9F13BB39}</a:tableStyleId>
              </a:tblPr>
              <a:tblGrid>
                <a:gridCol w="4400650"/>
                <a:gridCol w="4400650"/>
              </a:tblGrid>
              <a:tr h="44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español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inglés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075"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ontserrat"/>
                        <a:buAutoNum type="arabicPeriod"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peor problema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ontserrat"/>
                        <a:buAutoNum type="arabicPeriod"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worst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problem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 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más preocupante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The most worrying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thing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  La solución más interesante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The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most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interesting solution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 La mayor crisis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The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greatest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crisis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menos serio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The least serious 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thing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0" y="0"/>
            <a:ext cx="6548700" cy="66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RESPUESTAS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19" name="Google Shape;219;p28"/>
          <p:cNvSpPr txBox="1"/>
          <p:nvPr>
            <p:ph type="title"/>
          </p:nvPr>
        </p:nvSpPr>
        <p:spPr>
          <a:xfrm>
            <a:off x="110250" y="660600"/>
            <a:ext cx="8091900" cy="358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The superlative is </a:t>
            </a:r>
            <a:r>
              <a:rPr lang="en-GB" sz="2400" u="sng">
                <a:solidFill>
                  <a:srgbClr val="000000"/>
                </a:solidFill>
              </a:rPr>
              <a:t>‘the most .../the least …’. </a:t>
            </a:r>
            <a:endParaRPr sz="2400" u="sng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‘El hambre’ means </a:t>
            </a:r>
            <a:r>
              <a:rPr lang="en-GB" sz="2400" u="sng">
                <a:solidFill>
                  <a:srgbClr val="000000"/>
                </a:solidFill>
              </a:rPr>
              <a:t>‘hunger’</a:t>
            </a:r>
            <a:r>
              <a:rPr lang="en-GB" sz="2400">
                <a:solidFill>
                  <a:srgbClr val="000000"/>
                </a:solidFill>
              </a:rPr>
              <a:t> in English.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‘El problema más serio’ means </a:t>
            </a:r>
            <a:r>
              <a:rPr lang="en-GB" sz="2400" u="sng">
                <a:solidFill>
                  <a:srgbClr val="000000"/>
                </a:solidFill>
              </a:rPr>
              <a:t>‘the most serious problem’ </a:t>
            </a:r>
            <a:r>
              <a:rPr lang="en-GB" sz="2400">
                <a:solidFill>
                  <a:srgbClr val="000000"/>
                </a:solidFill>
              </a:rPr>
              <a:t>in English.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‘La desigualdad económica es la peor’ means </a:t>
            </a:r>
            <a:r>
              <a:rPr lang="en-GB" sz="2400" u="sng">
                <a:solidFill>
                  <a:srgbClr val="000000"/>
                </a:solidFill>
              </a:rPr>
              <a:t>‘economic inequality is the worst’.</a:t>
            </a:r>
            <a:endParaRPr sz="2400" u="sng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To mean ‘the most worrying thing’, use </a:t>
            </a:r>
            <a:r>
              <a:rPr lang="en-GB" sz="2400" u="sng">
                <a:solidFill>
                  <a:srgbClr val="000000"/>
                </a:solidFill>
              </a:rPr>
              <a:t>lo</a:t>
            </a:r>
            <a:r>
              <a:rPr lang="en-GB" sz="2400">
                <a:solidFill>
                  <a:srgbClr val="000000"/>
                </a:solidFill>
              </a:rPr>
              <a:t> </a:t>
            </a:r>
            <a:r>
              <a:rPr lang="en-GB" sz="2400" u="sng">
                <a:solidFill>
                  <a:srgbClr val="000000"/>
                </a:solidFill>
              </a:rPr>
              <a:t>más</a:t>
            </a:r>
            <a:r>
              <a:rPr lang="en-GB" sz="2400">
                <a:solidFill>
                  <a:srgbClr val="000000"/>
                </a:solidFill>
              </a:rPr>
              <a:t> preocupante.</a:t>
            </a:r>
            <a:endParaRPr sz="24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323288" y="4000900"/>
            <a:ext cx="56430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6"/>
          <p:cNvSpPr txBox="1"/>
          <p:nvPr>
            <p:ph type="title"/>
          </p:nvPr>
        </p:nvSpPr>
        <p:spPr>
          <a:xfrm>
            <a:off x="4200325" y="2098575"/>
            <a:ext cx="1575600" cy="74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pe</a:t>
            </a:r>
            <a:r>
              <a:rPr b="1" lang="en-GB" sz="36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3600">
                <a:solidFill>
                  <a:srgbClr val="000000"/>
                </a:solidFill>
              </a:rPr>
              <a:t>o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>
            <a:off x="4306500" y="2840475"/>
            <a:ext cx="1051500" cy="74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but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4110000" y="379050"/>
            <a:ext cx="1248000" cy="74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rgbClr val="000000"/>
                </a:solidFill>
              </a:rPr>
              <a:t>[r]</a:t>
            </a:r>
            <a:endParaRPr sz="4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936400" y="153975"/>
            <a:ext cx="1178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45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876671" y="2491049"/>
            <a:ext cx="1420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sz="45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2952887" y="4082302"/>
            <a:ext cx="3189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[about; on top of]</a:t>
            </a:r>
            <a:endParaRPr sz="1100"/>
          </a:p>
        </p:txBody>
      </p:sp>
      <p:sp>
        <p:nvSpPr>
          <p:cNvPr id="100" name="Google Shape;100;p17"/>
          <p:cNvSpPr txBox="1"/>
          <p:nvPr/>
        </p:nvSpPr>
        <p:spPr>
          <a:xfrm>
            <a:off x="2952887" y="4082302"/>
            <a:ext cx="3189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[about; on top of]</a:t>
            </a:r>
            <a:endParaRPr sz="1100"/>
          </a:p>
        </p:txBody>
      </p:sp>
      <p:sp>
        <p:nvSpPr>
          <p:cNvPr descr="rectangle" id="101" name="Google Shape;101;p17"/>
          <p:cNvSpPr/>
          <p:nvPr/>
        </p:nvSpPr>
        <p:spPr>
          <a:xfrm>
            <a:off x="3294903" y="1344681"/>
            <a:ext cx="2590200" cy="1951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3731505" y="3477986"/>
            <a:ext cx="1680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sob</a:t>
            </a: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45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3843314" y="2534213"/>
            <a:ext cx="145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45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1864025" y="350475"/>
            <a:ext cx="5367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9000"/>
              <a:buFont typeface="Century Gothic"/>
              <a:buNone/>
            </a:pPr>
            <a:r>
              <a:rPr b="1" lang="en-GB" sz="9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3000"/>
          </a:p>
        </p:txBody>
      </p:sp>
      <p:sp>
        <p:nvSpPr>
          <p:cNvPr id="105" name="Google Shape;105;p17"/>
          <p:cNvSpPr/>
          <p:nvPr/>
        </p:nvSpPr>
        <p:spPr>
          <a:xfrm>
            <a:off x="6860850" y="153975"/>
            <a:ext cx="1680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ab</a:t>
            </a: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b="1" sz="45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7011927" y="2491049"/>
            <a:ext cx="1178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ico</a:t>
            </a:r>
            <a:endParaRPr sz="45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323288" y="4000900"/>
            <a:ext cx="56430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3666300" y="2098575"/>
            <a:ext cx="3284100" cy="74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pe</a:t>
            </a:r>
            <a:r>
              <a:rPr b="1" lang="en-GB" sz="36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rr</a:t>
            </a:r>
            <a:r>
              <a:rPr lang="en-GB" sz="3600">
                <a:solidFill>
                  <a:srgbClr val="000000"/>
                </a:solidFill>
              </a:rPr>
              <a:t>o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3754750" y="2840475"/>
            <a:ext cx="3013800" cy="74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dog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3795750" y="681375"/>
            <a:ext cx="1228500" cy="8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rgbClr val="000000"/>
                </a:solidFill>
              </a:rPr>
              <a:t>[rr]</a:t>
            </a:r>
            <a:endParaRPr sz="4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873985" y="97700"/>
            <a:ext cx="1941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1100"/>
          </a:p>
        </p:txBody>
      </p:sp>
      <p:sp>
        <p:nvSpPr>
          <p:cNvPr id="120" name="Google Shape;120;p19"/>
          <p:cNvSpPr txBox="1"/>
          <p:nvPr/>
        </p:nvSpPr>
        <p:spPr>
          <a:xfrm>
            <a:off x="756646" y="2521216"/>
            <a:ext cx="1992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6269738" y="138500"/>
            <a:ext cx="2502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sz="1100"/>
          </a:p>
        </p:txBody>
      </p:sp>
      <p:sp>
        <p:nvSpPr>
          <p:cNvPr id="122" name="Google Shape;122;p19"/>
          <p:cNvSpPr txBox="1"/>
          <p:nvPr/>
        </p:nvSpPr>
        <p:spPr>
          <a:xfrm>
            <a:off x="5985602" y="2498730"/>
            <a:ext cx="307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ecto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321050" y="3316543"/>
            <a:ext cx="2502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3640100" y="2089225"/>
            <a:ext cx="1863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b="1" lang="en-GB" sz="45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45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45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628650" y="13500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9000"/>
              <a:buFont typeface="Century Gothic"/>
              <a:buNone/>
            </a:pPr>
            <a:r>
              <a:rPr b="1" lang="en-GB" sz="9000"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228900" y="215275"/>
            <a:ext cx="3010200" cy="6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El vocabulario</a:t>
            </a:r>
            <a:endParaRPr sz="2900"/>
          </a:p>
        </p:txBody>
      </p:sp>
      <p:graphicFrame>
        <p:nvGraphicFramePr>
          <p:cNvPr id="131" name="Google Shape;131;p20"/>
          <p:cNvGraphicFramePr/>
          <p:nvPr/>
        </p:nvGraphicFramePr>
        <p:xfrm>
          <a:off x="952500" y="918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{C7D74C25-65D2-4A5D-907F-EA2E9F13BB39}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paro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unemployment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hambre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hunger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medioambiente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 </a:t>
                      </a: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environment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salud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health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sin techo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 homeless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peligro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endangered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desigualdad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inequality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superlative</a:t>
            </a:r>
            <a:endParaRPr/>
          </a:p>
        </p:txBody>
      </p:sp>
      <p:sp>
        <p:nvSpPr>
          <p:cNvPr id="137" name="Google Shape;137;p21"/>
          <p:cNvSpPr txBox="1"/>
          <p:nvPr>
            <p:ph idx="2" type="body"/>
          </p:nvPr>
        </p:nvSpPr>
        <p:spPr>
          <a:xfrm>
            <a:off x="459000" y="819325"/>
            <a:ext cx="77202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W</a:t>
            </a:r>
            <a:r>
              <a:rPr lang="en-GB" sz="2000">
                <a:solidFill>
                  <a:srgbClr val="000000"/>
                </a:solidFill>
              </a:rPr>
              <a:t>hen we mean ‘the </a:t>
            </a:r>
            <a:r>
              <a:rPr b="1" lang="en-GB" sz="2000">
                <a:solidFill>
                  <a:srgbClr val="000000"/>
                </a:solidFill>
              </a:rPr>
              <a:t>least / most</a:t>
            </a:r>
            <a:r>
              <a:rPr lang="en-GB" sz="2000">
                <a:solidFill>
                  <a:srgbClr val="000000"/>
                </a:solidFill>
              </a:rPr>
              <a:t> ...</a:t>
            </a:r>
            <a:r>
              <a:rPr lang="en-GB" sz="2000">
                <a:solidFill>
                  <a:srgbClr val="000000"/>
                </a:solidFill>
              </a:rPr>
              <a:t>’</a:t>
            </a:r>
            <a:r>
              <a:rPr lang="en-GB" sz="2000">
                <a:solidFill>
                  <a:srgbClr val="000000"/>
                </a:solidFill>
              </a:rPr>
              <a:t>, we use the superlative.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In Spanish, we structure the superlative like this.</a:t>
            </a:r>
            <a:br>
              <a:rPr lang="en-GB" sz="2000">
                <a:solidFill>
                  <a:srgbClr val="000000"/>
                </a:solidFill>
              </a:rPr>
            </a:br>
            <a:r>
              <a:rPr lang="en-GB" sz="2000">
                <a:solidFill>
                  <a:srgbClr val="000000"/>
                </a:solidFill>
              </a:rPr>
              <a:t>The adjective usually goes after the noun and agrees with it: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458975" y="2166450"/>
            <a:ext cx="2248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el (los)</a:t>
            </a:r>
            <a:br>
              <a:rPr lang="en-GB" sz="21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la (las)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4142400" y="2075400"/>
            <a:ext cx="1191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má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enos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6023625" y="2011450"/>
            <a:ext cx="29286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dificil/es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serio/a/os/as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(adjective)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1560925" y="2194775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5378325" y="2125775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565425" y="3239100"/>
            <a:ext cx="22485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the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1560925" y="3144900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4180500" y="3182450"/>
            <a:ext cx="1191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ost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least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5378325" y="3330150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6029850" y="3233425"/>
            <a:ext cx="18051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ifficult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serious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130025" y="2103725"/>
            <a:ext cx="1805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problema(s)</a:t>
            </a:r>
            <a:br>
              <a:rPr b="1" lang="en-GB" sz="20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idea(s)</a:t>
            </a:r>
            <a:br>
              <a:rPr b="1" lang="en-GB" sz="20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(noun)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2170150" y="3330150"/>
            <a:ext cx="18381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problem(s)</a:t>
            </a:r>
            <a:br>
              <a:rPr b="1" lang="en-GB" sz="21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idea(s)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superlative</a:t>
            </a:r>
            <a:endParaRPr/>
          </a:p>
        </p:txBody>
      </p:sp>
      <p:sp>
        <p:nvSpPr>
          <p:cNvPr id="155" name="Google Shape;155;p22"/>
          <p:cNvSpPr txBox="1"/>
          <p:nvPr>
            <p:ph idx="2" type="body"/>
          </p:nvPr>
        </p:nvSpPr>
        <p:spPr>
          <a:xfrm>
            <a:off x="459000" y="819325"/>
            <a:ext cx="7495500" cy="9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Some superlatives are formed differently and the adjectives go in front of the noun: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458975" y="1784725"/>
            <a:ext cx="22485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el/la/los/as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2707475" y="1667900"/>
            <a:ext cx="11334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mejor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peor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mayor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menor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2138375" y="1822838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3840900" y="1822838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4572000" y="1667900"/>
            <a:ext cx="19989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problema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solución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amigo/a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(noun)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864100" y="3453450"/>
            <a:ext cx="22485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the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992125" y="3390138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2780013" y="3212925"/>
            <a:ext cx="15732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est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orst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greatest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smallest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4002900" y="3390138"/>
            <a:ext cx="569100" cy="632400"/>
          </a:xfrm>
          <a:prstGeom prst="mathPlus">
            <a:avLst>
              <a:gd fmla="val 23520" name="adj1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4572025" y="3390150"/>
            <a:ext cx="15732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roblem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olution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riend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idx="2" type="body"/>
          </p:nvPr>
        </p:nvSpPr>
        <p:spPr>
          <a:xfrm>
            <a:off x="1172600" y="1259525"/>
            <a:ext cx="7788900" cy="158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Examples: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El paro </a:t>
            </a:r>
            <a:r>
              <a:rPr b="1" lang="en-GB" sz="2000">
                <a:solidFill>
                  <a:srgbClr val="000000"/>
                </a:solidFill>
              </a:rPr>
              <a:t>es el peor problema </a:t>
            </a:r>
            <a:r>
              <a:rPr lang="en-GB" sz="2000">
                <a:solidFill>
                  <a:srgbClr val="000000"/>
                </a:solidFill>
              </a:rPr>
              <a:t>global.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Unemployment is </a:t>
            </a:r>
            <a:r>
              <a:rPr b="1" lang="en-GB" sz="2000">
                <a:solidFill>
                  <a:srgbClr val="000000"/>
                </a:solidFill>
              </a:rPr>
              <a:t>the worst</a:t>
            </a:r>
            <a:r>
              <a:rPr lang="en-GB" sz="2000">
                <a:solidFill>
                  <a:srgbClr val="000000"/>
                </a:solidFill>
              </a:rPr>
              <a:t> worldwide </a:t>
            </a:r>
            <a:r>
              <a:rPr b="1" lang="en-GB" sz="2000">
                <a:solidFill>
                  <a:srgbClr val="000000"/>
                </a:solidFill>
              </a:rPr>
              <a:t>problem</a:t>
            </a:r>
            <a:r>
              <a:rPr lang="en-GB" sz="2000">
                <a:solidFill>
                  <a:srgbClr val="000000"/>
                </a:solidFill>
              </a:rPr>
              <a:t>.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71" name="Google Shape;171;p23"/>
          <p:cNvSpPr txBox="1"/>
          <p:nvPr>
            <p:ph type="title"/>
          </p:nvPr>
        </p:nvSpPr>
        <p:spPr>
          <a:xfrm>
            <a:off x="787500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superlative</a:t>
            </a:r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225875" y="2839925"/>
            <a:ext cx="2063700" cy="1632300"/>
          </a:xfrm>
          <a:prstGeom prst="wedgeRoundRectCallout">
            <a:avLst>
              <a:gd fmla="val -6720" name="adj1"/>
              <a:gd fmla="val -93160" name="adj2"/>
              <a:gd fmla="val 0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In Spanish, use the article, here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