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99450" y="2065650"/>
            <a:ext cx="48513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400">
                <a:solidFill>
                  <a:srgbClr val="434443"/>
                </a:solidFill>
              </a:rPr>
              <a:t>Adding directed numbers</a:t>
            </a:r>
            <a:endParaRPr sz="2400">
              <a:solidFill>
                <a:srgbClr val="434443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399450" y="277350"/>
            <a:ext cx="3951000" cy="1788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34443"/>
                </a:solidFill>
              </a:rPr>
              <a:t>Maths</a:t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443"/>
                </a:solidFill>
              </a:rPr>
              <a:t>Mr Lund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Adding directed numbers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 Complete the calculations.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-3 + 9  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9 + -3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c) -3 + -9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d) -9 + -3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e) -6 + -3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f) 8 + -12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g) -7 + 2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30450" y="924805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Fill in the blanks.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-5 +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= 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-9 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 -3 = 12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-3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-7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= -10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d) 9 +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= 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e)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-9 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+ 9 = 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f) 9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-5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= 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g)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-3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+ 9 = 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/>
          </a:p>
          <a:p>
            <a:pPr indent="-241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5446668" y="2191007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5438717" y="2623887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5072419" y="3065097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7"/>
          <p:cNvSpPr/>
          <p:nvPr/>
        </p:nvSpPr>
        <p:spPr>
          <a:xfrm>
            <a:off x="5342254" y="3477499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7"/>
          <p:cNvSpPr/>
          <p:nvPr/>
        </p:nvSpPr>
        <p:spPr>
          <a:xfrm>
            <a:off x="5072418" y="3905524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7"/>
          <p:cNvSpPr/>
          <p:nvPr/>
        </p:nvSpPr>
        <p:spPr>
          <a:xfrm>
            <a:off x="5068386" y="1778326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5469451" y="1344821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415012" y="270554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Adding directed numbers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423805" y="748959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Complete the part whole models.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		d)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sp>
        <p:nvSpPr>
          <p:cNvPr id="56" name="Google Shape;56;p8"/>
          <p:cNvSpPr txBox="1"/>
          <p:nvPr/>
        </p:nvSpPr>
        <p:spPr>
          <a:xfrm>
            <a:off x="4786488" y="748959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Work out the missing numbers in these statements.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-6 + -4 = 4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- 14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10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- 5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= -4 + 9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0 + -7 = 10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- 17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Simplify the expressions by collecting like terms.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4g + -2g 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-5t + 14t 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9 + 7d + -5 + -d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7" name="Google Shape;57;p8"/>
          <p:cNvGrpSpPr/>
          <p:nvPr/>
        </p:nvGrpSpPr>
        <p:grpSpPr>
          <a:xfrm>
            <a:off x="698966" y="1129125"/>
            <a:ext cx="1662830" cy="1247875"/>
            <a:chOff x="1109155" y="1663436"/>
            <a:chExt cx="1662830" cy="1247875"/>
          </a:xfrm>
        </p:grpSpPr>
        <p:sp>
          <p:nvSpPr>
            <p:cNvPr id="58" name="Google Shape;58;p8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8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0" name="Google Shape;60;p8"/>
            <p:cNvCxnSpPr>
              <a:stCxn id="58" idx="0"/>
            </p:cNvCxnSpPr>
            <p:nvPr/>
          </p:nvCxnSpPr>
          <p:spPr>
            <a:xfrm flipH="1" rot="10800000">
              <a:off x="1361403" y="2018004"/>
              <a:ext cx="477900" cy="3783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1" name="Google Shape;61;p8"/>
            <p:cNvCxnSpPr/>
            <p:nvPr/>
          </p:nvCxnSpPr>
          <p:spPr>
            <a:xfrm>
              <a:off x="1821074" y="2017986"/>
              <a:ext cx="477905" cy="378318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2" name="Google Shape;62;p8"/>
            <p:cNvSpPr txBox="1"/>
            <p:nvPr/>
          </p:nvSpPr>
          <p:spPr>
            <a:xfrm>
              <a:off x="1161391" y="2479987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-3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3" name="Google Shape;63;p8"/>
            <p:cNvSpPr txBox="1"/>
            <p:nvPr/>
          </p:nvSpPr>
          <p:spPr>
            <a:xfrm>
              <a:off x="2151874" y="2475588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-7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64" name="Google Shape;64;p8"/>
            <p:cNvSpPr/>
            <p:nvPr/>
          </p:nvSpPr>
          <p:spPr>
            <a:xfrm>
              <a:off x="1583817" y="1663436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65" name="Google Shape;65;p8"/>
          <p:cNvGrpSpPr/>
          <p:nvPr/>
        </p:nvGrpSpPr>
        <p:grpSpPr>
          <a:xfrm>
            <a:off x="2839703" y="1164626"/>
            <a:ext cx="1662830" cy="1212374"/>
            <a:chOff x="1109155" y="1698937"/>
            <a:chExt cx="1662830" cy="1212374"/>
          </a:xfrm>
        </p:grpSpPr>
        <p:sp>
          <p:nvSpPr>
            <p:cNvPr id="66" name="Google Shape;66;p8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8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8" name="Google Shape;68;p8"/>
            <p:cNvCxnSpPr>
              <a:stCxn id="66" idx="0"/>
            </p:cNvCxnSpPr>
            <p:nvPr/>
          </p:nvCxnSpPr>
          <p:spPr>
            <a:xfrm flipH="1" rot="10800000">
              <a:off x="1361403" y="2018004"/>
              <a:ext cx="477900" cy="3783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9" name="Google Shape;69;p8"/>
            <p:cNvCxnSpPr/>
            <p:nvPr/>
          </p:nvCxnSpPr>
          <p:spPr>
            <a:xfrm>
              <a:off x="1821074" y="2017986"/>
              <a:ext cx="477905" cy="378318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70" name="Google Shape;70;p8"/>
            <p:cNvSpPr txBox="1"/>
            <p:nvPr/>
          </p:nvSpPr>
          <p:spPr>
            <a:xfrm>
              <a:off x="1241278" y="2484530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1" name="Google Shape;71;p8"/>
            <p:cNvSpPr txBox="1"/>
            <p:nvPr/>
          </p:nvSpPr>
          <p:spPr>
            <a:xfrm>
              <a:off x="2151874" y="2475588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-7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2" name="Google Shape;72;p8"/>
            <p:cNvSpPr/>
            <p:nvPr/>
          </p:nvSpPr>
          <p:spPr>
            <a:xfrm>
              <a:off x="1596072" y="1698937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73" name="Google Shape;73;p8"/>
          <p:cNvGrpSpPr/>
          <p:nvPr/>
        </p:nvGrpSpPr>
        <p:grpSpPr>
          <a:xfrm>
            <a:off x="695722" y="2606665"/>
            <a:ext cx="1726441" cy="1271339"/>
            <a:chOff x="1109155" y="1639972"/>
            <a:chExt cx="1726441" cy="1271339"/>
          </a:xfrm>
        </p:grpSpPr>
        <p:sp>
          <p:nvSpPr>
            <p:cNvPr id="74" name="Google Shape;74;p8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8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6" name="Google Shape;76;p8"/>
            <p:cNvCxnSpPr>
              <a:stCxn id="74" idx="0"/>
            </p:cNvCxnSpPr>
            <p:nvPr/>
          </p:nvCxnSpPr>
          <p:spPr>
            <a:xfrm flipH="1" rot="10800000">
              <a:off x="1361403" y="2018004"/>
              <a:ext cx="477900" cy="3783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77" name="Google Shape;77;p8"/>
            <p:cNvSpPr txBox="1"/>
            <p:nvPr/>
          </p:nvSpPr>
          <p:spPr>
            <a:xfrm>
              <a:off x="1161391" y="2479987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-3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78" name="Google Shape;78;p8"/>
            <p:cNvSpPr txBox="1"/>
            <p:nvPr/>
          </p:nvSpPr>
          <p:spPr>
            <a:xfrm>
              <a:off x="2215485" y="2475588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79" name="Google Shape;79;p8"/>
            <p:cNvCxnSpPr/>
            <p:nvPr/>
          </p:nvCxnSpPr>
          <p:spPr>
            <a:xfrm>
              <a:off x="1821074" y="2017986"/>
              <a:ext cx="477905" cy="378318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0" name="Google Shape;80;p8"/>
            <p:cNvSpPr/>
            <p:nvPr/>
          </p:nvSpPr>
          <p:spPr>
            <a:xfrm>
              <a:off x="1587060" y="1639972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81" name="Google Shape;81;p8"/>
          <p:cNvGrpSpPr/>
          <p:nvPr/>
        </p:nvGrpSpPr>
        <p:grpSpPr>
          <a:xfrm>
            <a:off x="2839703" y="2695343"/>
            <a:ext cx="1662830" cy="1212374"/>
            <a:chOff x="1109155" y="1698937"/>
            <a:chExt cx="1662830" cy="1212374"/>
          </a:xfrm>
        </p:grpSpPr>
        <p:sp>
          <p:nvSpPr>
            <p:cNvPr id="82" name="Google Shape;82;p8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4" name="Google Shape;84;p8"/>
            <p:cNvCxnSpPr>
              <a:stCxn id="82" idx="0"/>
            </p:cNvCxnSpPr>
            <p:nvPr/>
          </p:nvCxnSpPr>
          <p:spPr>
            <a:xfrm flipH="1" rot="10800000">
              <a:off x="1361403" y="2018004"/>
              <a:ext cx="477900" cy="3783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5" name="Google Shape;85;p8"/>
            <p:cNvCxnSpPr/>
            <p:nvPr/>
          </p:nvCxnSpPr>
          <p:spPr>
            <a:xfrm>
              <a:off x="1821074" y="2017986"/>
              <a:ext cx="477905" cy="378318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6" name="Google Shape;86;p8"/>
            <p:cNvSpPr txBox="1"/>
            <p:nvPr/>
          </p:nvSpPr>
          <p:spPr>
            <a:xfrm>
              <a:off x="1161391" y="2479987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-7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7" name="Google Shape;87;p8"/>
            <p:cNvSpPr txBox="1"/>
            <p:nvPr/>
          </p:nvSpPr>
          <p:spPr>
            <a:xfrm>
              <a:off x="2151874" y="2475588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-7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1558863" y="1698937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89" name="Google Shape;89;p8"/>
          <p:cNvSpPr/>
          <p:nvPr/>
        </p:nvSpPr>
        <p:spPr>
          <a:xfrm>
            <a:off x="6222356" y="2216166"/>
            <a:ext cx="360000" cy="3600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8"/>
          <p:cNvSpPr/>
          <p:nvPr/>
        </p:nvSpPr>
        <p:spPr>
          <a:xfrm>
            <a:off x="5456535" y="1856171"/>
            <a:ext cx="360000" cy="3600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8"/>
          <p:cNvSpPr/>
          <p:nvPr/>
        </p:nvSpPr>
        <p:spPr>
          <a:xfrm>
            <a:off x="6222357" y="1438268"/>
            <a:ext cx="360000" cy="3600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28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28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7" name="Google Shape;9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0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Adding directed numbers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104" name="Google Shape;104;p10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 Complete the calculations.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-3 + 9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	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9 + -3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c) -3 + -9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-12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d) -9 + -3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-12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e) -6 + -3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-9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f) 8 + -12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-4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g) -7 + 2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-5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sp>
        <p:nvSpPr>
          <p:cNvPr id="106" name="Google Shape;106;p10"/>
          <p:cNvSpPr txBox="1"/>
          <p:nvPr/>
        </p:nvSpPr>
        <p:spPr>
          <a:xfrm>
            <a:off x="4830450" y="924805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Fill in the blanks.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-5 +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= 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</a:t>
            </a:r>
            <a:r>
              <a:rPr lang="en-GB" sz="16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15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 -3 = 12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-3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-7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= -10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d) 9 +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= 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e)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-9 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+ 9 = 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f) 9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-5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= 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g)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-3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+ 9 = 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/>
          </a:p>
          <a:p>
            <a:pPr indent="-2413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 txBox="1"/>
          <p:nvPr>
            <p:ph type="title"/>
          </p:nvPr>
        </p:nvSpPr>
        <p:spPr>
          <a:xfrm>
            <a:off x="458974" y="296931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Adding directed numbers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112" name="Google Shape;112;p11"/>
          <p:cNvSpPr txBox="1"/>
          <p:nvPr>
            <p:ph idx="1" type="body"/>
          </p:nvPr>
        </p:nvSpPr>
        <p:spPr>
          <a:xfrm>
            <a:off x="467766" y="775336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Complete the part whole models.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1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		d)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13" name="Google Shape;113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sp>
        <p:nvSpPr>
          <p:cNvPr id="114" name="Google Shape;114;p11"/>
          <p:cNvSpPr txBox="1"/>
          <p:nvPr/>
        </p:nvSpPr>
        <p:spPr>
          <a:xfrm>
            <a:off x="4830450" y="775336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Work out the missing numbers in these statements.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-6 + -4 = 4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- 14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10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- 5 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= -4 + 9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0 + -7 = 10 +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- 17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Simplify the expressions by collecting like terms.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4g + -2g =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2g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-5t + 14t =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9t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9 + 7d + -5 + -d =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6d + 4</a:t>
            </a:r>
            <a:endParaRPr/>
          </a:p>
        </p:txBody>
      </p:sp>
      <p:grpSp>
        <p:nvGrpSpPr>
          <p:cNvPr id="115" name="Google Shape;115;p11"/>
          <p:cNvGrpSpPr/>
          <p:nvPr/>
        </p:nvGrpSpPr>
        <p:grpSpPr>
          <a:xfrm>
            <a:off x="742928" y="1155502"/>
            <a:ext cx="1662830" cy="1247875"/>
            <a:chOff x="1109155" y="1663436"/>
            <a:chExt cx="1662830" cy="1247875"/>
          </a:xfrm>
        </p:grpSpPr>
        <p:sp>
          <p:nvSpPr>
            <p:cNvPr id="116" name="Google Shape;116;p11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18" name="Google Shape;118;p11"/>
            <p:cNvCxnSpPr>
              <a:stCxn id="116" idx="0"/>
            </p:cNvCxnSpPr>
            <p:nvPr/>
          </p:nvCxnSpPr>
          <p:spPr>
            <a:xfrm flipH="1" rot="10800000">
              <a:off x="1361403" y="2018004"/>
              <a:ext cx="477900" cy="3783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19" name="Google Shape;119;p11"/>
            <p:cNvCxnSpPr/>
            <p:nvPr/>
          </p:nvCxnSpPr>
          <p:spPr>
            <a:xfrm>
              <a:off x="1821074" y="2017986"/>
              <a:ext cx="477905" cy="378318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0" name="Google Shape;120;p11"/>
            <p:cNvSpPr txBox="1"/>
            <p:nvPr/>
          </p:nvSpPr>
          <p:spPr>
            <a:xfrm>
              <a:off x="1161391" y="2479987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-3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1" name="Google Shape;121;p11"/>
            <p:cNvSpPr txBox="1"/>
            <p:nvPr/>
          </p:nvSpPr>
          <p:spPr>
            <a:xfrm>
              <a:off x="2151874" y="2475588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-7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2" name="Google Shape;122;p11"/>
            <p:cNvSpPr/>
            <p:nvPr/>
          </p:nvSpPr>
          <p:spPr>
            <a:xfrm>
              <a:off x="1583817" y="1663436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" name="Google Shape;123;p11"/>
          <p:cNvGrpSpPr/>
          <p:nvPr/>
        </p:nvGrpSpPr>
        <p:grpSpPr>
          <a:xfrm>
            <a:off x="2883665" y="1191003"/>
            <a:ext cx="1662830" cy="1212374"/>
            <a:chOff x="1109155" y="1698937"/>
            <a:chExt cx="1662830" cy="1212374"/>
          </a:xfrm>
        </p:grpSpPr>
        <p:sp>
          <p:nvSpPr>
            <p:cNvPr id="124" name="Google Shape;124;p11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1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6" name="Google Shape;126;p11"/>
            <p:cNvCxnSpPr>
              <a:stCxn id="124" idx="0"/>
            </p:cNvCxnSpPr>
            <p:nvPr/>
          </p:nvCxnSpPr>
          <p:spPr>
            <a:xfrm flipH="1" rot="10800000">
              <a:off x="1361403" y="2018004"/>
              <a:ext cx="477900" cy="3783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7" name="Google Shape;127;p11"/>
            <p:cNvCxnSpPr/>
            <p:nvPr/>
          </p:nvCxnSpPr>
          <p:spPr>
            <a:xfrm>
              <a:off x="1821074" y="2017986"/>
              <a:ext cx="477905" cy="378318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8" name="Google Shape;128;p11"/>
            <p:cNvSpPr txBox="1"/>
            <p:nvPr/>
          </p:nvSpPr>
          <p:spPr>
            <a:xfrm>
              <a:off x="1241278" y="2484530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3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29" name="Google Shape;129;p11"/>
            <p:cNvSpPr txBox="1"/>
            <p:nvPr/>
          </p:nvSpPr>
          <p:spPr>
            <a:xfrm>
              <a:off x="2151874" y="2475588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-7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0" name="Google Shape;130;p11"/>
            <p:cNvSpPr/>
            <p:nvPr/>
          </p:nvSpPr>
          <p:spPr>
            <a:xfrm>
              <a:off x="1596072" y="1698937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1" name="Google Shape;131;p11"/>
          <p:cNvGrpSpPr/>
          <p:nvPr/>
        </p:nvGrpSpPr>
        <p:grpSpPr>
          <a:xfrm>
            <a:off x="739683" y="2633042"/>
            <a:ext cx="1726441" cy="1271339"/>
            <a:chOff x="1109155" y="1639972"/>
            <a:chExt cx="1726441" cy="1271339"/>
          </a:xfrm>
        </p:grpSpPr>
        <p:sp>
          <p:nvSpPr>
            <p:cNvPr id="132" name="Google Shape;132;p11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3" name="Google Shape;133;p11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4" name="Google Shape;134;p11"/>
            <p:cNvCxnSpPr>
              <a:stCxn id="132" idx="0"/>
            </p:cNvCxnSpPr>
            <p:nvPr/>
          </p:nvCxnSpPr>
          <p:spPr>
            <a:xfrm flipH="1" rot="10800000">
              <a:off x="1361403" y="2018004"/>
              <a:ext cx="477900" cy="3783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5" name="Google Shape;135;p11"/>
            <p:cNvSpPr txBox="1"/>
            <p:nvPr/>
          </p:nvSpPr>
          <p:spPr>
            <a:xfrm>
              <a:off x="1161391" y="2479987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-3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36" name="Google Shape;136;p11"/>
            <p:cNvSpPr txBox="1"/>
            <p:nvPr/>
          </p:nvSpPr>
          <p:spPr>
            <a:xfrm>
              <a:off x="2215485" y="2475588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7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cxnSp>
          <p:nvCxnSpPr>
            <p:cNvPr id="137" name="Google Shape;137;p11"/>
            <p:cNvCxnSpPr/>
            <p:nvPr/>
          </p:nvCxnSpPr>
          <p:spPr>
            <a:xfrm>
              <a:off x="1821074" y="2017986"/>
              <a:ext cx="477905" cy="378318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8" name="Google Shape;138;p11"/>
            <p:cNvSpPr/>
            <p:nvPr/>
          </p:nvSpPr>
          <p:spPr>
            <a:xfrm>
              <a:off x="1587060" y="1639972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39" name="Google Shape;139;p11"/>
          <p:cNvGrpSpPr/>
          <p:nvPr/>
        </p:nvGrpSpPr>
        <p:grpSpPr>
          <a:xfrm>
            <a:off x="2883665" y="2721720"/>
            <a:ext cx="1662830" cy="1212374"/>
            <a:chOff x="1109155" y="1698937"/>
            <a:chExt cx="1662830" cy="1212374"/>
          </a:xfrm>
        </p:grpSpPr>
        <p:sp>
          <p:nvSpPr>
            <p:cNvPr id="140" name="Google Shape;140;p11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1" name="Google Shape;141;p11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42" name="Google Shape;142;p11"/>
            <p:cNvCxnSpPr>
              <a:stCxn id="140" idx="0"/>
            </p:cNvCxnSpPr>
            <p:nvPr/>
          </p:nvCxnSpPr>
          <p:spPr>
            <a:xfrm flipH="1" rot="10800000">
              <a:off x="1361403" y="2018004"/>
              <a:ext cx="477900" cy="3783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3" name="Google Shape;143;p11"/>
            <p:cNvCxnSpPr/>
            <p:nvPr/>
          </p:nvCxnSpPr>
          <p:spPr>
            <a:xfrm>
              <a:off x="1821074" y="2017986"/>
              <a:ext cx="477905" cy="378318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44" name="Google Shape;144;p11"/>
            <p:cNvSpPr txBox="1"/>
            <p:nvPr/>
          </p:nvSpPr>
          <p:spPr>
            <a:xfrm>
              <a:off x="1161391" y="2479987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-7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5" name="Google Shape;145;p11"/>
            <p:cNvSpPr txBox="1"/>
            <p:nvPr/>
          </p:nvSpPr>
          <p:spPr>
            <a:xfrm>
              <a:off x="2151874" y="2475588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-7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6" name="Google Shape;146;p11"/>
            <p:cNvSpPr/>
            <p:nvPr/>
          </p:nvSpPr>
          <p:spPr>
            <a:xfrm>
              <a:off x="1558863" y="1698937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7" name="Google Shape;147;p11"/>
          <p:cNvSpPr txBox="1"/>
          <p:nvPr/>
        </p:nvSpPr>
        <p:spPr>
          <a:xfrm>
            <a:off x="1227939" y="1250888"/>
            <a:ext cx="6201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-10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11"/>
          <p:cNvSpPr txBox="1"/>
          <p:nvPr/>
        </p:nvSpPr>
        <p:spPr>
          <a:xfrm>
            <a:off x="3405029" y="1269007"/>
            <a:ext cx="620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11"/>
          <p:cNvSpPr txBox="1"/>
          <p:nvPr/>
        </p:nvSpPr>
        <p:spPr>
          <a:xfrm>
            <a:off x="1303518" y="2724960"/>
            <a:ext cx="6201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11"/>
          <p:cNvSpPr txBox="1"/>
          <p:nvPr/>
        </p:nvSpPr>
        <p:spPr>
          <a:xfrm>
            <a:off x="3338236" y="2819059"/>
            <a:ext cx="620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14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