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1" Type="http://schemas.openxmlformats.org/officeDocument/2006/relationships/image" Target="../media/image13.png"/><Relationship Id="rId10" Type="http://schemas.openxmlformats.org/officeDocument/2006/relationships/image" Target="../media/image9.png"/><Relationship Id="rId9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8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1" Type="http://schemas.openxmlformats.org/officeDocument/2006/relationships/image" Target="../media/image15.png"/><Relationship Id="rId10" Type="http://schemas.openxmlformats.org/officeDocument/2006/relationships/image" Target="../media/image4.png"/><Relationship Id="rId9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5.png"/><Relationship Id="rId8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Finding the Surface Area of Cubes and Cuboids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Miss Davies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>
            <a:off x="4830450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Calculate the surface area of the cuboids.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				b)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				d) </a:t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Finding the </a:t>
            </a:r>
            <a:r>
              <a:rPr lang="en-GB">
                <a:solidFill>
                  <a:schemeClr val="dk2"/>
                </a:solidFill>
              </a:rPr>
              <a:t>Surface Area of Cubes and Cuboids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Calculate the surface area of the cubes.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 				b)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c) 				d) </a:t>
            </a:r>
            <a:endParaRPr/>
          </a:p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3142" y="1803382"/>
            <a:ext cx="1697370" cy="94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4">
            <a:alphaModFix/>
          </a:blip>
          <a:srcRect b="0" l="2365" r="0" t="6642"/>
          <a:stretch/>
        </p:blipFill>
        <p:spPr>
          <a:xfrm>
            <a:off x="5011625" y="1803382"/>
            <a:ext cx="1513985" cy="94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1624" y="3422764"/>
            <a:ext cx="1391861" cy="93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6">
            <a:alphaModFix/>
          </a:blip>
          <a:srcRect b="3760" l="0" r="0" t="0"/>
          <a:stretch/>
        </p:blipFill>
        <p:spPr>
          <a:xfrm>
            <a:off x="6963143" y="3422764"/>
            <a:ext cx="1422017" cy="93602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/>
          <p:nvPr/>
        </p:nvSpPr>
        <p:spPr>
          <a:xfrm>
            <a:off x="5011625" y="2633781"/>
            <a:ext cx="381607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47;p7"/>
          <p:cNvSpPr txBox="1"/>
          <p:nvPr/>
        </p:nvSpPr>
        <p:spPr>
          <a:xfrm>
            <a:off x="4630014" y="2520022"/>
            <a:ext cx="763217" cy="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4 cm</a:t>
            </a:r>
            <a:endParaRPr/>
          </a:p>
        </p:txBody>
      </p:sp>
      <p:sp>
        <p:nvSpPr>
          <p:cNvPr id="48" name="Google Shape;48;p7"/>
          <p:cNvSpPr txBox="1"/>
          <p:nvPr/>
        </p:nvSpPr>
        <p:spPr>
          <a:xfrm>
            <a:off x="6144003" y="2127337"/>
            <a:ext cx="381607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7"/>
          <p:cNvSpPr txBox="1"/>
          <p:nvPr/>
        </p:nvSpPr>
        <p:spPr>
          <a:xfrm>
            <a:off x="5959987" y="2047737"/>
            <a:ext cx="763217" cy="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6 cm</a:t>
            </a:r>
            <a:endParaRPr/>
          </a:p>
        </p:txBody>
      </p:sp>
      <p:sp>
        <p:nvSpPr>
          <p:cNvPr id="50" name="Google Shape;50;p7"/>
          <p:cNvSpPr txBox="1"/>
          <p:nvPr/>
        </p:nvSpPr>
        <p:spPr>
          <a:xfrm>
            <a:off x="6947564" y="2662069"/>
            <a:ext cx="381607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7"/>
          <p:cNvSpPr txBox="1"/>
          <p:nvPr/>
        </p:nvSpPr>
        <p:spPr>
          <a:xfrm>
            <a:off x="7811050" y="2520022"/>
            <a:ext cx="574110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7"/>
          <p:cNvSpPr txBox="1"/>
          <p:nvPr/>
        </p:nvSpPr>
        <p:spPr>
          <a:xfrm>
            <a:off x="7687551" y="2436212"/>
            <a:ext cx="763217" cy="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20 cm</a:t>
            </a:r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5863472" y="2551210"/>
            <a:ext cx="515823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7"/>
          <p:cNvSpPr txBox="1"/>
          <p:nvPr/>
        </p:nvSpPr>
        <p:spPr>
          <a:xfrm>
            <a:off x="5759092" y="2469329"/>
            <a:ext cx="763217" cy="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10 cm</a:t>
            </a:r>
            <a:endParaRPr/>
          </a:p>
        </p:txBody>
      </p:sp>
      <p:sp>
        <p:nvSpPr>
          <p:cNvPr id="55" name="Google Shape;55;p7"/>
          <p:cNvSpPr txBox="1"/>
          <p:nvPr/>
        </p:nvSpPr>
        <p:spPr>
          <a:xfrm>
            <a:off x="8307968" y="2046303"/>
            <a:ext cx="381607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7"/>
          <p:cNvSpPr txBox="1"/>
          <p:nvPr/>
        </p:nvSpPr>
        <p:spPr>
          <a:xfrm>
            <a:off x="8103908" y="1966703"/>
            <a:ext cx="763217" cy="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2 cm</a:t>
            </a:r>
            <a:endParaRPr/>
          </a:p>
        </p:txBody>
      </p:sp>
      <p:sp>
        <p:nvSpPr>
          <p:cNvPr id="57" name="Google Shape;57;p7"/>
          <p:cNvSpPr txBox="1"/>
          <p:nvPr/>
        </p:nvSpPr>
        <p:spPr>
          <a:xfrm>
            <a:off x="6091532" y="3748221"/>
            <a:ext cx="381607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7"/>
          <p:cNvSpPr txBox="1"/>
          <p:nvPr/>
        </p:nvSpPr>
        <p:spPr>
          <a:xfrm>
            <a:off x="5831573" y="3701017"/>
            <a:ext cx="763217" cy="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7 cm</a:t>
            </a:r>
            <a:endParaRPr/>
          </a:p>
        </p:txBody>
      </p:sp>
      <p:sp>
        <p:nvSpPr>
          <p:cNvPr id="59" name="Google Shape;59;p7"/>
          <p:cNvSpPr txBox="1"/>
          <p:nvPr/>
        </p:nvSpPr>
        <p:spPr>
          <a:xfrm>
            <a:off x="5779311" y="4140795"/>
            <a:ext cx="381607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5571589" y="4092205"/>
            <a:ext cx="763217" cy="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7 cm</a:t>
            </a:r>
            <a:endParaRPr/>
          </a:p>
        </p:txBody>
      </p:sp>
      <p:sp>
        <p:nvSpPr>
          <p:cNvPr id="61" name="Google Shape;61;p7"/>
          <p:cNvSpPr txBox="1"/>
          <p:nvPr/>
        </p:nvSpPr>
        <p:spPr>
          <a:xfrm>
            <a:off x="4938372" y="4203698"/>
            <a:ext cx="381607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7"/>
          <p:cNvSpPr txBox="1"/>
          <p:nvPr/>
        </p:nvSpPr>
        <p:spPr>
          <a:xfrm>
            <a:off x="6814682" y="4217370"/>
            <a:ext cx="460414" cy="1702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7"/>
          <p:cNvSpPr txBox="1"/>
          <p:nvPr/>
        </p:nvSpPr>
        <p:spPr>
          <a:xfrm>
            <a:off x="6566063" y="4086342"/>
            <a:ext cx="763217" cy="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5 cm</a:t>
            </a:r>
            <a:endParaRPr/>
          </a:p>
        </p:txBody>
      </p:sp>
      <p:sp>
        <p:nvSpPr>
          <p:cNvPr id="64" name="Google Shape;64;p7"/>
          <p:cNvSpPr txBox="1"/>
          <p:nvPr/>
        </p:nvSpPr>
        <p:spPr>
          <a:xfrm>
            <a:off x="8053627" y="3740117"/>
            <a:ext cx="381607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7"/>
          <p:cNvSpPr txBox="1"/>
          <p:nvPr/>
        </p:nvSpPr>
        <p:spPr>
          <a:xfrm>
            <a:off x="8014446" y="3753387"/>
            <a:ext cx="763217" cy="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4 cm</a:t>
            </a:r>
            <a:endParaRPr/>
          </a:p>
        </p:txBody>
      </p:sp>
      <p:sp>
        <p:nvSpPr>
          <p:cNvPr id="66" name="Google Shape;66;p7"/>
          <p:cNvSpPr txBox="1"/>
          <p:nvPr/>
        </p:nvSpPr>
        <p:spPr>
          <a:xfrm>
            <a:off x="7765099" y="4206060"/>
            <a:ext cx="430406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 txBox="1"/>
          <p:nvPr/>
        </p:nvSpPr>
        <p:spPr>
          <a:xfrm>
            <a:off x="7674151" y="4166865"/>
            <a:ext cx="763217" cy="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7.5 cm</a:t>
            </a:r>
            <a:endParaRPr/>
          </a:p>
        </p:txBody>
      </p:sp>
      <p:pic>
        <p:nvPicPr>
          <p:cNvPr id="68" name="Google Shape;68;p7"/>
          <p:cNvPicPr preferRelativeResize="0"/>
          <p:nvPr/>
        </p:nvPicPr>
        <p:blipFill rotWithShape="1">
          <a:blip r:embed="rId7">
            <a:alphaModFix/>
          </a:blip>
          <a:srcRect b="3885" l="0" r="2918" t="5064"/>
          <a:stretch/>
        </p:blipFill>
        <p:spPr>
          <a:xfrm>
            <a:off x="2636757" y="1934820"/>
            <a:ext cx="1269038" cy="1085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7"/>
          <p:cNvPicPr preferRelativeResize="0"/>
          <p:nvPr/>
        </p:nvPicPr>
        <p:blipFill rotWithShape="1">
          <a:blip r:embed="rId8">
            <a:alphaModFix/>
          </a:blip>
          <a:srcRect b="-1" l="2651" r="0" t="3949"/>
          <a:stretch/>
        </p:blipFill>
        <p:spPr>
          <a:xfrm>
            <a:off x="519013" y="1938129"/>
            <a:ext cx="1332212" cy="1081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2791" y="3467519"/>
            <a:ext cx="1557710" cy="116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7"/>
          <p:cNvPicPr preferRelativeResize="0"/>
          <p:nvPr/>
        </p:nvPicPr>
        <p:blipFill rotWithShape="1">
          <a:blip r:embed="rId10">
            <a:alphaModFix/>
          </a:blip>
          <a:srcRect b="0" l="7309" r="0" t="6430"/>
          <a:stretch/>
        </p:blipFill>
        <p:spPr>
          <a:xfrm>
            <a:off x="2623528" y="3531637"/>
            <a:ext cx="1219331" cy="105306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7"/>
          <p:cNvSpPr txBox="1"/>
          <p:nvPr/>
        </p:nvSpPr>
        <p:spPr>
          <a:xfrm>
            <a:off x="1477623" y="2329262"/>
            <a:ext cx="835516" cy="2682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5 cm</a:t>
            </a:r>
            <a:endParaRPr/>
          </a:p>
        </p:txBody>
      </p:sp>
      <p:sp>
        <p:nvSpPr>
          <p:cNvPr id="73" name="Google Shape;73;p7"/>
          <p:cNvSpPr txBox="1"/>
          <p:nvPr/>
        </p:nvSpPr>
        <p:spPr>
          <a:xfrm>
            <a:off x="3613193" y="2329262"/>
            <a:ext cx="835516" cy="2682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7 m</a:t>
            </a:r>
            <a:endParaRPr/>
          </a:p>
        </p:txBody>
      </p:sp>
      <p:sp>
        <p:nvSpPr>
          <p:cNvPr id="74" name="Google Shape;74;p7"/>
          <p:cNvSpPr txBox="1"/>
          <p:nvPr/>
        </p:nvSpPr>
        <p:spPr>
          <a:xfrm>
            <a:off x="1539797" y="3902513"/>
            <a:ext cx="835516" cy="2682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2.5 cm</a:t>
            </a:r>
            <a:endParaRPr/>
          </a:p>
        </p:txBody>
      </p:sp>
      <p:sp>
        <p:nvSpPr>
          <p:cNvPr id="75" name="Google Shape;75;p7"/>
          <p:cNvSpPr txBox="1"/>
          <p:nvPr/>
        </p:nvSpPr>
        <p:spPr>
          <a:xfrm>
            <a:off x="3550096" y="3826950"/>
            <a:ext cx="835516" cy="384688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1904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6" name="Google Shape;76;p7"/>
          <p:cNvSpPr txBox="1"/>
          <p:nvPr/>
        </p:nvSpPr>
        <p:spPr>
          <a:xfrm>
            <a:off x="4755365" y="4146638"/>
            <a:ext cx="381607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7"/>
          <p:cNvSpPr txBox="1"/>
          <p:nvPr/>
        </p:nvSpPr>
        <p:spPr>
          <a:xfrm>
            <a:off x="4595159" y="4068753"/>
            <a:ext cx="763217" cy="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5 cm</a:t>
            </a:r>
            <a:endParaRPr/>
          </a:p>
        </p:txBody>
      </p:sp>
      <p:sp>
        <p:nvSpPr>
          <p:cNvPr id="78" name="Google Shape;78;p7"/>
          <p:cNvSpPr txBox="1"/>
          <p:nvPr/>
        </p:nvSpPr>
        <p:spPr>
          <a:xfrm>
            <a:off x="6918501" y="2638054"/>
            <a:ext cx="381607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7"/>
          <p:cNvSpPr txBox="1"/>
          <p:nvPr/>
        </p:nvSpPr>
        <p:spPr>
          <a:xfrm>
            <a:off x="6738848" y="2544252"/>
            <a:ext cx="381607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7"/>
          <p:cNvSpPr txBox="1"/>
          <p:nvPr/>
        </p:nvSpPr>
        <p:spPr>
          <a:xfrm>
            <a:off x="6620575" y="2514113"/>
            <a:ext cx="763217" cy="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8 cm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Finding the </a:t>
            </a:r>
            <a:r>
              <a:rPr lang="en-GB">
                <a:solidFill>
                  <a:schemeClr val="dk2"/>
                </a:solidFill>
              </a:rPr>
              <a:t>Surface Area of Cubes and Cuboids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6" name="Google Shape;86;p8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Michaela is working out the surface area of the cuboid.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What mistake has she made?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A cube has volume of 512 cm</a:t>
            </a:r>
            <a:r>
              <a:rPr baseline="30000" lang="en-GB"/>
              <a:t>3</a:t>
            </a:r>
            <a:r>
              <a:rPr lang="en-GB"/>
              <a:t>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What is the surface area of the cube? </a:t>
            </a:r>
            <a:endParaRPr/>
          </a:p>
        </p:txBody>
      </p:sp>
      <p:sp>
        <p:nvSpPr>
          <p:cNvPr id="87" name="Google Shape;87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8"/>
          <p:cNvSpPr txBox="1"/>
          <p:nvPr/>
        </p:nvSpPr>
        <p:spPr>
          <a:xfrm>
            <a:off x="4830450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By finding the missing lengths, calculate the volume given the surface area.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S.A. = 726 cm</a:t>
            </a:r>
            <a:r>
              <a:rPr b="0" baseline="3000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b) S.A. = 166 cm</a:t>
            </a:r>
            <a:r>
              <a:rPr b="0" baseline="3000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9172" y="1578039"/>
            <a:ext cx="1481365" cy="102556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8"/>
          <p:cNvSpPr/>
          <p:nvPr/>
        </p:nvSpPr>
        <p:spPr>
          <a:xfrm>
            <a:off x="3495676" y="1633048"/>
            <a:ext cx="319240" cy="11687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8"/>
          <p:cNvSpPr txBox="1"/>
          <p:nvPr/>
        </p:nvSpPr>
        <p:spPr>
          <a:xfrm>
            <a:off x="3448051" y="1566795"/>
            <a:ext cx="810708" cy="169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9 cm</a:t>
            </a:r>
            <a:endParaRPr/>
          </a:p>
        </p:txBody>
      </p:sp>
      <p:sp>
        <p:nvSpPr>
          <p:cNvPr id="92" name="Google Shape;92;p8"/>
          <p:cNvSpPr/>
          <p:nvPr/>
        </p:nvSpPr>
        <p:spPr>
          <a:xfrm>
            <a:off x="3781736" y="2021891"/>
            <a:ext cx="516126" cy="11687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8"/>
          <p:cNvSpPr txBox="1"/>
          <p:nvPr/>
        </p:nvSpPr>
        <p:spPr>
          <a:xfrm>
            <a:off x="3667558" y="1955638"/>
            <a:ext cx="810708" cy="169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4 cm</a:t>
            </a:r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3416286" y="2453536"/>
            <a:ext cx="319240" cy="11687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8"/>
          <p:cNvSpPr txBox="1"/>
          <p:nvPr/>
        </p:nvSpPr>
        <p:spPr>
          <a:xfrm>
            <a:off x="3397236" y="2330132"/>
            <a:ext cx="810708" cy="169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5 cm</a:t>
            </a:r>
            <a:endParaRPr/>
          </a:p>
        </p:txBody>
      </p:sp>
      <p:pic>
        <p:nvPicPr>
          <p:cNvPr id="96" name="Google Shape;96;p8"/>
          <p:cNvPicPr preferRelativeResize="0"/>
          <p:nvPr/>
        </p:nvPicPr>
        <p:blipFill rotWithShape="1">
          <a:blip r:embed="rId4">
            <a:alphaModFix/>
          </a:blip>
          <a:srcRect b="0" l="4425" r="0" t="1954"/>
          <a:stretch/>
        </p:blipFill>
        <p:spPr>
          <a:xfrm>
            <a:off x="5129726" y="2383764"/>
            <a:ext cx="1135060" cy="1136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8"/>
          <p:cNvPicPr preferRelativeResize="0"/>
          <p:nvPr/>
        </p:nvPicPr>
        <p:blipFill rotWithShape="1">
          <a:blip r:embed="rId5">
            <a:alphaModFix/>
          </a:blip>
          <a:srcRect b="3276" l="1453" r="0" t="0"/>
          <a:stretch/>
        </p:blipFill>
        <p:spPr>
          <a:xfrm>
            <a:off x="7060336" y="2383764"/>
            <a:ext cx="1681432" cy="111182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8"/>
          <p:cNvSpPr txBox="1"/>
          <p:nvPr/>
        </p:nvSpPr>
        <p:spPr>
          <a:xfrm>
            <a:off x="8370455" y="2787469"/>
            <a:ext cx="394846" cy="164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8"/>
          <p:cNvSpPr txBox="1"/>
          <p:nvPr/>
        </p:nvSpPr>
        <p:spPr>
          <a:xfrm>
            <a:off x="8110488" y="2735722"/>
            <a:ext cx="789696" cy="164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7 cm</a:t>
            </a:r>
            <a:endParaRPr/>
          </a:p>
        </p:txBody>
      </p:sp>
      <p:sp>
        <p:nvSpPr>
          <p:cNvPr id="100" name="Google Shape;100;p8"/>
          <p:cNvSpPr txBox="1"/>
          <p:nvPr/>
        </p:nvSpPr>
        <p:spPr>
          <a:xfrm>
            <a:off x="8031282" y="3299558"/>
            <a:ext cx="394846" cy="164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8"/>
          <p:cNvSpPr txBox="1"/>
          <p:nvPr/>
        </p:nvSpPr>
        <p:spPr>
          <a:xfrm>
            <a:off x="7761444" y="3227034"/>
            <a:ext cx="789696" cy="164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y cm</a:t>
            </a:r>
            <a:endParaRPr/>
          </a:p>
        </p:txBody>
      </p:sp>
      <p:sp>
        <p:nvSpPr>
          <p:cNvPr id="102" name="Google Shape;102;p8"/>
          <p:cNvSpPr/>
          <p:nvPr/>
        </p:nvSpPr>
        <p:spPr>
          <a:xfrm>
            <a:off x="6143625" y="2900445"/>
            <a:ext cx="381128" cy="1815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8"/>
          <p:cNvSpPr txBox="1"/>
          <p:nvPr/>
        </p:nvSpPr>
        <p:spPr>
          <a:xfrm>
            <a:off x="5910716" y="2787469"/>
            <a:ext cx="789696" cy="164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y cm</a:t>
            </a:r>
            <a:endParaRPr/>
          </a:p>
        </p:txBody>
      </p:sp>
      <p:sp>
        <p:nvSpPr>
          <p:cNvPr id="104" name="Google Shape;104;p8"/>
          <p:cNvSpPr/>
          <p:nvPr/>
        </p:nvSpPr>
        <p:spPr>
          <a:xfrm>
            <a:off x="7009103" y="3338968"/>
            <a:ext cx="381128" cy="1815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8"/>
          <p:cNvSpPr txBox="1"/>
          <p:nvPr/>
        </p:nvSpPr>
        <p:spPr>
          <a:xfrm>
            <a:off x="6635999" y="3204369"/>
            <a:ext cx="789696" cy="164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5 cm</a:t>
            </a:r>
            <a:endParaRPr/>
          </a:p>
        </p:txBody>
      </p:sp>
      <p:sp>
        <p:nvSpPr>
          <p:cNvPr id="106" name="Google Shape;106;p8"/>
          <p:cNvSpPr txBox="1"/>
          <p:nvPr/>
        </p:nvSpPr>
        <p:spPr>
          <a:xfrm>
            <a:off x="421950" y="1598619"/>
            <a:ext cx="2180197" cy="95410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5062" l="-835" r="0" t="-632"/>
            </a:stretch>
          </a:blipFill>
          <a:ln cap="flat" cmpd="sng" w="9525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2" name="Google Shape;112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" name="Google Shape;11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0"/>
          <p:cNvPicPr preferRelativeResize="0"/>
          <p:nvPr/>
        </p:nvPicPr>
        <p:blipFill rotWithShape="1">
          <a:blip r:embed="rId3">
            <a:alphaModFix/>
          </a:blip>
          <a:srcRect b="3885" l="0" r="2918" t="5064"/>
          <a:stretch/>
        </p:blipFill>
        <p:spPr>
          <a:xfrm>
            <a:off x="2636757" y="1934820"/>
            <a:ext cx="1269038" cy="1085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0"/>
          <p:cNvPicPr preferRelativeResize="0"/>
          <p:nvPr/>
        </p:nvPicPr>
        <p:blipFill rotWithShape="1">
          <a:blip r:embed="rId4">
            <a:alphaModFix/>
          </a:blip>
          <a:srcRect b="-1" l="2651" r="0" t="3949"/>
          <a:stretch/>
        </p:blipFill>
        <p:spPr>
          <a:xfrm>
            <a:off x="519013" y="1938129"/>
            <a:ext cx="1332212" cy="1081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791" y="3467519"/>
            <a:ext cx="1557710" cy="116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0"/>
          <p:cNvPicPr preferRelativeResize="0"/>
          <p:nvPr/>
        </p:nvPicPr>
        <p:blipFill rotWithShape="1">
          <a:blip r:embed="rId6">
            <a:alphaModFix/>
          </a:blip>
          <a:srcRect b="0" l="7309" r="0" t="6430"/>
          <a:stretch/>
        </p:blipFill>
        <p:spPr>
          <a:xfrm>
            <a:off x="2623528" y="3531637"/>
            <a:ext cx="1219331" cy="105306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Finding the </a:t>
            </a:r>
            <a:r>
              <a:rPr lang="en-GB">
                <a:solidFill>
                  <a:schemeClr val="dk2"/>
                </a:solidFill>
              </a:rPr>
              <a:t>Surface Area of Cubes and Cuboids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3" name="Google Shape;123;p10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Calculate the surface area of the cubes.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 </a:t>
            </a:r>
            <a:r>
              <a:rPr lang="en-GB">
                <a:solidFill>
                  <a:srgbClr val="FF0000"/>
                </a:solidFill>
              </a:rPr>
              <a:t>150 cm</a:t>
            </a:r>
            <a:r>
              <a:rPr baseline="30000" lang="en-GB">
                <a:solidFill>
                  <a:srgbClr val="FF0000"/>
                </a:solidFill>
              </a:rPr>
              <a:t>2</a:t>
            </a:r>
            <a:r>
              <a:rPr lang="en-GB"/>
              <a:t>		b) </a:t>
            </a:r>
            <a:r>
              <a:rPr lang="en-GB">
                <a:solidFill>
                  <a:srgbClr val="FF0000"/>
                </a:solidFill>
              </a:rPr>
              <a:t>294 m</a:t>
            </a:r>
            <a:r>
              <a:rPr baseline="30000" lang="en-GB">
                <a:solidFill>
                  <a:srgbClr val="FF0000"/>
                </a:solidFill>
              </a:rPr>
              <a:t>2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c) </a:t>
            </a:r>
            <a:r>
              <a:rPr lang="en-GB">
                <a:solidFill>
                  <a:srgbClr val="FF0000"/>
                </a:solidFill>
              </a:rPr>
              <a:t>37.5 cm</a:t>
            </a:r>
            <a:r>
              <a:rPr baseline="30000" lang="en-GB">
                <a:solidFill>
                  <a:srgbClr val="FF0000"/>
                </a:solidFill>
              </a:rPr>
              <a:t>2</a:t>
            </a:r>
            <a:r>
              <a:rPr lang="en-GB"/>
              <a:t>		d) </a:t>
            </a:r>
            <a:r>
              <a:rPr lang="en-GB">
                <a:solidFill>
                  <a:srgbClr val="FF0000"/>
                </a:solidFill>
              </a:rPr>
              <a:t>3.375 m</a:t>
            </a:r>
            <a:r>
              <a:rPr baseline="30000" lang="en-GB">
                <a:solidFill>
                  <a:srgbClr val="FF0000"/>
                </a:solidFill>
              </a:rPr>
              <a:t>2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4" name="Google Shape;124;p10"/>
          <p:cNvSpPr txBox="1"/>
          <p:nvPr/>
        </p:nvSpPr>
        <p:spPr>
          <a:xfrm>
            <a:off x="4830450" y="924806"/>
            <a:ext cx="3891600" cy="42909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Calculate the surface area of the cuboids.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248 cm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b) 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432 cm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2</a:t>
            </a:r>
            <a:r>
              <a:rPr lang="en-GB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38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cm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 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d) 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175 cm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26" name="Google Shape;126;p10"/>
          <p:cNvPicPr preferRelativeResize="0"/>
          <p:nvPr/>
        </p:nvPicPr>
        <p:blipFill rotWithShape="1">
          <a:blip r:embed="rId7">
            <a:alphaModFix/>
          </a:blip>
          <a:srcRect b="0" l="2365" r="0" t="6642"/>
          <a:stretch/>
        </p:blipFill>
        <p:spPr>
          <a:xfrm>
            <a:off x="5011625" y="1803382"/>
            <a:ext cx="1513985" cy="94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0"/>
          <p:cNvPicPr preferRelativeResize="0"/>
          <p:nvPr/>
        </p:nvPicPr>
        <p:blipFill rotWithShape="1">
          <a:blip r:embed="rId8">
            <a:alphaModFix/>
          </a:blip>
          <a:srcRect b="3760" l="0" r="0" t="0"/>
          <a:stretch/>
        </p:blipFill>
        <p:spPr>
          <a:xfrm>
            <a:off x="6963143" y="3422764"/>
            <a:ext cx="1422017" cy="93602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0"/>
          <p:cNvSpPr txBox="1"/>
          <p:nvPr/>
        </p:nvSpPr>
        <p:spPr>
          <a:xfrm>
            <a:off x="5011625" y="2633781"/>
            <a:ext cx="381607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0"/>
          <p:cNvSpPr txBox="1"/>
          <p:nvPr/>
        </p:nvSpPr>
        <p:spPr>
          <a:xfrm>
            <a:off x="4630014" y="2520022"/>
            <a:ext cx="763217" cy="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4 cm</a:t>
            </a:r>
            <a:endParaRPr/>
          </a:p>
        </p:txBody>
      </p:sp>
      <p:sp>
        <p:nvSpPr>
          <p:cNvPr id="130" name="Google Shape;130;p10"/>
          <p:cNvSpPr txBox="1"/>
          <p:nvPr/>
        </p:nvSpPr>
        <p:spPr>
          <a:xfrm>
            <a:off x="6144003" y="2127337"/>
            <a:ext cx="381607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0"/>
          <p:cNvSpPr txBox="1"/>
          <p:nvPr/>
        </p:nvSpPr>
        <p:spPr>
          <a:xfrm>
            <a:off x="5959987" y="2047737"/>
            <a:ext cx="763217" cy="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6 cm</a:t>
            </a:r>
            <a:endParaRPr/>
          </a:p>
        </p:txBody>
      </p:sp>
      <p:sp>
        <p:nvSpPr>
          <p:cNvPr id="132" name="Google Shape;132;p10"/>
          <p:cNvSpPr txBox="1"/>
          <p:nvPr/>
        </p:nvSpPr>
        <p:spPr>
          <a:xfrm>
            <a:off x="5863472" y="2551210"/>
            <a:ext cx="515823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0"/>
          <p:cNvSpPr txBox="1"/>
          <p:nvPr/>
        </p:nvSpPr>
        <p:spPr>
          <a:xfrm>
            <a:off x="5768617" y="2478854"/>
            <a:ext cx="763217" cy="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10 cm</a:t>
            </a:r>
            <a:endParaRPr/>
          </a:p>
        </p:txBody>
      </p:sp>
      <p:sp>
        <p:nvSpPr>
          <p:cNvPr id="134" name="Google Shape;134;p10"/>
          <p:cNvSpPr txBox="1"/>
          <p:nvPr/>
        </p:nvSpPr>
        <p:spPr>
          <a:xfrm>
            <a:off x="6814682" y="4217370"/>
            <a:ext cx="460414" cy="1702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0"/>
          <p:cNvSpPr txBox="1"/>
          <p:nvPr/>
        </p:nvSpPr>
        <p:spPr>
          <a:xfrm>
            <a:off x="6566063" y="4086342"/>
            <a:ext cx="763217" cy="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5 cm</a:t>
            </a:r>
            <a:endParaRPr/>
          </a:p>
        </p:txBody>
      </p:sp>
      <p:sp>
        <p:nvSpPr>
          <p:cNvPr id="136" name="Google Shape;136;p10"/>
          <p:cNvSpPr txBox="1"/>
          <p:nvPr/>
        </p:nvSpPr>
        <p:spPr>
          <a:xfrm>
            <a:off x="8053627" y="3740117"/>
            <a:ext cx="381607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0"/>
          <p:cNvSpPr txBox="1"/>
          <p:nvPr/>
        </p:nvSpPr>
        <p:spPr>
          <a:xfrm>
            <a:off x="8014446" y="3753387"/>
            <a:ext cx="763217" cy="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4 cm</a:t>
            </a:r>
            <a:endParaRPr/>
          </a:p>
        </p:txBody>
      </p:sp>
      <p:sp>
        <p:nvSpPr>
          <p:cNvPr id="138" name="Google Shape;138;p10"/>
          <p:cNvSpPr txBox="1"/>
          <p:nvPr/>
        </p:nvSpPr>
        <p:spPr>
          <a:xfrm>
            <a:off x="7765099" y="4206060"/>
            <a:ext cx="430406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0"/>
          <p:cNvSpPr txBox="1"/>
          <p:nvPr/>
        </p:nvSpPr>
        <p:spPr>
          <a:xfrm>
            <a:off x="7674151" y="4166865"/>
            <a:ext cx="763217" cy="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7.5 cm</a:t>
            </a:r>
            <a:endParaRPr/>
          </a:p>
        </p:txBody>
      </p:sp>
      <p:sp>
        <p:nvSpPr>
          <p:cNvPr id="140" name="Google Shape;140;p10"/>
          <p:cNvSpPr txBox="1"/>
          <p:nvPr/>
        </p:nvSpPr>
        <p:spPr>
          <a:xfrm>
            <a:off x="1477623" y="2329262"/>
            <a:ext cx="835516" cy="2682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5 cm</a:t>
            </a:r>
            <a:endParaRPr/>
          </a:p>
        </p:txBody>
      </p:sp>
      <p:sp>
        <p:nvSpPr>
          <p:cNvPr id="141" name="Google Shape;141;p10"/>
          <p:cNvSpPr txBox="1"/>
          <p:nvPr/>
        </p:nvSpPr>
        <p:spPr>
          <a:xfrm>
            <a:off x="3613193" y="2329262"/>
            <a:ext cx="835516" cy="2682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7 m</a:t>
            </a:r>
            <a:endParaRPr/>
          </a:p>
        </p:txBody>
      </p:sp>
      <p:sp>
        <p:nvSpPr>
          <p:cNvPr id="142" name="Google Shape;142;p10"/>
          <p:cNvSpPr txBox="1"/>
          <p:nvPr/>
        </p:nvSpPr>
        <p:spPr>
          <a:xfrm>
            <a:off x="1539797" y="3902513"/>
            <a:ext cx="835516" cy="2682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2.5 cm</a:t>
            </a:r>
            <a:endParaRPr/>
          </a:p>
        </p:txBody>
      </p:sp>
      <p:sp>
        <p:nvSpPr>
          <p:cNvPr id="143" name="Google Shape;143;p10"/>
          <p:cNvSpPr txBox="1"/>
          <p:nvPr/>
        </p:nvSpPr>
        <p:spPr>
          <a:xfrm>
            <a:off x="3550096" y="3826950"/>
            <a:ext cx="835516" cy="38468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904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44" name="Google Shape;144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63142" y="1822432"/>
            <a:ext cx="1697370" cy="94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011624" y="3441814"/>
            <a:ext cx="1391861" cy="9360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0"/>
          <p:cNvSpPr txBox="1"/>
          <p:nvPr/>
        </p:nvSpPr>
        <p:spPr>
          <a:xfrm>
            <a:off x="6947564" y="2681119"/>
            <a:ext cx="381607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0"/>
          <p:cNvSpPr txBox="1"/>
          <p:nvPr/>
        </p:nvSpPr>
        <p:spPr>
          <a:xfrm>
            <a:off x="7811050" y="2539072"/>
            <a:ext cx="574110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0"/>
          <p:cNvSpPr txBox="1"/>
          <p:nvPr/>
        </p:nvSpPr>
        <p:spPr>
          <a:xfrm>
            <a:off x="7687551" y="2455262"/>
            <a:ext cx="763217" cy="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20 cm</a:t>
            </a:r>
            <a:endParaRPr/>
          </a:p>
        </p:txBody>
      </p:sp>
      <p:sp>
        <p:nvSpPr>
          <p:cNvPr id="149" name="Google Shape;149;p10"/>
          <p:cNvSpPr txBox="1"/>
          <p:nvPr/>
        </p:nvSpPr>
        <p:spPr>
          <a:xfrm>
            <a:off x="8307968" y="2065353"/>
            <a:ext cx="381607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0"/>
          <p:cNvSpPr txBox="1"/>
          <p:nvPr/>
        </p:nvSpPr>
        <p:spPr>
          <a:xfrm>
            <a:off x="8103908" y="1985753"/>
            <a:ext cx="763217" cy="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2 cm</a:t>
            </a:r>
            <a:endParaRPr/>
          </a:p>
        </p:txBody>
      </p:sp>
      <p:sp>
        <p:nvSpPr>
          <p:cNvPr id="151" name="Google Shape;151;p10"/>
          <p:cNvSpPr txBox="1"/>
          <p:nvPr/>
        </p:nvSpPr>
        <p:spPr>
          <a:xfrm>
            <a:off x="6091532" y="3767271"/>
            <a:ext cx="381607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10"/>
          <p:cNvSpPr txBox="1"/>
          <p:nvPr/>
        </p:nvSpPr>
        <p:spPr>
          <a:xfrm>
            <a:off x="5831573" y="3720067"/>
            <a:ext cx="763217" cy="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7 cm</a:t>
            </a:r>
            <a:endParaRPr/>
          </a:p>
        </p:txBody>
      </p:sp>
      <p:sp>
        <p:nvSpPr>
          <p:cNvPr id="153" name="Google Shape;153;p10"/>
          <p:cNvSpPr txBox="1"/>
          <p:nvPr/>
        </p:nvSpPr>
        <p:spPr>
          <a:xfrm>
            <a:off x="5779311" y="4159845"/>
            <a:ext cx="381607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0"/>
          <p:cNvSpPr txBox="1"/>
          <p:nvPr/>
        </p:nvSpPr>
        <p:spPr>
          <a:xfrm>
            <a:off x="5571589" y="4111255"/>
            <a:ext cx="763217" cy="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7 cm</a:t>
            </a:r>
            <a:endParaRPr/>
          </a:p>
        </p:txBody>
      </p:sp>
      <p:sp>
        <p:nvSpPr>
          <p:cNvPr id="155" name="Google Shape;155;p10"/>
          <p:cNvSpPr txBox="1"/>
          <p:nvPr/>
        </p:nvSpPr>
        <p:spPr>
          <a:xfrm>
            <a:off x="4938372" y="4222748"/>
            <a:ext cx="381607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4755365" y="4165688"/>
            <a:ext cx="381607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0"/>
          <p:cNvSpPr txBox="1"/>
          <p:nvPr/>
        </p:nvSpPr>
        <p:spPr>
          <a:xfrm>
            <a:off x="4595159" y="4087803"/>
            <a:ext cx="763217" cy="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5 cm</a:t>
            </a:r>
            <a:endParaRPr/>
          </a:p>
        </p:txBody>
      </p:sp>
      <p:sp>
        <p:nvSpPr>
          <p:cNvPr id="158" name="Google Shape;158;p10"/>
          <p:cNvSpPr txBox="1"/>
          <p:nvPr/>
        </p:nvSpPr>
        <p:spPr>
          <a:xfrm>
            <a:off x="6918501" y="2657104"/>
            <a:ext cx="381607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10"/>
          <p:cNvSpPr txBox="1"/>
          <p:nvPr/>
        </p:nvSpPr>
        <p:spPr>
          <a:xfrm>
            <a:off x="6738848" y="2563302"/>
            <a:ext cx="381607" cy="1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10"/>
          <p:cNvSpPr txBox="1"/>
          <p:nvPr/>
        </p:nvSpPr>
        <p:spPr>
          <a:xfrm>
            <a:off x="6620575" y="2514113"/>
            <a:ext cx="763200" cy="1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8 cm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Finding the </a:t>
            </a:r>
            <a:r>
              <a:rPr lang="en-GB">
                <a:solidFill>
                  <a:schemeClr val="dk2"/>
                </a:solidFill>
              </a:rPr>
              <a:t>Surface Area of Cubes and Cuboids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6" name="Google Shape;166;p11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Michaela is working out the surface area of the cuboid.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What mistake has she made?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FF0000"/>
                </a:solidFill>
              </a:rPr>
              <a:t>She needs to multiply it by 2, as there are two of each face.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A cube has volume of 512 cm</a:t>
            </a:r>
            <a:r>
              <a:rPr baseline="30000" lang="en-GB"/>
              <a:t>3</a:t>
            </a:r>
            <a:r>
              <a:rPr lang="en-GB"/>
              <a:t>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What is the surface area of the cube?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FF0000"/>
                </a:solidFill>
              </a:rPr>
              <a:t>384 cm</a:t>
            </a:r>
            <a:r>
              <a:rPr baseline="30000" lang="en-GB">
                <a:solidFill>
                  <a:srgbClr val="FF0000"/>
                </a:solidFill>
              </a:rPr>
              <a:t>2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7" name="Google Shape;167;p11"/>
          <p:cNvSpPr txBox="1"/>
          <p:nvPr/>
        </p:nvSpPr>
        <p:spPr>
          <a:xfrm>
            <a:off x="4830450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By finding the missing lengths, calculate the volume given the surface area.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S.A. = 726 cm</a:t>
            </a:r>
            <a:r>
              <a:rPr b="0" baseline="3000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b) S.A. = 166 cm</a:t>
            </a:r>
            <a:r>
              <a:rPr b="0" baseline="3000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Volume = 1331 cm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 Volume = 140 cm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69" name="Google Shape;169;p11"/>
          <p:cNvSpPr txBox="1"/>
          <p:nvPr/>
        </p:nvSpPr>
        <p:spPr>
          <a:xfrm>
            <a:off x="421950" y="1598619"/>
            <a:ext cx="2180197" cy="95410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062" l="-835" r="0" t="-632"/>
            </a:stretch>
          </a:blipFill>
          <a:ln cap="flat" cmpd="sng" w="9525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0" name="Google Shape;170;p11"/>
          <p:cNvSpPr/>
          <p:nvPr/>
        </p:nvSpPr>
        <p:spPr>
          <a:xfrm>
            <a:off x="3495676" y="1633048"/>
            <a:ext cx="319240" cy="11687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1"/>
          <p:cNvSpPr txBox="1"/>
          <p:nvPr/>
        </p:nvSpPr>
        <p:spPr>
          <a:xfrm>
            <a:off x="3448051" y="1566795"/>
            <a:ext cx="810708" cy="169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9 cm</a:t>
            </a:r>
            <a:endParaRPr/>
          </a:p>
        </p:txBody>
      </p:sp>
      <p:sp>
        <p:nvSpPr>
          <p:cNvPr id="172" name="Google Shape;172;p11"/>
          <p:cNvSpPr/>
          <p:nvPr/>
        </p:nvSpPr>
        <p:spPr>
          <a:xfrm>
            <a:off x="3781736" y="2021891"/>
            <a:ext cx="516126" cy="11687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3667558" y="1955638"/>
            <a:ext cx="810708" cy="169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4 cm</a:t>
            </a: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3416286" y="2453536"/>
            <a:ext cx="319240" cy="11687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3397236" y="2330132"/>
            <a:ext cx="810708" cy="169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5 cm</a:t>
            </a:r>
            <a:endParaRPr/>
          </a:p>
        </p:txBody>
      </p:sp>
      <p:pic>
        <p:nvPicPr>
          <p:cNvPr id="176" name="Google Shape;176;p11"/>
          <p:cNvPicPr preferRelativeResize="0"/>
          <p:nvPr/>
        </p:nvPicPr>
        <p:blipFill rotWithShape="1">
          <a:blip r:embed="rId4">
            <a:alphaModFix/>
          </a:blip>
          <a:srcRect b="0" l="4425" r="0" t="1954"/>
          <a:stretch/>
        </p:blipFill>
        <p:spPr>
          <a:xfrm>
            <a:off x="5129726" y="2383764"/>
            <a:ext cx="1135060" cy="1136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1"/>
          <p:cNvPicPr preferRelativeResize="0"/>
          <p:nvPr/>
        </p:nvPicPr>
        <p:blipFill rotWithShape="1">
          <a:blip r:embed="rId5">
            <a:alphaModFix/>
          </a:blip>
          <a:srcRect b="3276" l="1453" r="0" t="0"/>
          <a:stretch/>
        </p:blipFill>
        <p:spPr>
          <a:xfrm>
            <a:off x="7060336" y="2383764"/>
            <a:ext cx="1681432" cy="111182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"/>
          <p:cNvSpPr txBox="1"/>
          <p:nvPr/>
        </p:nvSpPr>
        <p:spPr>
          <a:xfrm>
            <a:off x="8370455" y="2787469"/>
            <a:ext cx="394846" cy="164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11"/>
          <p:cNvSpPr txBox="1"/>
          <p:nvPr/>
        </p:nvSpPr>
        <p:spPr>
          <a:xfrm>
            <a:off x="8110488" y="2735722"/>
            <a:ext cx="789696" cy="164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7 cm</a:t>
            </a:r>
            <a:endParaRPr/>
          </a:p>
        </p:txBody>
      </p:sp>
      <p:sp>
        <p:nvSpPr>
          <p:cNvPr id="180" name="Google Shape;180;p11"/>
          <p:cNvSpPr txBox="1"/>
          <p:nvPr/>
        </p:nvSpPr>
        <p:spPr>
          <a:xfrm>
            <a:off x="8031282" y="3299558"/>
            <a:ext cx="394846" cy="164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11"/>
          <p:cNvSpPr txBox="1"/>
          <p:nvPr/>
        </p:nvSpPr>
        <p:spPr>
          <a:xfrm>
            <a:off x="7761444" y="3227034"/>
            <a:ext cx="789696" cy="164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y cm</a:t>
            </a: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6143625" y="2900445"/>
            <a:ext cx="381128" cy="1815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1"/>
          <p:cNvSpPr txBox="1"/>
          <p:nvPr/>
        </p:nvSpPr>
        <p:spPr>
          <a:xfrm>
            <a:off x="5910716" y="2787469"/>
            <a:ext cx="789696" cy="164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y cm</a:t>
            </a: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7009103" y="3338968"/>
            <a:ext cx="381128" cy="1815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6635999" y="3204369"/>
            <a:ext cx="789696" cy="164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5 cm</a:t>
            </a:r>
            <a:endParaRPr/>
          </a:p>
        </p:txBody>
      </p:sp>
      <p:pic>
        <p:nvPicPr>
          <p:cNvPr id="186" name="Google Shape;186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39172" y="1578039"/>
            <a:ext cx="1481366" cy="102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