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5143500" cx="9144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5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4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8cff83a538_0_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8cff83a538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8d91206b47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8d91206b47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8d91206b47_0_1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8d91206b47_0_1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d91206b47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d91206b47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8d91206b47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8d91206b47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7" name="Google Shape;57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8" name="Google Shape;58;p14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4" name="Google Shape;64;p15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7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4" name="Google Shape;74;p17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0" name="Google Shape;80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1" name="Google Shape;81;p19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3" name="Google Shape;83;p19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85" name="Google Shape;85;p19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6" name="Google Shape;86;p19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0" name="Google Shape;90;p20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1" name="Google Shape;91;p20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3" name="Google Shape;93;p20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5" name="Google Shape;95;p20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14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96" name="Google Shape;96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2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0" name="Google Shape;100;p21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2" name="Google Shape;102;p21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3" name="Google Shape;103;p21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06" name="Google Shape;106;p21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4" name="Google Shape;114;p2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15" name="Google Shape;115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 1">
  <p:cSld name="TITLE_ONLY_1_1_1_1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2" name="Google Shape;122;p26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6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4" name="Google Shape;124;p26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26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6" name="Google Shape;126;p26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26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8" name="Google Shape;128;p26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6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30" name="Google Shape;130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Montserrat"/>
              <a:buNone/>
              <a:defRPr b="1" sz="22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Font typeface="Montserrat Medium"/>
              <a:buNone/>
              <a:defRPr sz="2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rtl="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rtl="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rtl="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rtl="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rtl="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sz="1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4" name="Google Shape;54;p13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Planning an Investigation to find Rate of Reaction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Worksheet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36" name="Google Shape;136;p27"/>
          <p:cNvSpPr txBox="1"/>
          <p:nvPr>
            <p:ph idx="1" type="body"/>
          </p:nvPr>
        </p:nvSpPr>
        <p:spPr>
          <a:xfrm>
            <a:off x="458975" y="1529150"/>
            <a:ext cx="8226000" cy="2890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Combined Science - Chemistry - Key Stage 4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The Rate and Extent of Chemical Change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137" name="Google Shape;137;p27"/>
          <p:cNvSpPr txBox="1"/>
          <p:nvPr>
            <p:ph idx="4294967295" type="subTitle"/>
          </p:nvPr>
        </p:nvSpPr>
        <p:spPr>
          <a:xfrm>
            <a:off x="458963" y="4264438"/>
            <a:ext cx="1975500" cy="30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Dr Deng</a:t>
            </a:r>
            <a:endParaRPr>
              <a:solidFill>
                <a:srgbClr val="4B324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8"/>
          <p:cNvSpPr txBox="1"/>
          <p:nvPr>
            <p:ph type="title"/>
          </p:nvPr>
        </p:nvSpPr>
        <p:spPr>
          <a:xfrm>
            <a:off x="458975" y="445025"/>
            <a:ext cx="6600600" cy="40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practice</a:t>
            </a:r>
            <a:endParaRPr/>
          </a:p>
        </p:txBody>
      </p:sp>
      <p:sp>
        <p:nvSpPr>
          <p:cNvPr id="143" name="Google Shape;143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44" name="Google Shape;144;p28"/>
          <p:cNvSpPr txBox="1"/>
          <p:nvPr/>
        </p:nvSpPr>
        <p:spPr>
          <a:xfrm>
            <a:off x="407100" y="909550"/>
            <a:ext cx="3376200" cy="7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lnSpc>
                <a:spcPct val="98181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 student investigated the reaction between magnesium and hydrochloric acid to produce magnesium chloride salt and hydrogen gas.</a:t>
            </a:r>
            <a:endParaRPr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8181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8181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graph shows the results plotted by the student.</a:t>
            </a:r>
            <a:endParaRPr b="1"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8181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Describe</a:t>
            </a:r>
            <a:r>
              <a:rPr lang="en-GB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b="1" lang="en-GB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Explain</a:t>
            </a:r>
            <a:r>
              <a:rPr lang="en-GB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what is happening to rate of reaction:</a:t>
            </a:r>
            <a:endParaRPr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9550" lvl="0" marL="228600" rtl="0" algn="l">
              <a:lnSpc>
                <a:spcPct val="98181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AutoNum type="alphaLcParenR"/>
            </a:pPr>
            <a:r>
              <a:rPr lang="en-GB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 the first 10 seconds</a:t>
            </a:r>
            <a:endParaRPr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9550" lvl="0" marL="228600" rtl="0" algn="l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AutoNum type="alphaLcParenR"/>
            </a:pPr>
            <a:r>
              <a:rPr lang="en-GB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Between 15 and 25 seconds</a:t>
            </a:r>
            <a:endParaRPr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9550" lvl="0" marL="228600" rtl="0" algn="l">
              <a:lnSpc>
                <a:spcPct val="98181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AutoNum type="alphaLcParenR"/>
            </a:pPr>
            <a:r>
              <a:rPr lang="en-GB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Between 35 and 40 seconds</a:t>
            </a:r>
            <a:endParaRPr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8181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5" name="Google Shape;145;p28"/>
          <p:cNvGrpSpPr/>
          <p:nvPr/>
        </p:nvGrpSpPr>
        <p:grpSpPr>
          <a:xfrm>
            <a:off x="3783150" y="445025"/>
            <a:ext cx="5060787" cy="4086800"/>
            <a:chOff x="7566300" y="890050"/>
            <a:chExt cx="10121574" cy="8173600"/>
          </a:xfrm>
        </p:grpSpPr>
        <p:pic>
          <p:nvPicPr>
            <p:cNvPr id="146" name="Google Shape;146;p2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566300" y="890050"/>
              <a:ext cx="10121574" cy="7689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7" name="Google Shape;147;p28"/>
            <p:cNvSpPr txBox="1"/>
            <p:nvPr/>
          </p:nvSpPr>
          <p:spPr>
            <a:xfrm>
              <a:off x="9039646" y="8613350"/>
              <a:ext cx="6752100" cy="45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latin typeface="Montserrat"/>
                  <a:ea typeface="Montserrat"/>
                  <a:cs typeface="Montserrat"/>
                  <a:sym typeface="Montserrat"/>
                </a:rPr>
                <a:t>Rate of reaction graph, E Deng</a:t>
              </a:r>
              <a:endParaRPr b="0" i="0" sz="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 txBox="1"/>
          <p:nvPr>
            <p:ph type="title"/>
          </p:nvPr>
        </p:nvSpPr>
        <p:spPr>
          <a:xfrm>
            <a:off x="458975" y="445025"/>
            <a:ext cx="6600600" cy="40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practice answer</a:t>
            </a:r>
            <a:endParaRPr/>
          </a:p>
        </p:txBody>
      </p:sp>
      <p:sp>
        <p:nvSpPr>
          <p:cNvPr id="153" name="Google Shape;153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4" name="Google Shape;154;p29"/>
          <p:cNvSpPr txBox="1"/>
          <p:nvPr/>
        </p:nvSpPr>
        <p:spPr>
          <a:xfrm>
            <a:off x="407100" y="909550"/>
            <a:ext cx="4278300" cy="37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lnSpc>
                <a:spcPct val="98181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Describe</a:t>
            </a:r>
            <a:r>
              <a:rPr lang="en-GB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b="1" lang="en-GB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Explain</a:t>
            </a:r>
            <a:r>
              <a:rPr lang="en-GB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what is happening to rate of reaction:</a:t>
            </a:r>
            <a:endParaRPr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9550" lvl="0" marL="228600" rtl="0" algn="l">
              <a:lnSpc>
                <a:spcPct val="98181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AutoNum type="alphaLcParenR"/>
            </a:pPr>
            <a:r>
              <a:rPr lang="en-GB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 the first 10 seconds</a:t>
            </a:r>
            <a:endParaRPr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28600" rtl="0" algn="l">
              <a:lnSpc>
                <a:spcPct val="98181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Describe: </a:t>
            </a:r>
            <a:r>
              <a:rPr lang="en-GB" sz="1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Rate of reaction increased quickly as the gradient of the graph is very steep. The volume of gas produced increased from 0 to 42 cm</a:t>
            </a:r>
            <a:r>
              <a:rPr baseline="30000" lang="en-GB" sz="1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en-GB" sz="1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500"/>
          </a:p>
          <a:p>
            <a:pPr indent="0" lvl="0" marL="228600" rtl="0" algn="l">
              <a:lnSpc>
                <a:spcPct val="98181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28600" rtl="0" algn="l">
              <a:lnSpc>
                <a:spcPct val="98181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Explain: </a:t>
            </a:r>
            <a:r>
              <a:rPr lang="en-GB" sz="1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Reaction took place quickly as more reacting magnesium is present in the conical flask with hydrochloric acid, therefore particles collide more frequently.</a:t>
            </a:r>
            <a:endParaRPr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8181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5" name="Google Shape;155;p29"/>
          <p:cNvGrpSpPr/>
          <p:nvPr/>
        </p:nvGrpSpPr>
        <p:grpSpPr>
          <a:xfrm>
            <a:off x="4811450" y="848935"/>
            <a:ext cx="3873526" cy="3208955"/>
            <a:chOff x="7566300" y="890050"/>
            <a:chExt cx="10121574" cy="8173600"/>
          </a:xfrm>
        </p:grpSpPr>
        <p:pic>
          <p:nvPicPr>
            <p:cNvPr id="156" name="Google Shape;156;p2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566300" y="890050"/>
              <a:ext cx="10121574" cy="7689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7" name="Google Shape;157;p29"/>
            <p:cNvSpPr txBox="1"/>
            <p:nvPr/>
          </p:nvSpPr>
          <p:spPr>
            <a:xfrm>
              <a:off x="9039646" y="8613350"/>
              <a:ext cx="6752100" cy="45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latin typeface="Montserrat"/>
                  <a:ea typeface="Montserrat"/>
                  <a:cs typeface="Montserrat"/>
                  <a:sym typeface="Montserrat"/>
                </a:rPr>
                <a:t>Rate of reaction graph, E Deng</a:t>
              </a:r>
              <a:endParaRPr b="0" i="0" sz="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0"/>
          <p:cNvSpPr txBox="1"/>
          <p:nvPr>
            <p:ph type="title"/>
          </p:nvPr>
        </p:nvSpPr>
        <p:spPr>
          <a:xfrm>
            <a:off x="458975" y="445025"/>
            <a:ext cx="6600600" cy="40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practice answer</a:t>
            </a:r>
            <a:endParaRPr/>
          </a:p>
        </p:txBody>
      </p:sp>
      <p:sp>
        <p:nvSpPr>
          <p:cNvPr id="163" name="Google Shape;163;p3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4" name="Google Shape;164;p30"/>
          <p:cNvSpPr txBox="1"/>
          <p:nvPr/>
        </p:nvSpPr>
        <p:spPr>
          <a:xfrm>
            <a:off x="407100" y="909550"/>
            <a:ext cx="4278300" cy="37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lnSpc>
                <a:spcPct val="98181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Describe</a:t>
            </a:r>
            <a:r>
              <a:rPr lang="en-GB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b="1" lang="en-GB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Explain</a:t>
            </a:r>
            <a:r>
              <a:rPr lang="en-GB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what is happening to rate of reaction:</a:t>
            </a:r>
            <a:endParaRPr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9550" lvl="0" marL="228600" rtl="0" algn="l">
              <a:lnSpc>
                <a:spcPct val="98181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AutoNum type="alphaLcParenR"/>
            </a:pPr>
            <a:r>
              <a:rPr lang="en-GB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Between 15 and 25 seconds</a:t>
            </a:r>
            <a:endParaRPr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28600" rtl="0" algn="l">
              <a:lnSpc>
                <a:spcPct val="98181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Describe: </a:t>
            </a:r>
            <a:r>
              <a:rPr lang="en-GB" sz="1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Rate of reaction started to slow down as the gradient of the graph became less steep. The volume of gas produced increased from 54 to 67 cm</a:t>
            </a:r>
            <a:r>
              <a:rPr baseline="30000" lang="en-GB" sz="1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  <a:r>
              <a:rPr lang="en-GB" sz="1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500"/>
          </a:p>
          <a:p>
            <a:pPr indent="0" lvl="0" marL="228600" rtl="0" algn="l">
              <a:lnSpc>
                <a:spcPct val="98181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28600" rtl="0" algn="l">
              <a:lnSpc>
                <a:spcPct val="98181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Explain: </a:t>
            </a:r>
            <a:r>
              <a:rPr lang="en-GB" sz="1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The reaction started to slow down as little magnesium is left in the conical flask reacting with with hydrochloric acid, therefore particles collide less frequently.</a:t>
            </a:r>
            <a:endParaRPr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8181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65" name="Google Shape;165;p30"/>
          <p:cNvGrpSpPr/>
          <p:nvPr/>
        </p:nvGrpSpPr>
        <p:grpSpPr>
          <a:xfrm>
            <a:off x="4811450" y="848935"/>
            <a:ext cx="3873526" cy="3208955"/>
            <a:chOff x="7566300" y="890050"/>
            <a:chExt cx="10121574" cy="8173600"/>
          </a:xfrm>
        </p:grpSpPr>
        <p:pic>
          <p:nvPicPr>
            <p:cNvPr id="166" name="Google Shape;166;p3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566300" y="890050"/>
              <a:ext cx="10121574" cy="7689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7" name="Google Shape;167;p30"/>
            <p:cNvSpPr txBox="1"/>
            <p:nvPr/>
          </p:nvSpPr>
          <p:spPr>
            <a:xfrm>
              <a:off x="9039646" y="8613350"/>
              <a:ext cx="6752100" cy="45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latin typeface="Montserrat"/>
                  <a:ea typeface="Montserrat"/>
                  <a:cs typeface="Montserrat"/>
                  <a:sym typeface="Montserrat"/>
                </a:rPr>
                <a:t>Rate of reaction graph, E Deng</a:t>
              </a:r>
              <a:endParaRPr b="0" i="0" sz="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/>
          <p:nvPr>
            <p:ph type="title"/>
          </p:nvPr>
        </p:nvSpPr>
        <p:spPr>
          <a:xfrm>
            <a:off x="458975" y="445025"/>
            <a:ext cx="6600600" cy="403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Independent practice answer</a:t>
            </a:r>
            <a:endParaRPr/>
          </a:p>
        </p:txBody>
      </p:sp>
      <p:sp>
        <p:nvSpPr>
          <p:cNvPr id="173" name="Google Shape;173;p3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4" name="Google Shape;174;p31"/>
          <p:cNvSpPr txBox="1"/>
          <p:nvPr/>
        </p:nvSpPr>
        <p:spPr>
          <a:xfrm>
            <a:off x="407100" y="909550"/>
            <a:ext cx="4278300" cy="37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l">
              <a:lnSpc>
                <a:spcPct val="98181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Describe</a:t>
            </a:r>
            <a:r>
              <a:rPr lang="en-GB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b="1" lang="en-GB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Explain</a:t>
            </a:r>
            <a:r>
              <a:rPr lang="en-GB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what is happening to rate of reaction:</a:t>
            </a:r>
            <a:endParaRPr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09550" lvl="0" marL="228600" rtl="0" algn="l">
              <a:lnSpc>
                <a:spcPct val="98181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Montserrat"/>
              <a:buAutoNum type="alphaLcParenR"/>
            </a:pPr>
            <a:r>
              <a:rPr lang="en-GB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Between 35 and 40 seconds</a:t>
            </a:r>
            <a:endParaRPr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28600" rtl="0" algn="l">
              <a:lnSpc>
                <a:spcPct val="98181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Describe: </a:t>
            </a:r>
            <a:r>
              <a:rPr lang="en-GB" sz="1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Reaction has stopped as the graph flattens. No gas has been produced.</a:t>
            </a:r>
            <a:endParaRPr sz="1500"/>
          </a:p>
          <a:p>
            <a:pPr indent="0" lvl="0" marL="228600" rtl="0" algn="l">
              <a:lnSpc>
                <a:spcPct val="98181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228600" rtl="0" algn="l">
              <a:lnSpc>
                <a:spcPct val="98181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GB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Explain: </a:t>
            </a:r>
            <a:r>
              <a:rPr lang="en-GB" sz="1500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Reaction has stopped because all the magnesium has reacted with hydrochloric acid. No hydrogen gas is released.</a:t>
            </a:r>
            <a:endParaRPr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8181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t/>
            </a:r>
            <a:endParaRPr sz="15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75" name="Google Shape;175;p31"/>
          <p:cNvGrpSpPr/>
          <p:nvPr/>
        </p:nvGrpSpPr>
        <p:grpSpPr>
          <a:xfrm>
            <a:off x="4811450" y="848935"/>
            <a:ext cx="3873526" cy="3208955"/>
            <a:chOff x="7566300" y="890050"/>
            <a:chExt cx="10121574" cy="8173600"/>
          </a:xfrm>
        </p:grpSpPr>
        <p:pic>
          <p:nvPicPr>
            <p:cNvPr id="176" name="Google Shape;176;p3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566300" y="890050"/>
              <a:ext cx="10121574" cy="76891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7" name="Google Shape;177;p31"/>
            <p:cNvSpPr txBox="1"/>
            <p:nvPr/>
          </p:nvSpPr>
          <p:spPr>
            <a:xfrm>
              <a:off x="9039646" y="8613350"/>
              <a:ext cx="6752100" cy="45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800">
                  <a:latin typeface="Montserrat"/>
                  <a:ea typeface="Montserrat"/>
                  <a:cs typeface="Montserrat"/>
                  <a:sym typeface="Montserrat"/>
                </a:rPr>
                <a:t>Rate of reaction graph, E Deng</a:t>
              </a:r>
              <a:endParaRPr b="0" i="0" sz="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