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6E21D88-545C-48E7-B4E6-488B6816A0A1}">
  <a:tblStyle styleId="{46E21D88-545C-48E7-B4E6-488B6816A0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9dfce87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9dfce8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9dfce87a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9dfce87a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c9dfce87a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c9dfce87a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c9dfce87a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c9dfce87a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680c42eb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680c42e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c9dfce87a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c9dfce87a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Practice Translation: Aeneas' </a:t>
            </a:r>
            <a:r>
              <a:rPr i="1" lang="en-GB">
                <a:solidFill>
                  <a:srgbClr val="4B3241"/>
                </a:solidFill>
              </a:rPr>
              <a:t>pietas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Latin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Furber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427450"/>
            <a:ext cx="13395000" cy="108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Core Vocabulary </a:t>
            </a:r>
            <a:endParaRPr sz="7200">
              <a:solidFill>
                <a:schemeClr val="dk2"/>
              </a:solidFill>
            </a:endParaRPr>
          </a:p>
        </p:txBody>
      </p:sp>
      <p:graphicFrame>
        <p:nvGraphicFramePr>
          <p:cNvPr id="89" name="Google Shape;89;p15"/>
          <p:cNvGraphicFramePr/>
          <p:nvPr/>
        </p:nvGraphicFramePr>
        <p:xfrm>
          <a:off x="940300" y="2486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{46E21D88-545C-48E7-B4E6-488B6816A0A1}</a:tableStyleId>
              </a:tblPr>
              <a:tblGrid>
                <a:gridCol w="4572875"/>
                <a:gridCol w="4276925"/>
                <a:gridCol w="3905925"/>
                <a:gridCol w="4254750"/>
              </a:tblGrid>
              <a:tr h="672500">
                <a:tc>
                  <a:txBody>
                    <a:bodyPr/>
                    <a:lstStyle/>
                    <a:p>
                      <a:pPr indent="-7112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000"/>
                        <a:buFont typeface="Montserrat"/>
                        <a:buAutoNum type="arabicPeriod"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qui, quae, quod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who, which</a:t>
                      </a:r>
                      <a:endParaRPr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7493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600"/>
                        <a:buFont typeface="Montserrat"/>
                        <a:buAutoNum type="arabicPeriod" startAt="8"/>
                      </a:pPr>
                      <a:r>
                        <a:rPr i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maneo</a:t>
                      </a:r>
                      <a:endParaRPr i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stay</a:t>
                      </a:r>
                      <a:endParaRPr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9550">
                <a:tc>
                  <a:txBody>
                    <a:bodyPr/>
                    <a:lstStyle/>
                    <a:p>
                      <a:pPr indent="-74295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Montserrat"/>
                        <a:buAutoNum type="arabicPeriod" startAt="2"/>
                      </a:pPr>
                      <a:r>
                        <a:rPr i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periculum</a:t>
                      </a:r>
                      <a:endParaRPr i="1" sz="4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danger</a:t>
                      </a:r>
                      <a:endParaRPr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7493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600"/>
                        <a:buFont typeface="Montserrat"/>
                        <a:buAutoNum type="arabicPeriod" startAt="9"/>
                      </a:pPr>
                      <a:r>
                        <a:rPr i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mitto</a:t>
                      </a:r>
                      <a:endParaRPr i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send</a:t>
                      </a:r>
                      <a:endParaRPr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3500">
                <a:tc>
                  <a:txBody>
                    <a:bodyPr/>
                    <a:lstStyle/>
                    <a:p>
                      <a:pPr indent="-7493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600"/>
                        <a:buFont typeface="Montserrat"/>
                        <a:buAutoNum type="arabicPeriod" startAt="3"/>
                      </a:pPr>
                      <a:r>
                        <a:rPr i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terra</a:t>
                      </a:r>
                      <a:endParaRPr i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land</a:t>
                      </a:r>
                      <a:endParaRPr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7493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600"/>
                        <a:buFont typeface="Montserrat"/>
                        <a:buAutoNum type="arabicPeriod" startAt="10"/>
                      </a:pPr>
                      <a:r>
                        <a:rPr i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puto</a:t>
                      </a:r>
                      <a:endParaRPr i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think</a:t>
                      </a:r>
                      <a:endParaRPr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3500">
                <a:tc>
                  <a:txBody>
                    <a:bodyPr/>
                    <a:lstStyle/>
                    <a:p>
                      <a:pPr indent="-7493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600"/>
                        <a:buFont typeface="Montserrat"/>
                        <a:buAutoNum type="arabicPeriod" startAt="4"/>
                      </a:pPr>
                      <a:r>
                        <a:rPr i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pulcher</a:t>
                      </a:r>
                      <a:endParaRPr i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beautiful</a:t>
                      </a:r>
                      <a:endParaRPr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7493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600"/>
                        <a:buFont typeface="Montserrat"/>
                        <a:buAutoNum type="arabicPeriod" startAt="11"/>
                      </a:pPr>
                      <a:r>
                        <a:rPr i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servo</a:t>
                      </a:r>
                      <a:endParaRPr i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save</a:t>
                      </a:r>
                      <a:endParaRPr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3500">
                <a:tc>
                  <a:txBody>
                    <a:bodyPr/>
                    <a:lstStyle/>
                    <a:p>
                      <a:pPr indent="-7493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600"/>
                        <a:buFont typeface="Montserrat"/>
                        <a:buAutoNum type="arabicPeriod" startAt="5"/>
                      </a:pPr>
                      <a:r>
                        <a:rPr i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debeo</a:t>
                      </a:r>
                      <a:endParaRPr i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ought, owe</a:t>
                      </a:r>
                      <a:endParaRPr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7493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600"/>
                        <a:buFont typeface="Montserrat"/>
                        <a:buAutoNum type="arabicPeriod" startAt="12"/>
                      </a:pPr>
                      <a:r>
                        <a:rPr i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a, ab</a:t>
                      </a:r>
                      <a:endParaRPr i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from, away</a:t>
                      </a:r>
                      <a:endParaRPr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3500">
                <a:tc>
                  <a:txBody>
                    <a:bodyPr/>
                    <a:lstStyle/>
                    <a:p>
                      <a:pPr indent="-7493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600"/>
                        <a:buFont typeface="Montserrat"/>
                        <a:buAutoNum type="arabicPeriod" startAt="6"/>
                      </a:pPr>
                      <a:r>
                        <a:rPr i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</a:t>
                      </a:r>
                      <a:endParaRPr i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give</a:t>
                      </a:r>
                      <a:endParaRPr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7493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600"/>
                        <a:buFont typeface="Montserrat"/>
                        <a:buAutoNum type="arabicPeriod" startAt="13"/>
                      </a:pPr>
                      <a:r>
                        <a:rPr i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circum</a:t>
                      </a:r>
                      <a:endParaRPr i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around</a:t>
                      </a:r>
                      <a:endParaRPr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3500">
                <a:tc>
                  <a:txBody>
                    <a:bodyPr/>
                    <a:lstStyle/>
                    <a:p>
                      <a:pPr indent="-7493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600"/>
                        <a:buFont typeface="Montserrat"/>
                        <a:buAutoNum type="arabicPeriod" startAt="7"/>
                      </a:pPr>
                      <a:r>
                        <a:rPr i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facio</a:t>
                      </a:r>
                      <a:endParaRPr i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make, do</a:t>
                      </a:r>
                      <a:endParaRPr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74295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Montserrat"/>
                        <a:buAutoNum type="arabicPeriod" startAt="14"/>
                      </a:pPr>
                      <a:r>
                        <a:rPr i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</a:t>
                      </a:r>
                      <a:endParaRPr i="1" sz="4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down, about</a:t>
                      </a:r>
                      <a:endParaRPr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/>
        </p:nvSpPr>
        <p:spPr>
          <a:xfrm>
            <a:off x="816600" y="1853375"/>
            <a:ext cx="167910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i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‘Aeneas! Iuppiter, qui terram et mare spectat, me misit. tu nunc urbem pulchram facis? </a:t>
            </a:r>
            <a:r>
              <a:rPr i="1" lang="en-GB" sz="36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heu</a:t>
            </a:r>
            <a:r>
              <a:rPr i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! quid facis? </a:t>
            </a:r>
            <a:r>
              <a:rPr i="1" lang="en-GB" sz="36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fata</a:t>
            </a:r>
            <a:r>
              <a:rPr i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urbem dederunt, quae est tua. puta de matre, quae te a periculo servavit! puta de filio, qui rex esse debet. cur in terra </a:t>
            </a:r>
            <a:r>
              <a:rPr i="1" lang="en-GB" sz="36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inimica</a:t>
            </a:r>
            <a:r>
              <a:rPr i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manes? vides periculum quod circum te stat? discede statim!’</a:t>
            </a:r>
            <a:endParaRPr i="1"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6"/>
          <p:cNvSpPr txBox="1"/>
          <p:nvPr>
            <p:ph type="title"/>
          </p:nvPr>
        </p:nvSpPr>
        <p:spPr>
          <a:xfrm>
            <a:off x="917950" y="427450"/>
            <a:ext cx="10206900" cy="119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Translate</a:t>
            </a:r>
            <a:endParaRPr sz="7200">
              <a:solidFill>
                <a:schemeClr val="dk2"/>
              </a:solidFill>
            </a:endParaRPr>
          </a:p>
        </p:txBody>
      </p:sp>
      <p:graphicFrame>
        <p:nvGraphicFramePr>
          <p:cNvPr id="96" name="Google Shape;96;p16"/>
          <p:cNvGraphicFramePr/>
          <p:nvPr/>
        </p:nvGraphicFramePr>
        <p:xfrm>
          <a:off x="816600" y="61067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{46E21D88-545C-48E7-B4E6-488B6816A0A1}</a:tableStyleId>
              </a:tblPr>
              <a:tblGrid>
                <a:gridCol w="4260350"/>
                <a:gridCol w="4515300"/>
                <a:gridCol w="4779550"/>
              </a:tblGrid>
              <a:tr h="512050"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Additional Vocabulary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000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620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heu!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= alas! oh!</a:t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000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fata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= the fates</a:t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000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inimica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= hostile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000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917950" y="427450"/>
            <a:ext cx="12184800" cy="119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Challenge: Translate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918050" y="1635450"/>
            <a:ext cx="16654800" cy="23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i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deus dixit et </a:t>
            </a:r>
            <a:r>
              <a:rPr i="1" lang="en-GB" sz="36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evanuit</a:t>
            </a:r>
            <a:r>
              <a:rPr i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tum Aeneas secum </a:t>
            </a:r>
            <a:r>
              <a:rPr i="1" lang="en-GB" sz="36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diu</a:t>
            </a:r>
            <a:r>
              <a:rPr i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putabat et se rogabat, ‘quid ego facere possum?’ debuit statim discedere, sed reginam gravissime amavit.</a:t>
            </a:r>
            <a:endParaRPr i="1"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5" name="Google Shape;105;p17"/>
          <p:cNvGraphicFramePr/>
          <p:nvPr/>
        </p:nvGraphicFramePr>
        <p:xfrm>
          <a:off x="917950" y="4874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{46E21D88-545C-48E7-B4E6-488B6816A0A1}</a:tableStyleId>
              </a:tblPr>
              <a:tblGrid>
                <a:gridCol w="5730375"/>
                <a:gridCol w="5391075"/>
              </a:tblGrid>
              <a:tr h="5120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Additional Vocabulary</a:t>
                      </a:r>
                      <a:endParaRPr b="1" sz="3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000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71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evanuit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= (he) vanished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000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diu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= for a long time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000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914400" y="2863400"/>
            <a:ext cx="16051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Review</a:t>
            </a:r>
            <a:endParaRPr sz="8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2" name="Google Shape;112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3" name="Google Shape;113;p18"/>
          <p:cNvSpPr txBox="1"/>
          <p:nvPr/>
        </p:nvSpPr>
        <p:spPr>
          <a:xfrm>
            <a:off x="698950" y="4767700"/>
            <a:ext cx="12963600" cy="1770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turn to this section once you have completed the main task(s).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9" name="Google Shape;119;p19"/>
          <p:cNvSpPr txBox="1"/>
          <p:nvPr/>
        </p:nvSpPr>
        <p:spPr>
          <a:xfrm>
            <a:off x="827400" y="5439750"/>
            <a:ext cx="16633200" cy="33987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76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'Aeneas! Jupiter, who watches the land and sea, sent me. Are you now making a beautiful city? Alas! What are you doing? The fates gave a city, which is yours. Think about your mother, who saved you from danger! Think about your son, who ought to be king. Why do you say in a hostile land? Do you see the danger which stands around you? Leave immediately!'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9"/>
          <p:cNvSpPr txBox="1"/>
          <p:nvPr>
            <p:ph type="title"/>
          </p:nvPr>
        </p:nvSpPr>
        <p:spPr>
          <a:xfrm>
            <a:off x="917950" y="427450"/>
            <a:ext cx="16044000" cy="106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Correct your answers.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832850" y="1925975"/>
            <a:ext cx="16537200" cy="32025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89999" marR="766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‘Aeneas! Iuppiter, qui terram et mare spectat, me misit. tu nunc urbem pulchram facis? </a:t>
            </a:r>
            <a:r>
              <a:rPr i="1" lang="en-GB" sz="33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heu</a:t>
            </a:r>
            <a:r>
              <a:rPr i="1"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! quid facis? </a:t>
            </a:r>
            <a:r>
              <a:rPr i="1" lang="en-GB" sz="33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fata</a:t>
            </a:r>
            <a:r>
              <a:rPr i="1"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urbem dederunt, quae est tua. puta de matre, quae te a periculo servavit! puta de filio, qui rex esse debet. cur in terra </a:t>
            </a:r>
            <a:r>
              <a:rPr i="1" lang="en-GB" sz="33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inimica</a:t>
            </a:r>
            <a:r>
              <a:rPr i="1"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manes? vides periculum quod circum te stat? discede statim!’</a:t>
            </a:r>
            <a:endParaRPr i="1"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