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  <p:embeddedFont>
      <p:font typeface="Quicksand"/>
      <p:regular r:id="rId38"/>
      <p:bold r:id="rId39"/>
    </p:embeddedFont>
    <p:embeddedFont>
      <p:font typeface="Roboto Mon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FCFA7C-62A6-4BE0-8B5D-6A65F75CC763}">
  <a:tblStyle styleId="{81FCFA7C-62A6-4BE0-8B5D-6A65F75CC7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62CA597-8504-4D4C-B960-06B9A01CF714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regular.fntdata"/><Relationship Id="rId20" Type="http://schemas.openxmlformats.org/officeDocument/2006/relationships/slide" Target="slides/slide15.xml"/><Relationship Id="rId42" Type="http://schemas.openxmlformats.org/officeDocument/2006/relationships/font" Target="fonts/RobotoMono-italic.fntdata"/><Relationship Id="rId41" Type="http://schemas.openxmlformats.org/officeDocument/2006/relationships/font" Target="fonts/RobotoMon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obotoMon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20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italic.fntdata"/><Relationship Id="rId17" Type="http://schemas.openxmlformats.org/officeDocument/2006/relationships/slide" Target="slides/slide12.xml"/><Relationship Id="rId39" Type="http://schemas.openxmlformats.org/officeDocument/2006/relationships/font" Target="fonts/Quicksand-bold.fntdata"/><Relationship Id="rId16" Type="http://schemas.openxmlformats.org/officeDocument/2006/relationships/slide" Target="slides/slide11.xml"/><Relationship Id="rId38" Type="http://schemas.openxmlformats.org/officeDocument/2006/relationships/font" Target="fonts/Quicksan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af16cac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af16cac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95272713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95272713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9527271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9527271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95272713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95272713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95272713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95272713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95272713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95272713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95272713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95272713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95272713e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95272713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95272713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95272713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95272713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95272713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95272713e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95272713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9527271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9527271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95272713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95272713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95272713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95272713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95272713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95272713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95272713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95272713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95272713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95272713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95272713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95272713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95272713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95272713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95272713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95272713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7: Sense </a:t>
            </a:r>
            <a:r>
              <a:rPr lang="en-GB" sz="7000">
                <a:solidFill>
                  <a:srgbClr val="4B3241"/>
                </a:solidFill>
              </a:rPr>
              <a:t>HAT</a:t>
            </a:r>
            <a:r>
              <a:rPr lang="en-GB" sz="7000">
                <a:solidFill>
                  <a:srgbClr val="4B3241"/>
                </a:solidFill>
              </a:rPr>
              <a:t> I</a:t>
            </a:r>
            <a:r>
              <a:rPr lang="en-GB" sz="7000">
                <a:solidFill>
                  <a:srgbClr val="4B3241"/>
                </a:solidFill>
              </a:rPr>
              <a:t>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Programming Part 5: Strings and Lists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7473475"/>
            <a:ext cx="150783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Rebecca Franks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B3241"/>
                </a:solidFill>
              </a:rPr>
              <a:t>This resource contains colour images which may be printer-intensive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Explorer Task (Optional)</a:t>
            </a:r>
            <a:r>
              <a:rPr lang="en-GB"/>
              <a:t> 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Investigate the purpose of this code snippet: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sense.set_pixel(1, 5, red)</a:t>
            </a:r>
            <a:endParaRPr sz="2800"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See if you can use it to draw a simple picture.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Note: </a:t>
            </a:r>
            <a:r>
              <a:rPr lang="en-GB" sz="2800"/>
              <a:t>The pixels will remain on the LED matrix until they are cleared. If you need to clear the screen then you can use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sense.clear()</a:t>
            </a:r>
            <a:r>
              <a:rPr lang="en-GB" sz="2800"/>
              <a:t>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your character</a:t>
            </a:r>
            <a:endParaRPr/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917950" y="890050"/>
            <a:ext cx="10274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Introduction: Your colour palette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You have a limited amount of colours that you can use for this activity. These are shown in the </a:t>
            </a:r>
            <a:r>
              <a:rPr b="1" lang="en-GB" sz="2800"/>
              <a:t>colour palette</a:t>
            </a:r>
            <a:r>
              <a:rPr lang="en-GB" sz="2800"/>
              <a:t> opposite. </a:t>
            </a:r>
            <a:endParaRPr sz="2800"/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2" name="Google Shape;162;p25"/>
          <p:cNvGraphicFramePr/>
          <p:nvPr/>
        </p:nvGraphicFramePr>
        <p:xfrm>
          <a:off x="9039400" y="264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{862CA597-8504-4D4C-B960-06B9A01CF714}</a:tableStyleId>
              </a:tblPr>
              <a:tblGrid>
                <a:gridCol w="2866950"/>
                <a:gridCol w="3032775"/>
                <a:gridCol w="2345600"/>
              </a:tblGrid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Colour palette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RGB Values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Colour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255, 0, 0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Red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0, 255, 0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Green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0, 0, 255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Blue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255, 255, 0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Yellow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183, 183, 183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Grey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0, 0, 0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Black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255, 0, 255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Pink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255, 153, 0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Orange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255, 255, 255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White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917950" y="890050"/>
            <a:ext cx="13005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Introduction: </a:t>
            </a:r>
            <a:r>
              <a:rPr lang="en-GB"/>
              <a:t>Creating a character</a:t>
            </a:r>
            <a:endParaRPr/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To design a character, create an </a:t>
            </a:r>
            <a:r>
              <a:rPr b="1" lang="en-GB" sz="2800"/>
              <a:t>8 x 8 grid</a:t>
            </a:r>
            <a:r>
              <a:rPr lang="en-GB" sz="2800"/>
              <a:t> and enter the </a:t>
            </a:r>
            <a:r>
              <a:rPr b="1" lang="en-GB" sz="2800"/>
              <a:t>letters</a:t>
            </a:r>
            <a:r>
              <a:rPr lang="en-GB" sz="2800"/>
              <a:t> that match the </a:t>
            </a:r>
            <a:r>
              <a:rPr b="1" lang="en-GB" sz="2800"/>
              <a:t>colour </a:t>
            </a:r>
            <a:r>
              <a:rPr lang="en-GB" sz="2800"/>
              <a:t>that you would like to use from the </a:t>
            </a:r>
            <a:r>
              <a:rPr b="1" lang="en-GB" sz="2800"/>
              <a:t>colour palette.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You can also colour in your character if you have some felt tip pens or coloured pencils.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2800"/>
              <a:t>An example is shown opposite.</a:t>
            </a:r>
            <a:endParaRPr b="1" sz="2800"/>
          </a:p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0" name="Google Shape;170;p26"/>
          <p:cNvGraphicFramePr/>
          <p:nvPr/>
        </p:nvGraphicFramePr>
        <p:xfrm>
          <a:off x="10189600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{862CA597-8504-4D4C-B960-06B9A01CF714}</a:tableStyleId>
              </a:tblPr>
              <a:tblGrid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</a:tblGrid>
              <a:tr h="200025">
                <a:tc gridSpan="8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Frame 1</a:t>
                      </a:r>
                      <a:endParaRPr b="1" sz="2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917950" y="890050"/>
            <a:ext cx="13345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Introduction: </a:t>
            </a:r>
            <a:r>
              <a:rPr lang="en-GB"/>
              <a:t>Creating a character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917950" y="2876300"/>
            <a:ext cx="16452000" cy="11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Here is an example of 3 completed frames. Notice how each frame has a slight change which will allow the character to look like it is moving. </a:t>
            </a:r>
            <a:endParaRPr b="1" sz="2800"/>
          </a:p>
        </p:txBody>
      </p:sp>
      <p:sp>
        <p:nvSpPr>
          <p:cNvPr id="177" name="Google Shape;177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8" name="Google Shape;178;p27"/>
          <p:cNvGraphicFramePr/>
          <p:nvPr/>
        </p:nvGraphicFramePr>
        <p:xfrm>
          <a:off x="917950" y="413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{862CA597-8504-4D4C-B960-06B9A01CF714}</a:tableStyleId>
              </a:tblPr>
              <a:tblGrid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</a:tblGrid>
              <a:tr h="200025">
                <a:tc gridSpan="8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Frame 1</a:t>
                      </a:r>
                      <a:endParaRPr b="1" sz="2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" name="Google Shape;179;p27"/>
          <p:cNvGraphicFramePr/>
          <p:nvPr/>
        </p:nvGraphicFramePr>
        <p:xfrm>
          <a:off x="6236875" y="413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{862CA597-8504-4D4C-B960-06B9A01CF714}</a:tableStyleId>
              </a:tblPr>
              <a:tblGrid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</a:tblGrid>
              <a:tr h="533400">
                <a:tc gridSpan="8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Frame 2</a:t>
                      </a:r>
                      <a:endParaRPr b="1" sz="2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0" name="Google Shape;180;p27"/>
          <p:cNvGraphicFramePr/>
          <p:nvPr/>
        </p:nvGraphicFramePr>
        <p:xfrm>
          <a:off x="11555800" y="413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{862CA597-8504-4D4C-B960-06B9A01CF714}</a:tableStyleId>
              </a:tblPr>
              <a:tblGrid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</a:tblGrid>
              <a:tr h="533400">
                <a:tc gridSpan="8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Frame 3</a:t>
                      </a:r>
                      <a:endParaRPr b="1" sz="2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</a:t>
            </a:r>
            <a:r>
              <a:rPr lang="en-GB"/>
              <a:t>Creating a character</a:t>
            </a:r>
            <a:endParaRPr/>
          </a:p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917950" y="2876300"/>
            <a:ext cx="16452000" cy="11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Either </a:t>
            </a:r>
            <a:r>
              <a:rPr b="1" lang="en-GB" sz="2800"/>
              <a:t>print</a:t>
            </a:r>
            <a:r>
              <a:rPr lang="en-GB" sz="2800"/>
              <a:t> this page to complete your design or </a:t>
            </a:r>
            <a:r>
              <a:rPr b="1" lang="en-GB" sz="2800"/>
              <a:t>copy </a:t>
            </a:r>
            <a:r>
              <a:rPr lang="en-GB" sz="2800"/>
              <a:t>it out onto some lined/squared paper.</a:t>
            </a:r>
            <a:endParaRPr b="1" sz="2800"/>
          </a:p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8" name="Google Shape;188;p28"/>
          <p:cNvGraphicFramePr/>
          <p:nvPr/>
        </p:nvGraphicFramePr>
        <p:xfrm>
          <a:off x="917950" y="413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{862CA597-8504-4D4C-B960-06B9A01CF714}</a:tableStyleId>
              </a:tblPr>
              <a:tblGrid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</a:tblGrid>
              <a:tr h="200025">
                <a:tc gridSpan="8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Frame 1</a:t>
                      </a:r>
                      <a:endParaRPr b="1" sz="2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" name="Google Shape;189;p28"/>
          <p:cNvGraphicFramePr/>
          <p:nvPr/>
        </p:nvGraphicFramePr>
        <p:xfrm>
          <a:off x="6236875" y="413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{862CA597-8504-4D4C-B960-06B9A01CF714}</a:tableStyleId>
              </a:tblPr>
              <a:tblGrid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</a:tblGrid>
              <a:tr h="533400">
                <a:tc gridSpan="8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Frame 2</a:t>
                      </a:r>
                      <a:endParaRPr b="1" sz="2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0" name="Google Shape;190;p28"/>
          <p:cNvGraphicFramePr/>
          <p:nvPr/>
        </p:nvGraphicFramePr>
        <p:xfrm>
          <a:off x="11555800" y="413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{862CA597-8504-4D4C-B960-06B9A01CF714}</a:tableStyleId>
              </a:tblPr>
              <a:tblGrid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  <a:gridCol w="641325"/>
              </a:tblGrid>
              <a:tr h="533400">
                <a:tc gridSpan="8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Frame 3</a:t>
                      </a:r>
                      <a:endParaRPr b="1" sz="2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</a:t>
                      </a:r>
                      <a:endParaRPr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</a:t>
                      </a:r>
                      <a:endParaRPr b="1" sz="28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Program your character</a:t>
            </a:r>
            <a:endParaRPr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917950" y="1952700"/>
            <a:ext cx="16452000" cy="68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highlight>
                  <a:schemeClr val="dk2"/>
                </a:highlight>
              </a:rPr>
              <a:t> Worked example .</a:t>
            </a:r>
            <a:endParaRPr sz="2800">
              <a:solidFill>
                <a:srgbClr val="FFFFFF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Display a smiley face on the LED matrix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98" name="Google Shape;198;p29"/>
          <p:cNvGraphicFramePr/>
          <p:nvPr/>
        </p:nvGraphicFramePr>
        <p:xfrm>
          <a:off x="8614075" y="183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{81FCFA7C-62A6-4BE0-8B5D-6A65F75CC763}</a:tableStyleId>
              </a:tblPr>
              <a:tblGrid>
                <a:gridCol w="627950"/>
                <a:gridCol w="79293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17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from sense_hat import SenseHat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sense = SenseHat()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 = (255, 0, 0) # Red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 = (0, 0, 180) # Blue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smile = [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b, b, b, b, b, b, b, b,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b, b, b, b, b, b, b, b,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b, b, r, b, b, r, b, b,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b, b, b, b, b, b, b, b,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b, r, b, b, b, b, r, b,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b, b, r, r, r, r, b, b,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b, b, b, b, b, b, b, b,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b, b, b, b, b, b, b, b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sense.set_pixels(smile)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Program your character</a:t>
            </a:r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Step 1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Using the worked example as a guide, create three lists that will hold your three frames for your animated character.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Make sure that you create the variables for each colour. Use the RGB codes to help with this. 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Step 2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Run your program to see what happens. If your program works correctly then you should just see the final frame on the screen when you execute the code.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Program your character</a:t>
            </a:r>
            <a:endParaRPr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Common errors:</a:t>
            </a:r>
            <a:endParaRPr b="1"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Missing commas - study the worked example.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A comma at the end of the last line - study the worked example, there should not be a comma on the last line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Variables not declared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Missing square bracket at the end - study the worked example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Missing instruction to set the pixels - there should be a line of code (like line 18) for each frame.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12" name="Google Shape;212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Program your character</a:t>
            </a:r>
            <a:endParaRPr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Step 3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At the moment your program is too quick so it </a:t>
            </a:r>
            <a:r>
              <a:rPr b="1" lang="en-GB" sz="2800"/>
              <a:t>appears </a:t>
            </a:r>
            <a:r>
              <a:rPr lang="en-GB" sz="2800"/>
              <a:t>that </a:t>
            </a:r>
            <a:r>
              <a:rPr b="1" lang="en-GB" sz="2800"/>
              <a:t>only frame 3</a:t>
            </a:r>
            <a:r>
              <a:rPr lang="en-GB" sz="2800"/>
              <a:t> is ever executed. Use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sleep()</a:t>
            </a:r>
            <a:r>
              <a:rPr lang="en-GB" sz="2800"/>
              <a:t> to slow the program down.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Remember the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GB" sz="2800"/>
              <a:t> statement for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time</a:t>
            </a:r>
            <a:r>
              <a:rPr lang="en-GB" sz="2800"/>
              <a:t> and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sleep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Step 4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Use a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r>
              <a:rPr lang="en-GB" sz="2800"/>
              <a:t> loop to make your animated character loop forever.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steps</a:t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Explorer Task (Optional)</a:t>
            </a:r>
            <a:endParaRPr/>
          </a:p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This code snippet makes use of the temperature sensor. 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Incorporate this into your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r>
              <a:rPr lang="en-GB" sz="2800"/>
              <a:t> loop so that the character is slow when it is hot and fast when it is cool.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400"/>
              <a:t>Tip: </a:t>
            </a:r>
            <a:r>
              <a:rPr lang="en-GB" sz="2400"/>
              <a:t>You will need to move the temperature slider to test your code. </a:t>
            </a:r>
            <a:endParaRPr sz="24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400"/>
              <a:t>Tip:</a:t>
            </a:r>
            <a:r>
              <a:rPr lang="en-GB" sz="2400"/>
              <a:t> If you are using a physical Sense HAT then you will need to know the temperature of the room in order to test your code. Print the temperature to find out what it is. </a:t>
            </a:r>
            <a:endParaRPr sz="24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7" name="Google Shape;227;p33"/>
          <p:cNvGraphicFramePr/>
          <p:nvPr/>
        </p:nvGraphicFramePr>
        <p:xfrm>
          <a:off x="917950" y="468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{81FCFA7C-62A6-4BE0-8B5D-6A65F75CC763}</a:tableStyleId>
              </a:tblPr>
              <a:tblGrid>
                <a:gridCol w="1349285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while True: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temperature = sense.get_temperature()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if temperature &gt; 20: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speed = 2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else: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speed = 0.5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Getting started 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Step 1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Open the Sense HAT emulator using this shortlink: </a:t>
            </a:r>
            <a:r>
              <a:rPr b="1" lang="en-GB" sz="2800"/>
              <a:t>oaknat.uk/comp-ks4-senseHAT-emulator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Tip: if the emulator does not appear on the right hand side then run the code.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Step 2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Now copy the following code into line 3.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This piece of code is a function that takes a message, formats it so that it can be shown on LED display and scrolls it smoothly across.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917950" y="823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{81FCFA7C-62A6-4BE0-8B5D-6A65F75CC763}</a:tableStyleId>
              </a:tblPr>
              <a:tblGrid>
                <a:gridCol w="549450"/>
                <a:gridCol w="83403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sense.show_message("Hello world!")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Getting started 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Step 3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Save and run your program. You should see the words “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Hello world!</a:t>
            </a:r>
            <a:r>
              <a:rPr lang="en-GB" sz="2800"/>
              <a:t>” scroll across the LED matrix.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Important: </a:t>
            </a:r>
            <a:r>
              <a:rPr lang="en-GB" sz="2800"/>
              <a:t>If you are using a physical sense HAT for this activity then do not save your file as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sense_hat.py</a:t>
            </a:r>
            <a:r>
              <a:rPr lang="en-GB" sz="2800"/>
              <a:t> as it won’t work because it uses the same name as the module used for the Sense HAT.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Using colour 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Step 1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The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show_message</a:t>
            </a:r>
            <a:r>
              <a:rPr lang="en-GB" sz="2800"/>
              <a:t> function can take more than 1 argument. You can also specify the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text_colour, back_colour</a:t>
            </a:r>
            <a:r>
              <a:rPr lang="en-GB" sz="2800"/>
              <a:t> and the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scroll_speed</a:t>
            </a:r>
            <a:r>
              <a:rPr lang="en-GB" sz="2800"/>
              <a:t>. 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Copy the code below to see what happens: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1" name="Google Shape;111;p18"/>
          <p:cNvGraphicFramePr/>
          <p:nvPr/>
        </p:nvGraphicFramePr>
        <p:xfrm>
          <a:off x="917950" y="562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{81FCFA7C-62A6-4BE0-8B5D-6A65F75CC763}</a:tableStyleId>
              </a:tblPr>
              <a:tblGrid>
                <a:gridCol w="135472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sense.show_message("Hello world!", text_colour = (0, 0, 255))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Using colour 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Step 2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The scroll text should have appeared in </a:t>
            </a:r>
            <a:r>
              <a:rPr b="1" lang="en-GB" sz="2800"/>
              <a:t>blue</a:t>
            </a:r>
            <a:r>
              <a:rPr lang="en-GB" sz="2800"/>
              <a:t>. It appears in </a:t>
            </a:r>
            <a:r>
              <a:rPr b="1" lang="en-GB" sz="2800"/>
              <a:t>blue</a:t>
            </a:r>
            <a:r>
              <a:rPr lang="en-GB" sz="2800"/>
              <a:t> due to the three values that have been used between the brackets. The first value is for </a:t>
            </a:r>
            <a:r>
              <a:rPr b="1" lang="en-GB" sz="2800"/>
              <a:t>R</a:t>
            </a:r>
            <a:r>
              <a:rPr lang="en-GB" sz="2800"/>
              <a:t>ed, the second is for </a:t>
            </a:r>
            <a:r>
              <a:rPr b="1" lang="en-GB" sz="2800"/>
              <a:t>G</a:t>
            </a:r>
            <a:r>
              <a:rPr lang="en-GB" sz="2800"/>
              <a:t>reen and the third is for </a:t>
            </a:r>
            <a:r>
              <a:rPr b="1" lang="en-GB" sz="2800"/>
              <a:t>B</a:t>
            </a:r>
            <a:r>
              <a:rPr lang="en-GB" sz="2800"/>
              <a:t>lue.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Modify the code so that the text appears in </a:t>
            </a:r>
            <a:r>
              <a:rPr b="1" lang="en-GB" sz="2800"/>
              <a:t>Red</a:t>
            </a:r>
            <a:r>
              <a:rPr lang="en-GB" sz="2800"/>
              <a:t> instead of </a:t>
            </a:r>
            <a:r>
              <a:rPr b="1" lang="en-GB" sz="2800"/>
              <a:t>Blue</a:t>
            </a:r>
            <a:r>
              <a:rPr lang="en-GB" sz="2800"/>
              <a:t>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9" name="Google Shape;119;p19"/>
          <p:cNvGraphicFramePr/>
          <p:nvPr/>
        </p:nvGraphicFramePr>
        <p:xfrm>
          <a:off x="917950" y="540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{81FCFA7C-62A6-4BE0-8B5D-6A65F75CC763}</a:tableStyleId>
              </a:tblPr>
              <a:tblGrid>
                <a:gridCol w="132012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                                        </a:t>
                      </a: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# R, G, B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sense.show_message("Hello world!", text_colour = (0, 0, 255))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Using colour 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Step 3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For each colour you can use a value from </a:t>
            </a:r>
            <a:r>
              <a:rPr b="1" lang="en-GB" sz="2800"/>
              <a:t>0 - 255</a:t>
            </a:r>
            <a:r>
              <a:rPr lang="en-GB" sz="2800"/>
              <a:t>. </a:t>
            </a:r>
            <a:r>
              <a:rPr b="1" lang="en-GB" sz="2800"/>
              <a:t>0</a:t>
            </a:r>
            <a:r>
              <a:rPr lang="en-GB" sz="2800"/>
              <a:t> is no colour and </a:t>
            </a:r>
            <a:r>
              <a:rPr b="1" lang="en-GB" sz="2800"/>
              <a:t>255</a:t>
            </a:r>
            <a:r>
              <a:rPr lang="en-GB" sz="2800"/>
              <a:t> is full brightness.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Investigate the different colour options on this website and try a different colour with your scroll message: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</a:rPr>
              <a:t>oaknat.uk/comp-w3-colour</a:t>
            </a:r>
            <a:endParaRPr b="1" sz="2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Using colour 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Step 4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Instead of entering the values each time you can hold the colour values in </a:t>
            </a:r>
            <a:r>
              <a:rPr b="1" lang="en-GB" sz="2800"/>
              <a:t>variables</a:t>
            </a:r>
            <a:r>
              <a:rPr lang="en-GB" sz="2800"/>
              <a:t>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Create a </a:t>
            </a:r>
            <a:r>
              <a:rPr b="1" lang="en-GB" sz="2800"/>
              <a:t>variable </a:t>
            </a:r>
            <a:r>
              <a:rPr lang="en-GB" sz="2800"/>
              <a:t>with your chosen colour and use the </a:t>
            </a:r>
            <a:r>
              <a:rPr b="1" lang="en-GB" sz="2800"/>
              <a:t>variable name</a:t>
            </a:r>
            <a:r>
              <a:rPr lang="en-GB" sz="2800"/>
              <a:t> inside the brackets instead of the values.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Make sure that you </a:t>
            </a:r>
            <a:r>
              <a:rPr b="1" lang="en-GB" sz="2800"/>
              <a:t>create the variable </a:t>
            </a:r>
            <a:r>
              <a:rPr lang="en-GB" sz="2800"/>
              <a:t>before the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show_message</a:t>
            </a:r>
            <a:r>
              <a:rPr lang="en-GB" sz="2800"/>
              <a:t> code.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4" name="Google Shape;134;p21"/>
          <p:cNvGraphicFramePr/>
          <p:nvPr/>
        </p:nvGraphicFramePr>
        <p:xfrm>
          <a:off x="917950" y="407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{81FCFA7C-62A6-4BE0-8B5D-6A65F75CC763}</a:tableStyleId>
              </a:tblPr>
              <a:tblGrid>
                <a:gridCol w="59721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red = (255, 0, 0)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green = (0, 255, 0)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blue = (0, 0, 255)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Using colour 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Step 5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To change the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back_colour</a:t>
            </a:r>
            <a:r>
              <a:rPr lang="en-GB" sz="2800"/>
              <a:t> you need to add another argument. 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back_colour = blue</a:t>
            </a:r>
            <a:endParaRPr sz="2800"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Modify </a:t>
            </a:r>
            <a:r>
              <a:rPr lang="en-GB" sz="2800"/>
              <a:t>your code so that it changes the background colour of the message as well.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