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A4A9E6-AED7-4B46-9B61-67F07210589A}">
  <a:tblStyle styleId="{8CA4A9E6-AED7-4B46-9B61-67F0721058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9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9b54f7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9b54f7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6a2a2f09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6a2a2f0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6a2a2f09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6a2a2f09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6a2a2f09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6a2a2f09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a2a2f09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6a2a2f09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69b54f7e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69b54f7e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6a2b552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6a2b552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6a2b552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6a2b552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3-D Shape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Problem solving using 2-D representations of 3-D shapes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3-D</a:t>
            </a: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 shape vocabulary</a:t>
            </a:r>
            <a:endParaRPr sz="1100"/>
          </a:p>
        </p:txBody>
      </p:sp>
      <p:sp>
        <p:nvSpPr>
          <p:cNvPr id="128" name="Google Shape;128;p28"/>
          <p:cNvSpPr txBox="1"/>
          <p:nvPr/>
        </p:nvSpPr>
        <p:spPr>
          <a:xfrm>
            <a:off x="107825" y="667950"/>
            <a:ext cx="17406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Face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Edge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Vertices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Apex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9" name="Google Shape;129;p28"/>
          <p:cNvGraphicFramePr/>
          <p:nvPr/>
        </p:nvGraphicFramePr>
        <p:xfrm>
          <a:off x="2427525" y="59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{8CA4A9E6-AED7-4B46-9B61-67F07210589A}</a:tableStyleId>
              </a:tblPr>
              <a:tblGrid>
                <a:gridCol w="6341875"/>
              </a:tblGrid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corner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969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flat or curved surface on a 3-D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Corners where edges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area where 2 faces meet.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vertex at the top of the shape.</a:t>
                      </a:r>
                      <a:endParaRPr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/>
          <p:nvPr/>
        </p:nvSpPr>
        <p:spPr>
          <a:xfrm>
            <a:off x="107825" y="667950"/>
            <a:ext cx="6900300" cy="981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this shape be represented using a 2-D format?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025" y="1802975"/>
            <a:ext cx="2961075" cy="2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275" y="1802975"/>
            <a:ext cx="2190750" cy="259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9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38" name="Google Shape;138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9" name="Google Shape;139;p29"/>
            <p:cNvPicPr preferRelativeResize="0"/>
            <p:nvPr/>
          </p:nvPicPr>
          <p:blipFill rotWithShape="1">
            <a:blip r:embed="rId6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29"/>
          <p:cNvSpPr txBox="1"/>
          <p:nvPr/>
        </p:nvSpPr>
        <p:spPr>
          <a:xfrm>
            <a:off x="1062438" y="900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1" name="Google Shape;141;p29"/>
          <p:cNvGrpSpPr/>
          <p:nvPr/>
        </p:nvGrpSpPr>
        <p:grpSpPr>
          <a:xfrm>
            <a:off x="4893675" y="-47270"/>
            <a:ext cx="453204" cy="592924"/>
            <a:chOff x="6586700" y="4935125"/>
            <a:chExt cx="730975" cy="1080008"/>
          </a:xfrm>
        </p:grpSpPr>
        <p:pic>
          <p:nvPicPr>
            <p:cNvPr id="142" name="Google Shape;142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3" name="Google Shape;143;p29"/>
            <p:cNvPicPr preferRelativeResize="0"/>
            <p:nvPr/>
          </p:nvPicPr>
          <p:blipFill rotWithShape="1">
            <a:blip r:embed="rId8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9"/>
          <p:cNvSpPr txBox="1"/>
          <p:nvPr/>
        </p:nvSpPr>
        <p:spPr>
          <a:xfrm>
            <a:off x="5227300" y="90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Introducing the problem</a:t>
            </a:r>
            <a:endParaRPr sz="700"/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225" y="2500250"/>
            <a:ext cx="4192777" cy="13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77400" y="579525"/>
            <a:ext cx="8896800" cy="24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Dear pupils,</a:t>
            </a:r>
            <a:b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wondered whether you could design us some homes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b="1"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Each home should be made out of 4 cubes and we would like 12 different homes designed.</a:t>
            </a:r>
            <a:endParaRPr b="1"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 thanks,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Nevile, Lucy, Simon &amp; Flo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75" y="3663800"/>
            <a:ext cx="9239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100" y="3663800"/>
            <a:ext cx="9239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700" y="3663800"/>
            <a:ext cx="92392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625" y="3663800"/>
            <a:ext cx="92392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Introducing the problem</a:t>
            </a:r>
            <a:endParaRPr sz="700"/>
          </a:p>
        </p:txBody>
      </p:sp>
      <p:pic>
        <p:nvPicPr>
          <p:cNvPr id="161" name="Google Shape;1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28600"/>
            <a:ext cx="169545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2031925" y="412350"/>
            <a:ext cx="68538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every </a:t>
            </a: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 square of land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used, there will be a cost of </a:t>
            </a: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£36</a:t>
            </a:r>
            <a:r>
              <a:rPr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every </a:t>
            </a: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cube face exposed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the paint will cost </a:t>
            </a:r>
            <a:r>
              <a:rPr b="1"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£7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3" name="Google Shape;163;p31"/>
          <p:cNvGraphicFramePr/>
          <p:nvPr/>
        </p:nvGraphicFramePr>
        <p:xfrm>
          <a:off x="2141250" y="227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{8CA4A9E6-AED7-4B46-9B61-67F07210589A}</a:tableStyleId>
              </a:tblPr>
              <a:tblGrid>
                <a:gridCol w="3317575"/>
                <a:gridCol w="3317575"/>
              </a:tblGrid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Squares of land used and 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Cube faces exposed and total cost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/>
          <p:nvPr/>
        </p:nvSpPr>
        <p:spPr>
          <a:xfrm>
            <a:off x="53850" y="797338"/>
            <a:ext cx="90363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Solving the problem </a:t>
            </a:r>
            <a:endParaRPr sz="700"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875" y="1485600"/>
            <a:ext cx="2961075" cy="2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25925"/>
            <a:ext cx="1055775" cy="2450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32"/>
          <p:cNvGraphicFramePr/>
          <p:nvPr/>
        </p:nvGraphicFramePr>
        <p:xfrm>
          <a:off x="4249075" y="1983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{8CA4A9E6-AED7-4B46-9B61-67F07210589A}</a:tableStyleId>
              </a:tblPr>
              <a:tblGrid>
                <a:gridCol w="2893225"/>
                <a:gridCol w="1838850"/>
              </a:tblGrid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Squares of land used and 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Cube faces exposed and total cost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7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172" name="Google Shape;172;p32"/>
          <p:cNvGrpSpPr/>
          <p:nvPr/>
        </p:nvGrpSpPr>
        <p:grpSpPr>
          <a:xfrm>
            <a:off x="394726" y="10"/>
            <a:ext cx="457484" cy="574021"/>
            <a:chOff x="3258050" y="2365375"/>
            <a:chExt cx="1121284" cy="1975297"/>
          </a:xfrm>
        </p:grpSpPr>
        <p:pic>
          <p:nvPicPr>
            <p:cNvPr id="173" name="Google Shape;17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4" name="Google Shape;174;p32"/>
            <p:cNvPicPr preferRelativeResize="0"/>
            <p:nvPr/>
          </p:nvPicPr>
          <p:blipFill rotWithShape="1">
            <a:blip r:embed="rId6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32"/>
          <p:cNvSpPr txBox="1"/>
          <p:nvPr/>
        </p:nvSpPr>
        <p:spPr>
          <a:xfrm>
            <a:off x="1062438" y="1278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" name="Google Shape;176;p32"/>
          <p:cNvGrpSpPr/>
          <p:nvPr/>
        </p:nvGrpSpPr>
        <p:grpSpPr>
          <a:xfrm>
            <a:off x="5227300" y="90055"/>
            <a:ext cx="453204" cy="592924"/>
            <a:chOff x="6586700" y="4935125"/>
            <a:chExt cx="730975" cy="1080008"/>
          </a:xfrm>
        </p:grpSpPr>
        <p:pic>
          <p:nvPicPr>
            <p:cNvPr id="177" name="Google Shape;177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8" name="Google Shape;178;p32"/>
            <p:cNvPicPr preferRelativeResize="0"/>
            <p:nvPr/>
          </p:nvPicPr>
          <p:blipFill rotWithShape="1">
            <a:blip r:embed="rId8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32"/>
          <p:cNvSpPr txBox="1"/>
          <p:nvPr/>
        </p:nvSpPr>
        <p:spPr>
          <a:xfrm>
            <a:off x="5276550" y="12785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107825" y="0"/>
            <a:ext cx="90363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85" name="Google Shape;185;p33"/>
          <p:cNvSpPr txBox="1"/>
          <p:nvPr/>
        </p:nvSpPr>
        <p:spPr>
          <a:xfrm>
            <a:off x="0" y="784350"/>
            <a:ext cx="2775300" cy="3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Create 10 further birdhouse designs and identify the total cost.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-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design is cheapest?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-"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design is most expensive?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6" name="Google Shape;186;p33"/>
          <p:cNvGrpSpPr/>
          <p:nvPr/>
        </p:nvGrpSpPr>
        <p:grpSpPr>
          <a:xfrm>
            <a:off x="4545638" y="51098"/>
            <a:ext cx="457484" cy="574021"/>
            <a:chOff x="3258050" y="2365375"/>
            <a:chExt cx="1121284" cy="1975297"/>
          </a:xfrm>
        </p:grpSpPr>
        <p:pic>
          <p:nvPicPr>
            <p:cNvPr id="187" name="Google Shape;187;p3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88" name="Google Shape;188;p33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3"/>
          <p:cNvSpPr txBox="1"/>
          <p:nvPr/>
        </p:nvSpPr>
        <p:spPr>
          <a:xfrm>
            <a:off x="5003125" y="11820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0" name="Google Shape;190;p33"/>
          <p:cNvGrpSpPr/>
          <p:nvPr/>
        </p:nvGrpSpPr>
        <p:grpSpPr>
          <a:xfrm>
            <a:off x="4547787" y="676192"/>
            <a:ext cx="453204" cy="592924"/>
            <a:chOff x="6586700" y="4935125"/>
            <a:chExt cx="730975" cy="1080008"/>
          </a:xfrm>
        </p:grpSpPr>
        <p:pic>
          <p:nvPicPr>
            <p:cNvPr id="191" name="Google Shape;191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92" name="Google Shape;192;p33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33"/>
          <p:cNvSpPr txBox="1"/>
          <p:nvPr/>
        </p:nvSpPr>
        <p:spPr>
          <a:xfrm>
            <a:off x="5194100" y="728000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3275" y="1717075"/>
            <a:ext cx="2456800" cy="2265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5" name="Google Shape;195;p33"/>
          <p:cNvGraphicFramePr/>
          <p:nvPr/>
        </p:nvGraphicFramePr>
        <p:xfrm>
          <a:off x="5388050" y="159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{8CA4A9E6-AED7-4B46-9B61-67F07210589A}</a:tableStyleId>
              </a:tblPr>
              <a:tblGrid>
                <a:gridCol w="2244775"/>
                <a:gridCol w="1426700"/>
              </a:tblGrid>
              <a:tr h="65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Squares of land used and 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51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Cube faces exposed and total cost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48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cost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75" y="88100"/>
            <a:ext cx="8154599" cy="47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75" y="88100"/>
            <a:ext cx="8154599" cy="47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