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10287000" cx="18288000"/>
  <p:notesSz cx="6858000" cy="9144000"/>
  <p:embeddedFontLst>
    <p:embeddedFont>
      <p:font typeface="Montserrat SemiBold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Montserrat Medium"/>
      <p:regular r:id="rId28"/>
      <p:bold r:id="rId29"/>
      <p:italic r:id="rId30"/>
      <p:boldItalic r:id="rId31"/>
    </p:embeddedFont>
    <p:embeddedFont>
      <p:font typeface="Century Gothic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regular.fntdata"/><Relationship Id="rId22" Type="http://schemas.openxmlformats.org/officeDocument/2006/relationships/font" Target="fonts/MontserratSemiBold-italic.fntdata"/><Relationship Id="rId21" Type="http://schemas.openxmlformats.org/officeDocument/2006/relationships/font" Target="fonts/MontserratSemiBold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MontserratMedium-regular.fntdata"/><Relationship Id="rId27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Medium-boldItalic.fntdata"/><Relationship Id="rId30" Type="http://schemas.openxmlformats.org/officeDocument/2006/relationships/font" Target="fonts/MontserratMedium-italic.fntdata"/><Relationship Id="rId11" Type="http://schemas.openxmlformats.org/officeDocument/2006/relationships/slide" Target="slides/slide7.xml"/><Relationship Id="rId33" Type="http://schemas.openxmlformats.org/officeDocument/2006/relationships/font" Target="fonts/CenturyGothic-bold.fntdata"/><Relationship Id="rId10" Type="http://schemas.openxmlformats.org/officeDocument/2006/relationships/slide" Target="slides/slide6.xml"/><Relationship Id="rId32" Type="http://schemas.openxmlformats.org/officeDocument/2006/relationships/font" Target="fonts/CenturyGothic-regular.fntdata"/><Relationship Id="rId13" Type="http://schemas.openxmlformats.org/officeDocument/2006/relationships/slide" Target="slides/slide9.xml"/><Relationship Id="rId35" Type="http://schemas.openxmlformats.org/officeDocument/2006/relationships/font" Target="fonts/CenturyGothic-boldItalic.fntdata"/><Relationship Id="rId12" Type="http://schemas.openxmlformats.org/officeDocument/2006/relationships/slide" Target="slides/slide8.xml"/><Relationship Id="rId34" Type="http://schemas.openxmlformats.org/officeDocument/2006/relationships/font" Target="fonts/CenturyGothic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592af08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592af08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dd4e8ae20_0_24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dd4e8ae20_0_24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dd4e8ae20_0_25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dd4e8ae20_0_2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b3853dd22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8b3853dd22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dd4e8ae20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8dd4e8ae20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8dd4e8ae20_0_27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8dd4e8ae20_0_27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8d592af08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8d592af08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d592af08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d592af08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b3853dd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b3853dd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b3853dd2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b3853dd2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b3853dd2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8b3853dd2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dcf39a2f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dcf39a2f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dcf39a2fa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dcf39a2fa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d592af08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d592af08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dd4e8ae20_0_2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dd4e8ae20_0_2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Relationship Id="rId6" Type="http://schemas.openxmlformats.org/officeDocument/2006/relationships/image" Target="../media/image21.png"/><Relationship Id="rId7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3.png"/><Relationship Id="rId7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40043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 about your daily routine [4 / 4]</a:t>
            </a:r>
            <a:endParaRPr>
              <a:solidFill>
                <a:srgbClr val="4B3241"/>
              </a:solidFill>
            </a:endParaRPr>
          </a:p>
          <a:p>
            <a:pPr indent="-508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i="1" lang="en-GB">
                <a:solidFill>
                  <a:srgbClr val="4B3241"/>
                </a:solidFill>
              </a:rPr>
              <a:t>Devoir/pouvoir</a:t>
            </a:r>
            <a:r>
              <a:rPr lang="en-GB">
                <a:solidFill>
                  <a:srgbClr val="4B3241"/>
                </a:solidFill>
              </a:rPr>
              <a:t> + reflexive verbs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Mademoiselle Martin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1" name="Google Shape;181;p23"/>
          <p:cNvSpPr txBox="1"/>
          <p:nvPr>
            <p:ph type="title"/>
          </p:nvPr>
        </p:nvSpPr>
        <p:spPr>
          <a:xfrm>
            <a:off x="765550" y="695425"/>
            <a:ext cx="2244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Devoir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2" name="Google Shape;182;p23"/>
          <p:cNvSpPr txBox="1"/>
          <p:nvPr>
            <p:ph idx="1" type="body"/>
          </p:nvPr>
        </p:nvSpPr>
        <p:spPr>
          <a:xfrm>
            <a:off x="856475" y="76508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To refer to what you </a:t>
            </a:r>
            <a:r>
              <a:rPr b="1" lang="en-GB" sz="3500"/>
              <a:t>must</a:t>
            </a:r>
            <a:r>
              <a:rPr lang="en-GB" sz="3500"/>
              <a:t> do</a:t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83" name="Google Shape;183;p23"/>
          <p:cNvSpPr txBox="1"/>
          <p:nvPr>
            <p:ph idx="1" type="body"/>
          </p:nvPr>
        </p:nvSpPr>
        <p:spPr>
          <a:xfrm>
            <a:off x="1025050" y="3081300"/>
            <a:ext cx="2244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Je </a:t>
            </a:r>
            <a:r>
              <a:rPr lang="en-GB" sz="3500"/>
              <a:t>d</a:t>
            </a:r>
            <a:r>
              <a:rPr b="1" lang="en-GB" sz="3500">
                <a:solidFill>
                  <a:schemeClr val="accent5"/>
                </a:solidFill>
              </a:rPr>
              <a:t>oi</a:t>
            </a:r>
            <a:r>
              <a:rPr b="1" lang="en-GB" sz="3500"/>
              <a:t>s</a:t>
            </a:r>
            <a:endParaRPr b="1" sz="2800"/>
          </a:p>
        </p:txBody>
      </p:sp>
      <p:sp>
        <p:nvSpPr>
          <p:cNvPr id="184" name="Google Shape;184;p23"/>
          <p:cNvSpPr txBox="1"/>
          <p:nvPr>
            <p:ph idx="1" type="body"/>
          </p:nvPr>
        </p:nvSpPr>
        <p:spPr>
          <a:xfrm>
            <a:off x="3397800" y="3097700"/>
            <a:ext cx="4427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I must, have to</a:t>
            </a:r>
            <a:endParaRPr b="1" sz="2800"/>
          </a:p>
        </p:txBody>
      </p:sp>
      <p:sp>
        <p:nvSpPr>
          <p:cNvPr id="185" name="Google Shape;185;p23"/>
          <p:cNvSpPr txBox="1"/>
          <p:nvPr>
            <p:ph idx="1" type="body"/>
          </p:nvPr>
        </p:nvSpPr>
        <p:spPr>
          <a:xfrm>
            <a:off x="8424850" y="7633275"/>
            <a:ext cx="8945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To refer to what you </a:t>
            </a:r>
            <a:r>
              <a:rPr b="1" lang="en-GB" sz="3500"/>
              <a:t>can </a:t>
            </a:r>
            <a:r>
              <a:rPr lang="en-GB" sz="3500"/>
              <a:t>do</a:t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86" name="Google Shape;186;p23"/>
          <p:cNvSpPr txBox="1"/>
          <p:nvPr>
            <p:ph idx="1" type="body"/>
          </p:nvPr>
        </p:nvSpPr>
        <p:spPr>
          <a:xfrm>
            <a:off x="9486200" y="3075075"/>
            <a:ext cx="2049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Je </a:t>
            </a:r>
            <a:r>
              <a:rPr lang="en-GB" sz="3500"/>
              <a:t>p</a:t>
            </a:r>
            <a:r>
              <a:rPr b="1" lang="en-GB" sz="3500">
                <a:solidFill>
                  <a:schemeClr val="accent5"/>
                </a:solidFill>
              </a:rPr>
              <a:t>eu</a:t>
            </a:r>
            <a:r>
              <a:rPr b="1" lang="en-GB" sz="3500"/>
              <a:t>x</a:t>
            </a:r>
            <a:endParaRPr b="1" sz="2800"/>
          </a:p>
        </p:txBody>
      </p:sp>
      <p:sp>
        <p:nvSpPr>
          <p:cNvPr id="187" name="Google Shape;187;p23"/>
          <p:cNvSpPr txBox="1"/>
          <p:nvPr>
            <p:ph idx="1" type="body"/>
          </p:nvPr>
        </p:nvSpPr>
        <p:spPr>
          <a:xfrm>
            <a:off x="11802350" y="3075075"/>
            <a:ext cx="6444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I can </a:t>
            </a:r>
            <a:endParaRPr b="1" sz="2800"/>
          </a:p>
        </p:txBody>
      </p:sp>
      <p:cxnSp>
        <p:nvCxnSpPr>
          <p:cNvPr id="188" name="Google Shape;188;p23"/>
          <p:cNvCxnSpPr/>
          <p:nvPr/>
        </p:nvCxnSpPr>
        <p:spPr>
          <a:xfrm flipH="1">
            <a:off x="8794925" y="2700288"/>
            <a:ext cx="29400" cy="60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89" name="Google Shape;189;p23"/>
          <p:cNvSpPr txBox="1"/>
          <p:nvPr>
            <p:ph type="title"/>
          </p:nvPr>
        </p:nvSpPr>
        <p:spPr>
          <a:xfrm>
            <a:off x="2910200" y="695425"/>
            <a:ext cx="59106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-  to have to / must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90" name="Google Shape;19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4950" y="3996563"/>
            <a:ext cx="4074499" cy="305587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3"/>
          <p:cNvSpPr txBox="1"/>
          <p:nvPr>
            <p:ph type="title"/>
          </p:nvPr>
        </p:nvSpPr>
        <p:spPr>
          <a:xfrm>
            <a:off x="9655250" y="695425"/>
            <a:ext cx="35649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Pouvoir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2" name="Google Shape;192;p23"/>
          <p:cNvSpPr txBox="1"/>
          <p:nvPr>
            <p:ph type="title"/>
          </p:nvPr>
        </p:nvSpPr>
        <p:spPr>
          <a:xfrm>
            <a:off x="12134050" y="695425"/>
            <a:ext cx="47181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-  to be able to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93" name="Google Shape;19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84650" y="3996575"/>
            <a:ext cx="4074499" cy="2716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9" name="Google Shape;199;p24"/>
          <p:cNvSpPr txBox="1"/>
          <p:nvPr>
            <p:ph idx="1" type="body"/>
          </p:nvPr>
        </p:nvSpPr>
        <p:spPr>
          <a:xfrm>
            <a:off x="918000" y="1715575"/>
            <a:ext cx="16452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Use </a:t>
            </a:r>
            <a:r>
              <a:rPr b="1" lang="en-GB" sz="3500"/>
              <a:t>devoir</a:t>
            </a:r>
            <a:r>
              <a:rPr lang="en-GB" sz="3500"/>
              <a:t> </a:t>
            </a:r>
            <a:r>
              <a:rPr lang="en-GB" sz="3500"/>
              <a:t>with an infinitive to say what you must do.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00" name="Google Shape;200;p24"/>
          <p:cNvSpPr txBox="1"/>
          <p:nvPr>
            <p:ph idx="1" type="body"/>
          </p:nvPr>
        </p:nvSpPr>
        <p:spPr>
          <a:xfrm>
            <a:off x="97275" y="8030350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 must stay at home.</a:t>
            </a:r>
            <a:endParaRPr sz="2800"/>
          </a:p>
        </p:txBody>
      </p:sp>
      <p:cxnSp>
        <p:nvCxnSpPr>
          <p:cNvPr id="201" name="Google Shape;201;p24"/>
          <p:cNvCxnSpPr/>
          <p:nvPr/>
        </p:nvCxnSpPr>
        <p:spPr>
          <a:xfrm flipH="1">
            <a:off x="8491150" y="3730125"/>
            <a:ext cx="53400" cy="502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02" name="Google Shape;202;p24"/>
          <p:cNvSpPr txBox="1"/>
          <p:nvPr>
            <p:ph type="title"/>
          </p:nvPr>
        </p:nvSpPr>
        <p:spPr>
          <a:xfrm>
            <a:off x="917950" y="559800"/>
            <a:ext cx="94683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Devoir and pouvoir + infinitive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3" name="Google Shape;203;p24"/>
          <p:cNvSpPr txBox="1"/>
          <p:nvPr>
            <p:ph idx="1" type="body"/>
          </p:nvPr>
        </p:nvSpPr>
        <p:spPr>
          <a:xfrm>
            <a:off x="980900" y="3631100"/>
            <a:ext cx="6610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Je </a:t>
            </a:r>
            <a:r>
              <a:rPr lang="en-GB" sz="3500"/>
              <a:t>d</a:t>
            </a:r>
            <a:r>
              <a:rPr b="1" lang="en-GB" sz="3500">
                <a:solidFill>
                  <a:schemeClr val="accent5"/>
                </a:solidFill>
              </a:rPr>
              <a:t>oi</a:t>
            </a:r>
            <a:r>
              <a:rPr b="1" lang="en-GB" sz="3500"/>
              <a:t>s</a:t>
            </a:r>
            <a:r>
              <a:rPr lang="en-GB" sz="3500"/>
              <a:t> rest</a:t>
            </a:r>
            <a:r>
              <a:rPr b="1" lang="en-GB" sz="3500"/>
              <a:t>er</a:t>
            </a:r>
            <a:r>
              <a:rPr lang="en-GB" sz="3500"/>
              <a:t> chez moi.</a:t>
            </a:r>
            <a:endParaRPr sz="2800"/>
          </a:p>
        </p:txBody>
      </p:sp>
      <p:sp>
        <p:nvSpPr>
          <p:cNvPr id="204" name="Google Shape;204;p24"/>
          <p:cNvSpPr txBox="1"/>
          <p:nvPr/>
        </p:nvSpPr>
        <p:spPr>
          <a:xfrm>
            <a:off x="10050025" y="9702075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05" name="Google Shape;2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4324" y="4365200"/>
            <a:ext cx="3305902" cy="3305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 txBox="1"/>
          <p:nvPr>
            <p:ph idx="1" type="body"/>
          </p:nvPr>
        </p:nvSpPr>
        <p:spPr>
          <a:xfrm>
            <a:off x="980900" y="2507188"/>
            <a:ext cx="16452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Use </a:t>
            </a:r>
            <a:r>
              <a:rPr b="1" lang="en-GB" sz="3500"/>
              <a:t>pouvoir </a:t>
            </a:r>
            <a:r>
              <a:rPr lang="en-GB" sz="3500"/>
              <a:t>with an infinitive to say what you can do.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07" name="Google Shape;207;p24"/>
          <p:cNvSpPr txBox="1"/>
          <p:nvPr>
            <p:ph idx="1" type="body"/>
          </p:nvPr>
        </p:nvSpPr>
        <p:spPr>
          <a:xfrm>
            <a:off x="9165075" y="8030350"/>
            <a:ext cx="8775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 can have a lie in.</a:t>
            </a:r>
            <a:endParaRPr sz="2800"/>
          </a:p>
        </p:txBody>
      </p:sp>
      <p:sp>
        <p:nvSpPr>
          <p:cNvPr id="208" name="Google Shape;208;p24"/>
          <p:cNvSpPr txBox="1"/>
          <p:nvPr>
            <p:ph idx="1" type="body"/>
          </p:nvPr>
        </p:nvSpPr>
        <p:spPr>
          <a:xfrm>
            <a:off x="10048700" y="3631100"/>
            <a:ext cx="7174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Je </a:t>
            </a:r>
            <a:r>
              <a:rPr lang="en-GB" sz="3500"/>
              <a:t>p</a:t>
            </a:r>
            <a:r>
              <a:rPr b="1" lang="en-GB" sz="3500">
                <a:solidFill>
                  <a:schemeClr val="accent5"/>
                </a:solidFill>
              </a:rPr>
              <a:t>eu</a:t>
            </a:r>
            <a:r>
              <a:rPr b="1" lang="en-GB" sz="3500"/>
              <a:t>x</a:t>
            </a:r>
            <a:r>
              <a:rPr lang="en-GB" sz="3500"/>
              <a:t> fai</a:t>
            </a:r>
            <a:r>
              <a:rPr b="1" lang="en-GB" sz="3500"/>
              <a:t>re</a:t>
            </a:r>
            <a:r>
              <a:rPr lang="en-GB" sz="3500"/>
              <a:t> la grasse matinée.</a:t>
            </a:r>
            <a:endParaRPr sz="2800"/>
          </a:p>
        </p:txBody>
      </p:sp>
      <p:pic>
        <p:nvPicPr>
          <p:cNvPr id="209" name="Google Shape;20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05898" y="4704875"/>
            <a:ext cx="3029450" cy="279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5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5" name="Google Shape;215;p25"/>
          <p:cNvSpPr txBox="1"/>
          <p:nvPr>
            <p:ph type="title"/>
          </p:nvPr>
        </p:nvSpPr>
        <p:spPr>
          <a:xfrm>
            <a:off x="917950" y="890050"/>
            <a:ext cx="97161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Je dois + reflexive verb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6" name="Google Shape;216;p25"/>
          <p:cNvSpPr txBox="1"/>
          <p:nvPr>
            <p:ph idx="1" type="body"/>
          </p:nvPr>
        </p:nvSpPr>
        <p:spPr>
          <a:xfrm>
            <a:off x="9543275" y="2694075"/>
            <a:ext cx="4254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Je</a:t>
            </a:r>
            <a:r>
              <a:rPr b="1" lang="en-GB" sz="3500"/>
              <a:t> </a:t>
            </a:r>
            <a:r>
              <a:rPr b="1" lang="en-GB" sz="3500">
                <a:solidFill>
                  <a:schemeClr val="accent6"/>
                </a:solidFill>
              </a:rPr>
              <a:t>doi</a:t>
            </a:r>
            <a:r>
              <a:rPr b="1" lang="en-GB" sz="3500">
                <a:solidFill>
                  <a:schemeClr val="accent6"/>
                </a:solidFill>
              </a:rPr>
              <a:t>s</a:t>
            </a:r>
            <a:r>
              <a:rPr b="1" lang="en-GB" sz="3500"/>
              <a:t> </a:t>
            </a:r>
            <a:r>
              <a:rPr b="1" lang="en-GB" sz="3500">
                <a:solidFill>
                  <a:schemeClr val="accent5"/>
                </a:solidFill>
              </a:rPr>
              <a:t>me lever</a:t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217" name="Google Shape;217;p25"/>
          <p:cNvSpPr txBox="1"/>
          <p:nvPr>
            <p:ph idx="1" type="body"/>
          </p:nvPr>
        </p:nvSpPr>
        <p:spPr>
          <a:xfrm>
            <a:off x="13571650" y="2694075"/>
            <a:ext cx="3910200" cy="138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I must/have to </a:t>
            </a:r>
            <a:r>
              <a:rPr b="1" lang="en-GB" sz="3500">
                <a:solidFill>
                  <a:schemeClr val="accent5"/>
                </a:solidFill>
              </a:rPr>
              <a:t>get up</a:t>
            </a:r>
            <a:endParaRPr b="1" sz="2800">
              <a:solidFill>
                <a:schemeClr val="accent5"/>
              </a:solidFill>
            </a:endParaRPr>
          </a:p>
        </p:txBody>
      </p:sp>
      <p:cxnSp>
        <p:nvCxnSpPr>
          <p:cNvPr id="218" name="Google Shape;218;p25"/>
          <p:cNvCxnSpPr/>
          <p:nvPr/>
        </p:nvCxnSpPr>
        <p:spPr>
          <a:xfrm flipH="1">
            <a:off x="8794925" y="2319288"/>
            <a:ext cx="29400" cy="60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pic>
        <p:nvPicPr>
          <p:cNvPr id="219" name="Google Shape;21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20376" y="3525663"/>
            <a:ext cx="1532000" cy="3235674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5"/>
          <p:cNvSpPr txBox="1"/>
          <p:nvPr>
            <p:ph idx="1" type="body"/>
          </p:nvPr>
        </p:nvSpPr>
        <p:spPr>
          <a:xfrm>
            <a:off x="1770875" y="2694075"/>
            <a:ext cx="17766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Je</a:t>
            </a:r>
            <a:r>
              <a:rPr b="1" lang="en-GB" sz="3500"/>
              <a:t> </a:t>
            </a:r>
            <a:r>
              <a:rPr b="1" lang="en-GB" sz="3500">
                <a:solidFill>
                  <a:schemeClr val="accent6"/>
                </a:solidFill>
              </a:rPr>
              <a:t>dois</a:t>
            </a:r>
            <a:r>
              <a:rPr b="1" lang="en-GB" sz="3500"/>
              <a:t> </a:t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4535775" y="2617875"/>
            <a:ext cx="21963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se lever</a:t>
            </a:r>
            <a:endParaRPr/>
          </a:p>
        </p:txBody>
      </p:sp>
      <p:sp>
        <p:nvSpPr>
          <p:cNvPr id="222" name="Google Shape;222;p25"/>
          <p:cNvSpPr txBox="1"/>
          <p:nvPr/>
        </p:nvSpPr>
        <p:spPr>
          <a:xfrm>
            <a:off x="3699875" y="2617875"/>
            <a:ext cx="7683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/>
          </a:p>
        </p:txBody>
      </p:sp>
      <p:sp>
        <p:nvSpPr>
          <p:cNvPr id="223" name="Google Shape;223;p25"/>
          <p:cNvSpPr txBox="1"/>
          <p:nvPr>
            <p:ph idx="1" type="body"/>
          </p:nvPr>
        </p:nvSpPr>
        <p:spPr>
          <a:xfrm>
            <a:off x="1550875" y="3428175"/>
            <a:ext cx="2308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I must</a:t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3699875" y="3227475"/>
            <a:ext cx="7683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/>
          </a:p>
        </p:txBody>
      </p:sp>
      <p:sp>
        <p:nvSpPr>
          <p:cNvPr id="225" name="Google Shape;225;p25"/>
          <p:cNvSpPr txBox="1"/>
          <p:nvPr>
            <p:ph idx="1" type="body"/>
          </p:nvPr>
        </p:nvSpPr>
        <p:spPr>
          <a:xfrm>
            <a:off x="4522675" y="3428175"/>
            <a:ext cx="2665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to get up</a:t>
            </a:r>
            <a:endParaRPr b="1" sz="2800">
              <a:solidFill>
                <a:schemeClr val="accent5"/>
              </a:solidFill>
            </a:endParaRPr>
          </a:p>
        </p:txBody>
      </p:sp>
      <p:pic>
        <p:nvPicPr>
          <p:cNvPr id="226" name="Google Shape;22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4050" y="4408700"/>
            <a:ext cx="2196301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5"/>
          <p:cNvSpPr txBox="1"/>
          <p:nvPr>
            <p:ph idx="1" type="body"/>
          </p:nvPr>
        </p:nvSpPr>
        <p:spPr>
          <a:xfrm>
            <a:off x="780275" y="72698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6"/>
                </a:solidFill>
              </a:rPr>
              <a:t>modal verb</a:t>
            </a:r>
            <a:r>
              <a:rPr lang="en-GB" sz="3500"/>
              <a:t> + </a:t>
            </a:r>
            <a:r>
              <a:rPr b="1" lang="en-GB" sz="3500">
                <a:solidFill>
                  <a:schemeClr val="accent5"/>
                </a:solidFill>
              </a:rPr>
              <a:t>infinitive</a:t>
            </a:r>
            <a:endParaRPr b="1" sz="3500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28" name="Google Shape;228;p25"/>
          <p:cNvSpPr/>
          <p:nvPr/>
        </p:nvSpPr>
        <p:spPr>
          <a:xfrm>
            <a:off x="4392975" y="2471700"/>
            <a:ext cx="1099800" cy="10803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5"/>
          <p:cNvSpPr/>
          <p:nvPr/>
        </p:nvSpPr>
        <p:spPr>
          <a:xfrm>
            <a:off x="11022375" y="2471700"/>
            <a:ext cx="1099800" cy="10803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5"/>
          <p:cNvSpPr txBox="1"/>
          <p:nvPr>
            <p:ph idx="1" type="body"/>
          </p:nvPr>
        </p:nvSpPr>
        <p:spPr>
          <a:xfrm>
            <a:off x="856475" y="8399667"/>
            <a:ext cx="16774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Remember that </a:t>
            </a:r>
            <a:r>
              <a:rPr b="1" lang="en-GB" sz="3500">
                <a:solidFill>
                  <a:schemeClr val="accent5"/>
                </a:solidFill>
              </a:rPr>
              <a:t>se </a:t>
            </a:r>
            <a:r>
              <a:rPr lang="en-GB" sz="3500"/>
              <a:t>becomes </a:t>
            </a:r>
            <a:r>
              <a:rPr b="1" lang="en-GB" sz="3500">
                <a:solidFill>
                  <a:schemeClr val="accent5"/>
                </a:solidFill>
              </a:rPr>
              <a:t>me </a:t>
            </a:r>
            <a:r>
              <a:rPr lang="en-GB" sz="3500"/>
              <a:t>to match the subject of the sentence - </a:t>
            </a:r>
            <a:r>
              <a:rPr b="1" lang="en-GB" sz="3500"/>
              <a:t>je</a:t>
            </a:r>
            <a:endParaRPr b="1" sz="3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6" name="Google Shape;236;p26"/>
          <p:cNvSpPr txBox="1"/>
          <p:nvPr>
            <p:ph type="title"/>
          </p:nvPr>
        </p:nvSpPr>
        <p:spPr>
          <a:xfrm>
            <a:off x="917950" y="890050"/>
            <a:ext cx="97161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Je peux + reflexive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7" name="Google Shape;237;p26"/>
          <p:cNvSpPr txBox="1"/>
          <p:nvPr>
            <p:ph idx="1" type="body"/>
          </p:nvPr>
        </p:nvSpPr>
        <p:spPr>
          <a:xfrm>
            <a:off x="9848075" y="2694075"/>
            <a:ext cx="4720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Je</a:t>
            </a:r>
            <a:r>
              <a:rPr b="1" lang="en-GB" sz="3500"/>
              <a:t> </a:t>
            </a:r>
            <a:r>
              <a:rPr b="1" lang="en-GB" sz="3500">
                <a:solidFill>
                  <a:schemeClr val="accent6"/>
                </a:solidFill>
              </a:rPr>
              <a:t>peux </a:t>
            </a:r>
            <a:r>
              <a:rPr b="1" lang="en-GB" sz="3500">
                <a:solidFill>
                  <a:schemeClr val="accent5"/>
                </a:solidFill>
              </a:rPr>
              <a:t>me reposer</a:t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238" name="Google Shape;238;p26"/>
          <p:cNvSpPr txBox="1"/>
          <p:nvPr>
            <p:ph idx="1" type="body"/>
          </p:nvPr>
        </p:nvSpPr>
        <p:spPr>
          <a:xfrm>
            <a:off x="14562250" y="2694075"/>
            <a:ext cx="3910200" cy="138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I can </a:t>
            </a:r>
            <a:r>
              <a:rPr b="1" lang="en-GB" sz="3500">
                <a:solidFill>
                  <a:schemeClr val="accent5"/>
                </a:solidFill>
              </a:rPr>
              <a:t>relax</a:t>
            </a:r>
            <a:endParaRPr b="1" sz="2800">
              <a:solidFill>
                <a:schemeClr val="accent5"/>
              </a:solidFill>
            </a:endParaRPr>
          </a:p>
        </p:txBody>
      </p:sp>
      <p:cxnSp>
        <p:nvCxnSpPr>
          <p:cNvPr id="239" name="Google Shape;239;p26"/>
          <p:cNvCxnSpPr/>
          <p:nvPr/>
        </p:nvCxnSpPr>
        <p:spPr>
          <a:xfrm flipH="1">
            <a:off x="8794925" y="2319288"/>
            <a:ext cx="29400" cy="60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pic>
        <p:nvPicPr>
          <p:cNvPr id="240" name="Google Shape;24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25176" y="3525663"/>
            <a:ext cx="1532000" cy="323567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6"/>
          <p:cNvSpPr txBox="1"/>
          <p:nvPr>
            <p:ph idx="1" type="body"/>
          </p:nvPr>
        </p:nvSpPr>
        <p:spPr>
          <a:xfrm>
            <a:off x="1770875" y="2694075"/>
            <a:ext cx="17766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Je</a:t>
            </a:r>
            <a:r>
              <a:rPr b="1" lang="en-GB" sz="3500"/>
              <a:t> </a:t>
            </a:r>
            <a:r>
              <a:rPr b="1" lang="en-GB" sz="3500">
                <a:solidFill>
                  <a:schemeClr val="accent6"/>
                </a:solidFill>
              </a:rPr>
              <a:t>peux</a:t>
            </a:r>
            <a:r>
              <a:rPr b="1" lang="en-GB" sz="3500"/>
              <a:t> </a:t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242" name="Google Shape;242;p26"/>
          <p:cNvSpPr txBox="1"/>
          <p:nvPr/>
        </p:nvSpPr>
        <p:spPr>
          <a:xfrm>
            <a:off x="4535775" y="2617875"/>
            <a:ext cx="32871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se reposer</a:t>
            </a:r>
            <a:endParaRPr/>
          </a:p>
        </p:txBody>
      </p:sp>
      <p:sp>
        <p:nvSpPr>
          <p:cNvPr id="243" name="Google Shape;243;p26"/>
          <p:cNvSpPr txBox="1"/>
          <p:nvPr/>
        </p:nvSpPr>
        <p:spPr>
          <a:xfrm>
            <a:off x="3699875" y="2617875"/>
            <a:ext cx="7683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/>
          </a:p>
        </p:txBody>
      </p:sp>
      <p:sp>
        <p:nvSpPr>
          <p:cNvPr id="244" name="Google Shape;244;p26"/>
          <p:cNvSpPr txBox="1"/>
          <p:nvPr>
            <p:ph idx="1" type="body"/>
          </p:nvPr>
        </p:nvSpPr>
        <p:spPr>
          <a:xfrm>
            <a:off x="1855675" y="3428175"/>
            <a:ext cx="2308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I can</a:t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245" name="Google Shape;245;p26"/>
          <p:cNvSpPr txBox="1"/>
          <p:nvPr/>
        </p:nvSpPr>
        <p:spPr>
          <a:xfrm>
            <a:off x="3699875" y="3227475"/>
            <a:ext cx="7683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+</a:t>
            </a:r>
            <a:endParaRPr/>
          </a:p>
        </p:txBody>
      </p:sp>
      <p:sp>
        <p:nvSpPr>
          <p:cNvPr id="246" name="Google Shape;246;p26"/>
          <p:cNvSpPr txBox="1"/>
          <p:nvPr>
            <p:ph idx="1" type="body"/>
          </p:nvPr>
        </p:nvSpPr>
        <p:spPr>
          <a:xfrm>
            <a:off x="4522675" y="3428175"/>
            <a:ext cx="2665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to relax</a:t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247" name="Google Shape;247;p26"/>
          <p:cNvSpPr txBox="1"/>
          <p:nvPr>
            <p:ph idx="1" type="body"/>
          </p:nvPr>
        </p:nvSpPr>
        <p:spPr>
          <a:xfrm>
            <a:off x="780275" y="7269800"/>
            <a:ext cx="704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6"/>
                </a:solidFill>
              </a:rPr>
              <a:t>modal verb</a:t>
            </a:r>
            <a:r>
              <a:rPr lang="en-GB" sz="3500"/>
              <a:t> + </a:t>
            </a:r>
            <a:r>
              <a:rPr b="1" lang="en-GB" sz="3500">
                <a:solidFill>
                  <a:schemeClr val="accent5"/>
                </a:solidFill>
              </a:rPr>
              <a:t>infinitive</a:t>
            </a:r>
            <a:endParaRPr b="1" sz="3500">
              <a:solidFill>
                <a:schemeClr val="accent5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48" name="Google Shape;248;p26"/>
          <p:cNvSpPr/>
          <p:nvPr/>
        </p:nvSpPr>
        <p:spPr>
          <a:xfrm>
            <a:off x="4392975" y="2471700"/>
            <a:ext cx="1099800" cy="10803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3372" y="4475338"/>
            <a:ext cx="2141304" cy="228068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6"/>
          <p:cNvSpPr txBox="1"/>
          <p:nvPr>
            <p:ph idx="1" type="body"/>
          </p:nvPr>
        </p:nvSpPr>
        <p:spPr>
          <a:xfrm>
            <a:off x="856475" y="8399667"/>
            <a:ext cx="16774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Remember that </a:t>
            </a:r>
            <a:r>
              <a:rPr b="1" lang="en-GB" sz="3500">
                <a:solidFill>
                  <a:schemeClr val="accent5"/>
                </a:solidFill>
              </a:rPr>
              <a:t>se </a:t>
            </a:r>
            <a:r>
              <a:rPr lang="en-GB" sz="3500"/>
              <a:t>becomes </a:t>
            </a:r>
            <a:r>
              <a:rPr b="1" lang="en-GB" sz="3500">
                <a:solidFill>
                  <a:schemeClr val="accent5"/>
                </a:solidFill>
              </a:rPr>
              <a:t>me </a:t>
            </a:r>
            <a:r>
              <a:rPr lang="en-GB" sz="3500"/>
              <a:t>to match the subject of the sentence - </a:t>
            </a:r>
            <a:r>
              <a:rPr b="1" lang="en-GB" sz="3500"/>
              <a:t>je</a:t>
            </a:r>
            <a:endParaRPr b="1" sz="3500"/>
          </a:p>
        </p:txBody>
      </p:sp>
      <p:sp>
        <p:nvSpPr>
          <p:cNvPr id="251" name="Google Shape;251;p26"/>
          <p:cNvSpPr/>
          <p:nvPr/>
        </p:nvSpPr>
        <p:spPr>
          <a:xfrm>
            <a:off x="11555775" y="2471700"/>
            <a:ext cx="1099800" cy="10803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7" name="Google Shape;257;p27"/>
          <p:cNvSpPr txBox="1"/>
          <p:nvPr>
            <p:ph type="title"/>
          </p:nvPr>
        </p:nvSpPr>
        <p:spPr>
          <a:xfrm>
            <a:off x="1527550" y="356650"/>
            <a:ext cx="14945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Using modal verbs with reflexive verbs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8" name="Google Shape;258;p27"/>
          <p:cNvSpPr txBox="1"/>
          <p:nvPr>
            <p:ph idx="1" type="body"/>
          </p:nvPr>
        </p:nvSpPr>
        <p:spPr>
          <a:xfrm>
            <a:off x="704075" y="6580975"/>
            <a:ext cx="4254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Je</a:t>
            </a:r>
            <a:r>
              <a:rPr b="1" lang="en-GB" sz="3500"/>
              <a:t> </a:t>
            </a:r>
            <a:r>
              <a:rPr b="1" lang="en-GB" sz="3500">
                <a:solidFill>
                  <a:schemeClr val="accent6"/>
                </a:solidFill>
              </a:rPr>
              <a:t>dois</a:t>
            </a:r>
            <a:r>
              <a:rPr b="1" lang="en-GB" sz="3500"/>
              <a:t> </a:t>
            </a:r>
            <a:r>
              <a:rPr b="1" lang="en-GB" sz="3500">
                <a:solidFill>
                  <a:schemeClr val="accent5"/>
                </a:solidFill>
              </a:rPr>
              <a:t>me </a:t>
            </a:r>
            <a:r>
              <a:rPr lang="en-GB" sz="3500"/>
              <a:t>lev</a:t>
            </a:r>
            <a:r>
              <a:rPr b="1" lang="en-GB" sz="3500">
                <a:solidFill>
                  <a:schemeClr val="accent5"/>
                </a:solidFill>
              </a:rPr>
              <a:t>er</a:t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259" name="Google Shape;259;p27"/>
          <p:cNvSpPr txBox="1"/>
          <p:nvPr>
            <p:ph idx="1" type="body"/>
          </p:nvPr>
        </p:nvSpPr>
        <p:spPr>
          <a:xfrm>
            <a:off x="4732450" y="6580975"/>
            <a:ext cx="3910200" cy="138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I must/have to </a:t>
            </a:r>
            <a:r>
              <a:rPr lang="en-GB" sz="3500"/>
              <a:t>get up</a:t>
            </a:r>
            <a:endParaRPr sz="2800"/>
          </a:p>
        </p:txBody>
      </p:sp>
      <p:cxnSp>
        <p:nvCxnSpPr>
          <p:cNvPr id="260" name="Google Shape;260;p27"/>
          <p:cNvCxnSpPr/>
          <p:nvPr/>
        </p:nvCxnSpPr>
        <p:spPr>
          <a:xfrm flipH="1">
            <a:off x="8805300" y="1893738"/>
            <a:ext cx="29400" cy="60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pic>
        <p:nvPicPr>
          <p:cNvPr id="261" name="Google Shape;2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775" y="-5955"/>
            <a:ext cx="948347" cy="200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7"/>
          <p:cNvSpPr txBox="1"/>
          <p:nvPr>
            <p:ph idx="1" type="body"/>
          </p:nvPr>
        </p:nvSpPr>
        <p:spPr>
          <a:xfrm>
            <a:off x="856475" y="8552067"/>
            <a:ext cx="16774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If </a:t>
            </a:r>
            <a:r>
              <a:rPr b="1" lang="en-GB" sz="3500">
                <a:solidFill>
                  <a:schemeClr val="accent5"/>
                </a:solidFill>
              </a:rPr>
              <a:t>‘je’</a:t>
            </a:r>
            <a:r>
              <a:rPr lang="en-GB" sz="3500"/>
              <a:t> is the subject of the sentence the</a:t>
            </a:r>
            <a:r>
              <a:rPr lang="en-GB" sz="3500"/>
              <a:t> </a:t>
            </a:r>
            <a:r>
              <a:rPr b="1" lang="en-GB" sz="3500">
                <a:solidFill>
                  <a:schemeClr val="accent5"/>
                </a:solidFill>
              </a:rPr>
              <a:t>‘</a:t>
            </a:r>
            <a:r>
              <a:rPr b="1" lang="en-GB" sz="3500">
                <a:solidFill>
                  <a:schemeClr val="accent5"/>
                </a:solidFill>
              </a:rPr>
              <a:t>se’ </a:t>
            </a:r>
            <a:r>
              <a:rPr lang="en-GB" sz="3500"/>
              <a:t>in the </a:t>
            </a:r>
            <a:r>
              <a:rPr b="1" lang="en-GB" sz="3500">
                <a:solidFill>
                  <a:schemeClr val="accent5"/>
                </a:solidFill>
              </a:rPr>
              <a:t>infinitive</a:t>
            </a:r>
            <a:r>
              <a:rPr b="1" lang="en-GB" sz="3500">
                <a:solidFill>
                  <a:schemeClr val="accent5"/>
                </a:solidFill>
              </a:rPr>
              <a:t> </a:t>
            </a:r>
            <a:r>
              <a:rPr lang="en-GB" sz="3500"/>
              <a:t>becomes </a:t>
            </a:r>
            <a:r>
              <a:rPr b="1" lang="en-GB" sz="3500">
                <a:solidFill>
                  <a:schemeClr val="accent5"/>
                </a:solidFill>
              </a:rPr>
              <a:t>‘</a:t>
            </a:r>
            <a:r>
              <a:rPr b="1" lang="en-GB" sz="3500">
                <a:solidFill>
                  <a:schemeClr val="accent5"/>
                </a:solidFill>
              </a:rPr>
              <a:t>me’.</a:t>
            </a:r>
            <a:endParaRPr b="1" sz="3500"/>
          </a:p>
        </p:txBody>
      </p:sp>
      <p:sp>
        <p:nvSpPr>
          <p:cNvPr id="263" name="Google Shape;263;p27"/>
          <p:cNvSpPr txBox="1"/>
          <p:nvPr>
            <p:ph idx="1" type="body"/>
          </p:nvPr>
        </p:nvSpPr>
        <p:spPr>
          <a:xfrm>
            <a:off x="1867850" y="2700300"/>
            <a:ext cx="3052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1"/>
                </a:solidFill>
              </a:rPr>
              <a:t>Je</a:t>
            </a:r>
            <a:r>
              <a:rPr b="1" lang="en-GB" sz="3500"/>
              <a:t> </a:t>
            </a:r>
            <a:r>
              <a:rPr b="1" lang="en-GB" sz="3500">
                <a:solidFill>
                  <a:schemeClr val="accent5"/>
                </a:solidFill>
              </a:rPr>
              <a:t>me </a:t>
            </a:r>
            <a:r>
              <a:rPr lang="en-GB" sz="3500"/>
              <a:t>lèv</a:t>
            </a:r>
            <a:r>
              <a:rPr b="1" lang="en-GB" sz="3500">
                <a:solidFill>
                  <a:schemeClr val="accent4"/>
                </a:solidFill>
              </a:rPr>
              <a:t>e</a:t>
            </a:r>
            <a:endParaRPr b="1" sz="2800">
              <a:solidFill>
                <a:schemeClr val="accent4"/>
              </a:solidFill>
            </a:endParaRPr>
          </a:p>
        </p:txBody>
      </p:sp>
      <p:sp>
        <p:nvSpPr>
          <p:cNvPr id="264" name="Google Shape;264;p27"/>
          <p:cNvSpPr txBox="1"/>
          <p:nvPr>
            <p:ph idx="1" type="body"/>
          </p:nvPr>
        </p:nvSpPr>
        <p:spPr>
          <a:xfrm>
            <a:off x="4823575" y="2696900"/>
            <a:ext cx="341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I get up</a:t>
            </a:r>
            <a:endParaRPr b="1" sz="2800"/>
          </a:p>
        </p:txBody>
      </p:sp>
      <p:pic>
        <p:nvPicPr>
          <p:cNvPr id="265" name="Google Shape;26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4050" y="3737175"/>
            <a:ext cx="2196301" cy="2196301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7"/>
          <p:cNvSpPr txBox="1"/>
          <p:nvPr>
            <p:ph idx="1" type="body"/>
          </p:nvPr>
        </p:nvSpPr>
        <p:spPr>
          <a:xfrm>
            <a:off x="2237850" y="1637350"/>
            <a:ext cx="5100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se lev</a:t>
            </a:r>
            <a:r>
              <a:rPr b="1" lang="en-GB" sz="3500">
                <a:solidFill>
                  <a:schemeClr val="accent5"/>
                </a:solidFill>
              </a:rPr>
              <a:t>er =</a:t>
            </a:r>
            <a:r>
              <a:rPr b="1" lang="en-GB" sz="3500"/>
              <a:t> </a:t>
            </a:r>
            <a:r>
              <a:rPr lang="en-GB" sz="3500"/>
              <a:t>to get up</a:t>
            </a:r>
            <a:endParaRPr sz="2800"/>
          </a:p>
        </p:txBody>
      </p:sp>
      <p:sp>
        <p:nvSpPr>
          <p:cNvPr id="267" name="Google Shape;267;p27"/>
          <p:cNvSpPr txBox="1"/>
          <p:nvPr>
            <p:ph idx="1" type="body"/>
          </p:nvPr>
        </p:nvSpPr>
        <p:spPr>
          <a:xfrm>
            <a:off x="9543275" y="6656475"/>
            <a:ext cx="4720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Je</a:t>
            </a:r>
            <a:r>
              <a:rPr b="1" lang="en-GB" sz="3500"/>
              <a:t> </a:t>
            </a:r>
            <a:r>
              <a:rPr b="1" lang="en-GB" sz="3500">
                <a:solidFill>
                  <a:schemeClr val="accent6"/>
                </a:solidFill>
              </a:rPr>
              <a:t>peux </a:t>
            </a:r>
            <a:r>
              <a:rPr b="1" lang="en-GB" sz="3500">
                <a:solidFill>
                  <a:schemeClr val="accent5"/>
                </a:solidFill>
              </a:rPr>
              <a:t>me </a:t>
            </a:r>
            <a:r>
              <a:rPr lang="en-GB" sz="3500"/>
              <a:t>repos</a:t>
            </a:r>
            <a:r>
              <a:rPr b="1" lang="en-GB" sz="3500">
                <a:solidFill>
                  <a:schemeClr val="accent5"/>
                </a:solidFill>
              </a:rPr>
              <a:t>er</a:t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268" name="Google Shape;268;p27"/>
          <p:cNvSpPr txBox="1"/>
          <p:nvPr>
            <p:ph idx="1" type="body"/>
          </p:nvPr>
        </p:nvSpPr>
        <p:spPr>
          <a:xfrm>
            <a:off x="14257450" y="6656475"/>
            <a:ext cx="3910200" cy="138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I can </a:t>
            </a:r>
            <a:r>
              <a:rPr lang="en-GB" sz="3500"/>
              <a:t>relax</a:t>
            </a:r>
            <a:endParaRPr sz="2800"/>
          </a:p>
        </p:txBody>
      </p:sp>
      <p:sp>
        <p:nvSpPr>
          <p:cNvPr id="269" name="Google Shape;269;p27"/>
          <p:cNvSpPr txBox="1"/>
          <p:nvPr>
            <p:ph idx="1" type="body"/>
          </p:nvPr>
        </p:nvSpPr>
        <p:spPr>
          <a:xfrm>
            <a:off x="10478450" y="2700300"/>
            <a:ext cx="3052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1"/>
                </a:solidFill>
              </a:rPr>
              <a:t>Je</a:t>
            </a:r>
            <a:r>
              <a:rPr b="1" lang="en-GB" sz="3500"/>
              <a:t> </a:t>
            </a:r>
            <a:r>
              <a:rPr b="1" lang="en-GB" sz="3500">
                <a:solidFill>
                  <a:schemeClr val="accent5"/>
                </a:solidFill>
              </a:rPr>
              <a:t>me </a:t>
            </a:r>
            <a:r>
              <a:rPr lang="en-GB" sz="3500"/>
              <a:t>repos</a:t>
            </a:r>
            <a:r>
              <a:rPr b="1" lang="en-GB" sz="3500">
                <a:solidFill>
                  <a:schemeClr val="accent4"/>
                </a:solidFill>
              </a:rPr>
              <a:t>e</a:t>
            </a:r>
            <a:endParaRPr b="1" sz="2800">
              <a:solidFill>
                <a:schemeClr val="accent4"/>
              </a:solidFill>
            </a:endParaRPr>
          </a:p>
        </p:txBody>
      </p:sp>
      <p:sp>
        <p:nvSpPr>
          <p:cNvPr id="270" name="Google Shape;270;p27"/>
          <p:cNvSpPr txBox="1"/>
          <p:nvPr>
            <p:ph idx="1" type="body"/>
          </p:nvPr>
        </p:nvSpPr>
        <p:spPr>
          <a:xfrm>
            <a:off x="13738975" y="2696900"/>
            <a:ext cx="341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I relax</a:t>
            </a:r>
            <a:endParaRPr b="1" sz="2800"/>
          </a:p>
        </p:txBody>
      </p:sp>
      <p:pic>
        <p:nvPicPr>
          <p:cNvPr id="271" name="Google Shape;27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33572" y="3637138"/>
            <a:ext cx="2141304" cy="228068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7"/>
          <p:cNvSpPr txBox="1"/>
          <p:nvPr>
            <p:ph idx="1" type="body"/>
          </p:nvPr>
        </p:nvSpPr>
        <p:spPr>
          <a:xfrm>
            <a:off x="10619850" y="1637350"/>
            <a:ext cx="5100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se repos</a:t>
            </a:r>
            <a:r>
              <a:rPr b="1" lang="en-GB" sz="3500">
                <a:solidFill>
                  <a:schemeClr val="accent5"/>
                </a:solidFill>
              </a:rPr>
              <a:t>er =</a:t>
            </a:r>
            <a:r>
              <a:rPr b="1" lang="en-GB" sz="3500"/>
              <a:t> </a:t>
            </a:r>
            <a:r>
              <a:rPr lang="en-GB" sz="3500"/>
              <a:t>to relax</a:t>
            </a:r>
            <a:endParaRPr sz="2800"/>
          </a:p>
        </p:txBody>
      </p:sp>
      <p:grpSp>
        <p:nvGrpSpPr>
          <p:cNvPr id="273" name="Google Shape;273;p27"/>
          <p:cNvGrpSpPr/>
          <p:nvPr/>
        </p:nvGrpSpPr>
        <p:grpSpPr>
          <a:xfrm>
            <a:off x="16795451" y="337678"/>
            <a:ext cx="836093" cy="1581609"/>
            <a:chOff x="1177672" y="4392800"/>
            <a:chExt cx="1324399" cy="2193024"/>
          </a:xfrm>
        </p:grpSpPr>
        <p:pic>
          <p:nvPicPr>
            <p:cNvPr id="274" name="Google Shape;274;p2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177672" y="4392800"/>
              <a:ext cx="1324399" cy="1690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275" name="Google Shape;275;p27"/>
            <p:cNvPicPr preferRelativeResize="0"/>
            <p:nvPr/>
          </p:nvPicPr>
          <p:blipFill rotWithShape="1">
            <a:blip r:embed="rId7">
              <a:alphaModFix/>
            </a:blip>
            <a:srcRect b="-1927" l="0" r="0" t="84686"/>
            <a:stretch/>
          </p:blipFill>
          <p:spPr>
            <a:xfrm>
              <a:off x="1249738" y="6225833"/>
              <a:ext cx="1180275" cy="35999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8"/>
          <p:cNvSpPr txBox="1"/>
          <p:nvPr>
            <p:ph type="title"/>
          </p:nvPr>
        </p:nvSpPr>
        <p:spPr>
          <a:xfrm>
            <a:off x="916100" y="1087125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/>
              <a:t>Talk about your daily routine [4 /4]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Je dois/peux must be followed by = </a:t>
            </a:r>
            <a:endParaRPr sz="5600" u="sng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I can =</a:t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I can get up =              </a:t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I must = </a:t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I must relax =</a:t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‘Se’ needs to change to match the              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800"/>
          </a:p>
        </p:txBody>
      </p:sp>
      <p:sp>
        <p:nvSpPr>
          <p:cNvPr id="281" name="Google Shape;281;p28"/>
          <p:cNvSpPr txBox="1"/>
          <p:nvPr/>
        </p:nvSpPr>
        <p:spPr>
          <a:xfrm>
            <a:off x="17112320" y="1649383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sz="6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2" name="Google Shape;282;p28"/>
          <p:cNvSpPr txBox="1"/>
          <p:nvPr/>
        </p:nvSpPr>
        <p:spPr>
          <a:xfrm>
            <a:off x="17112320" y="2423718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6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3" name="Google Shape;283;p28"/>
          <p:cNvSpPr txBox="1"/>
          <p:nvPr/>
        </p:nvSpPr>
        <p:spPr>
          <a:xfrm>
            <a:off x="17165941" y="3159734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6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28"/>
          <p:cNvSpPr txBox="1"/>
          <p:nvPr/>
        </p:nvSpPr>
        <p:spPr>
          <a:xfrm>
            <a:off x="17112320" y="65850"/>
            <a:ext cx="8634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1" sz="6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28"/>
          <p:cNvSpPr txBox="1"/>
          <p:nvPr/>
        </p:nvSpPr>
        <p:spPr>
          <a:xfrm>
            <a:off x="17058699" y="821026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1" sz="6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6" name="Google Shape;286;p28"/>
          <p:cNvPicPr preferRelativeResize="0"/>
          <p:nvPr/>
        </p:nvPicPr>
        <p:blipFill rotWithShape="1">
          <a:blip r:embed="rId3">
            <a:alphaModFix/>
          </a:blip>
          <a:srcRect b="8447" l="11771" r="13912" t="10561"/>
          <a:stretch/>
        </p:blipFill>
        <p:spPr>
          <a:xfrm>
            <a:off x="15219800" y="332350"/>
            <a:ext cx="1289100" cy="1115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87" name="Google Shape;287;p28"/>
          <p:cNvSpPr txBox="1"/>
          <p:nvPr/>
        </p:nvSpPr>
        <p:spPr>
          <a:xfrm>
            <a:off x="14725850" y="3068575"/>
            <a:ext cx="2277000" cy="132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infinitive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8" name="Google Shape;288;p28"/>
          <p:cNvSpPr txBox="1"/>
          <p:nvPr/>
        </p:nvSpPr>
        <p:spPr>
          <a:xfrm>
            <a:off x="4728075" y="4001525"/>
            <a:ext cx="1840800" cy="78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peux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28"/>
          <p:cNvSpPr txBox="1"/>
          <p:nvPr/>
        </p:nvSpPr>
        <p:spPr>
          <a:xfrm>
            <a:off x="7395075" y="4839725"/>
            <a:ext cx="3809100" cy="78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peux me lever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p28"/>
          <p:cNvSpPr txBox="1"/>
          <p:nvPr/>
        </p:nvSpPr>
        <p:spPr>
          <a:xfrm>
            <a:off x="5180025" y="5942325"/>
            <a:ext cx="1840800" cy="78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dois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" name="Google Shape;291;p28"/>
          <p:cNvSpPr txBox="1"/>
          <p:nvPr/>
        </p:nvSpPr>
        <p:spPr>
          <a:xfrm>
            <a:off x="7166475" y="6897125"/>
            <a:ext cx="4260900" cy="78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dois me reposer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p28"/>
          <p:cNvSpPr txBox="1"/>
          <p:nvPr/>
        </p:nvSpPr>
        <p:spPr>
          <a:xfrm>
            <a:off x="14550525" y="7444400"/>
            <a:ext cx="3047100" cy="111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subject of the sentence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700" y="575134"/>
            <a:ext cx="3031725" cy="304106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5"/>
          <p:cNvSpPr txBox="1"/>
          <p:nvPr/>
        </p:nvSpPr>
        <p:spPr>
          <a:xfrm>
            <a:off x="646575" y="8001800"/>
            <a:ext cx="11286000" cy="16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5"/>
          <p:cNvSpPr txBox="1"/>
          <p:nvPr>
            <p:ph type="title"/>
          </p:nvPr>
        </p:nvSpPr>
        <p:spPr>
          <a:xfrm>
            <a:off x="1026100" y="5886075"/>
            <a:ext cx="139578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Phonétique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94" name="Google Shape;94;p16"/>
          <p:cNvSpPr/>
          <p:nvPr/>
        </p:nvSpPr>
        <p:spPr>
          <a:xfrm>
            <a:off x="4525150" y="3917400"/>
            <a:ext cx="86391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11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6890550" y="1499650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[SFC]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4666593" y="5108621"/>
            <a:ext cx="8497500" cy="26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  r  f  l</a:t>
            </a:r>
            <a:endParaRPr>
              <a:solidFill>
                <a:schemeClr val="accent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Be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b="1"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GB" sz="4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GB" sz="4800">
                <a:solidFill>
                  <a:srgbClr val="1F4E79"/>
                </a:solidFill>
                <a:latin typeface="Montserrat"/>
                <a:ea typeface="Montserrat"/>
                <a:cs typeface="Montserrat"/>
                <a:sym typeface="Montserrat"/>
              </a:rPr>
              <a:t>with these!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03" name="Google Shape;103;p17"/>
          <p:cNvSpPr/>
          <p:nvPr/>
        </p:nvSpPr>
        <p:spPr>
          <a:xfrm>
            <a:off x="5817026" y="39802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6380450" y="5147675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11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dan</a:t>
            </a:r>
            <a:r>
              <a:rPr lang="en-GB" sz="119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endParaRPr i="0" sz="119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7016850" y="16764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[SFC]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103325" y="963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9838025" y="5339609"/>
            <a:ext cx="10878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0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descr="Quiet Sign Clip Art" id="109" name="Google Shape;10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4762" y="7324644"/>
            <a:ext cx="666750" cy="94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peti</a:t>
            </a:r>
            <a:r>
              <a:rPr lang="en-GB" sz="6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descr="a tall boy and a small boy with arrow pointing to the small boy" id="115" name="Google Shape;115;p18"/>
          <p:cNvGrpSpPr/>
          <p:nvPr/>
        </p:nvGrpSpPr>
        <p:grpSpPr>
          <a:xfrm>
            <a:off x="2070908" y="3967468"/>
            <a:ext cx="2228564" cy="2634124"/>
            <a:chOff x="1199148" y="1347764"/>
            <a:chExt cx="1423730" cy="1953519"/>
          </a:xfrm>
        </p:grpSpPr>
        <p:pic>
          <p:nvPicPr>
            <p:cNvPr descr="tall boy" id="116" name="Google Shape;116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99148" y="1347764"/>
              <a:ext cx="976759" cy="1953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mall boy" id="117" name="Google Shape;117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96404" y="2048334"/>
              <a:ext cx="626474" cy="12529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p18"/>
            <p:cNvSpPr/>
            <p:nvPr/>
          </p:nvSpPr>
          <p:spPr>
            <a:xfrm>
              <a:off x="2151840" y="1347764"/>
              <a:ext cx="315600" cy="6360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E65D00"/>
            </a:solidFill>
            <a:ln cap="flat" cmpd="sng" w="12700">
              <a:solidFill>
                <a:srgbClr val="0C0C0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19" name="Google Shape;119;p18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gran</a:t>
            </a:r>
            <a:r>
              <a:rPr lang="en-GB" sz="6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descr="tall boy and a small boy with the arrow pointing to the tall boy" id="120" name="Google Shape;120;p18"/>
          <p:cNvGrpSpPr/>
          <p:nvPr/>
        </p:nvGrpSpPr>
        <p:grpSpPr>
          <a:xfrm>
            <a:off x="13136730" y="3875423"/>
            <a:ext cx="2194372" cy="2711288"/>
            <a:chOff x="12297240" y="3985624"/>
            <a:chExt cx="1667202" cy="1953519"/>
          </a:xfrm>
        </p:grpSpPr>
        <p:pic>
          <p:nvPicPr>
            <p:cNvPr descr="tall boy" id="121" name="Google Shape;121;p1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297240" y="3985624"/>
              <a:ext cx="976759" cy="19535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mall boy" id="122" name="Google Shape;122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121605" y="4674695"/>
              <a:ext cx="626474" cy="12529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18"/>
            <p:cNvSpPr/>
            <p:nvPr/>
          </p:nvSpPr>
          <p:spPr>
            <a:xfrm flipH="1" rot="5400000">
              <a:off x="13373892" y="3932082"/>
              <a:ext cx="409500" cy="7716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E65D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124" name="Google Shape;124;p18"/>
          <p:cNvSpPr txBox="1"/>
          <p:nvPr/>
        </p:nvSpPr>
        <p:spPr>
          <a:xfrm>
            <a:off x="7016850" y="1676475"/>
            <a:ext cx="46344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[SFC]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7515121" y="59369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</a:t>
            </a:r>
            <a:r>
              <a:rPr lang="en-GB" sz="6000" strike="sng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crossword with words" id="126" name="Google Shape;126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38660" y="7242165"/>
            <a:ext cx="3135462" cy="1875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128" name="Google Shape;128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55362" y="3024494"/>
            <a:ext cx="666750" cy="942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129" name="Google Shape;129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37012" y="6193369"/>
            <a:ext cx="666750" cy="942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iet Sign Clip Art" id="130" name="Google Shape;130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865112" y="2199444"/>
            <a:ext cx="666750" cy="94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35" name="Google Shape;135;p19"/>
          <p:cNvSpPr/>
          <p:nvPr/>
        </p:nvSpPr>
        <p:spPr>
          <a:xfrm>
            <a:off x="5359826" y="28372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7144950" y="710850"/>
            <a:ext cx="2985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é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6182249" y="5815450"/>
            <a:ext cx="57609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crire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12822125" y="3552075"/>
            <a:ext cx="39180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[-er]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[-et]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hand holding a pencil and writing" id="140" name="Google Shape;14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7075" y="3066750"/>
            <a:ext cx="2420538" cy="282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all</a:t>
            </a: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7515121" y="59369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et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" name="Google Shape;14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/>
          <p:nvPr/>
        </p:nvSpPr>
        <p:spPr>
          <a:xfrm>
            <a:off x="4706550" y="710850"/>
            <a:ext cx="87123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é / er / et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4">
            <a:alphaModFix/>
          </a:blip>
          <a:srcRect b="28381" l="13472" r="72499" t="45445"/>
          <a:stretch/>
        </p:blipFill>
        <p:spPr>
          <a:xfrm>
            <a:off x="2141150" y="3532176"/>
            <a:ext cx="2565398" cy="269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0"/>
          <p:cNvPicPr preferRelativeResize="0"/>
          <p:nvPr/>
        </p:nvPicPr>
        <p:blipFill rotWithShape="1">
          <a:blip r:embed="rId5">
            <a:alphaModFix/>
          </a:blip>
          <a:srcRect b="46624" l="11707" r="79444" t="28683"/>
          <a:stretch/>
        </p:blipFill>
        <p:spPr>
          <a:xfrm>
            <a:off x="13152025" y="3532176"/>
            <a:ext cx="1618099" cy="2540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/>
          <p:nvPr/>
        </p:nvSpPr>
        <p:spPr>
          <a:xfrm>
            <a:off x="8044425" y="6976275"/>
            <a:ext cx="187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[and]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/>
          <p:nvPr/>
        </p:nvSpPr>
        <p:spPr>
          <a:xfrm>
            <a:off x="719175" y="680550"/>
            <a:ext cx="3052200" cy="3037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1"/>
          <p:cNvSpPr txBox="1"/>
          <p:nvPr>
            <p:ph type="title"/>
          </p:nvPr>
        </p:nvSpPr>
        <p:spPr>
          <a:xfrm>
            <a:off x="1026100" y="5886075"/>
            <a:ext cx="139578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Grammaire</a:t>
            </a:r>
            <a:br>
              <a:rPr lang="en-GB" sz="7200"/>
            </a:br>
            <a:r>
              <a:rPr i="1" lang="en-GB"/>
              <a:t>Devoir/pouvoir</a:t>
            </a:r>
            <a:r>
              <a:rPr lang="en-GB"/>
              <a:t> + reflexive verbs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</p:txBody>
      </p:sp>
      <p:pic>
        <p:nvPicPr>
          <p:cNvPr id="159" name="Google Shape;15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588" y="837500"/>
            <a:ext cx="2721373" cy="272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5" name="Google Shape;165;p22"/>
          <p:cNvSpPr txBox="1"/>
          <p:nvPr>
            <p:ph idx="1" type="body"/>
          </p:nvPr>
        </p:nvSpPr>
        <p:spPr>
          <a:xfrm>
            <a:off x="1394000" y="2731615"/>
            <a:ext cx="2244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s</a:t>
            </a:r>
            <a:r>
              <a:rPr lang="en-GB" sz="3500"/>
              <a:t>e lev</a:t>
            </a:r>
            <a:r>
              <a:rPr b="1" lang="en-GB" sz="3500">
                <a:solidFill>
                  <a:schemeClr val="accent5"/>
                </a:solidFill>
              </a:rPr>
              <a:t>er</a:t>
            </a:r>
            <a:endParaRPr b="1" sz="2800">
              <a:solidFill>
                <a:schemeClr val="accent5"/>
              </a:solidFill>
            </a:endParaRPr>
          </a:p>
        </p:txBody>
      </p:sp>
      <p:sp>
        <p:nvSpPr>
          <p:cNvPr id="166" name="Google Shape;166;p22"/>
          <p:cNvSpPr txBox="1"/>
          <p:nvPr>
            <p:ph idx="1" type="body"/>
          </p:nvPr>
        </p:nvSpPr>
        <p:spPr>
          <a:xfrm>
            <a:off x="3928775" y="2731627"/>
            <a:ext cx="4992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to raise </a:t>
            </a:r>
            <a:r>
              <a:rPr b="1" lang="en-GB" sz="3500">
                <a:solidFill>
                  <a:schemeClr val="accent5"/>
                </a:solidFill>
              </a:rPr>
              <a:t>oneself </a:t>
            </a:r>
            <a:endParaRPr sz="3500"/>
          </a:p>
        </p:txBody>
      </p:sp>
      <p:sp>
        <p:nvSpPr>
          <p:cNvPr id="167" name="Google Shape;167;p22"/>
          <p:cNvSpPr txBox="1"/>
          <p:nvPr>
            <p:ph idx="1" type="body"/>
          </p:nvPr>
        </p:nvSpPr>
        <p:spPr>
          <a:xfrm>
            <a:off x="9163900" y="6227925"/>
            <a:ext cx="8945100" cy="158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The first person (</a:t>
            </a:r>
            <a:r>
              <a:rPr b="1" lang="en-GB" sz="3500">
                <a:solidFill>
                  <a:schemeClr val="accent1"/>
                </a:solidFill>
              </a:rPr>
              <a:t>pronoun</a:t>
            </a:r>
            <a:r>
              <a:rPr lang="en-GB" sz="3500"/>
              <a:t> + </a:t>
            </a:r>
            <a:r>
              <a:rPr b="1" lang="en-GB" sz="3500">
                <a:solidFill>
                  <a:schemeClr val="accent5"/>
                </a:solidFill>
              </a:rPr>
              <a:t>reflexive pronoun</a:t>
            </a:r>
            <a:r>
              <a:rPr lang="en-GB" sz="3500"/>
              <a:t> + </a:t>
            </a:r>
            <a:r>
              <a:rPr b="1" lang="en-GB" sz="3500">
                <a:solidFill>
                  <a:schemeClr val="accent4"/>
                </a:solidFill>
              </a:rPr>
              <a:t>ending</a:t>
            </a:r>
            <a:r>
              <a:rPr lang="en-GB" sz="3500"/>
              <a:t>)</a:t>
            </a:r>
            <a:endParaRPr sz="2800"/>
          </a:p>
        </p:txBody>
      </p:sp>
      <p:sp>
        <p:nvSpPr>
          <p:cNvPr id="168" name="Google Shape;168;p22"/>
          <p:cNvSpPr txBox="1"/>
          <p:nvPr>
            <p:ph idx="1" type="body"/>
          </p:nvPr>
        </p:nvSpPr>
        <p:spPr>
          <a:xfrm>
            <a:off x="10630850" y="2166900"/>
            <a:ext cx="3052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1"/>
                </a:solidFill>
              </a:rPr>
              <a:t>Je</a:t>
            </a:r>
            <a:r>
              <a:rPr b="1" lang="en-GB" sz="3500"/>
              <a:t> </a:t>
            </a:r>
            <a:r>
              <a:rPr b="1" lang="en-GB" sz="3500">
                <a:solidFill>
                  <a:schemeClr val="accent5"/>
                </a:solidFill>
              </a:rPr>
              <a:t>m</a:t>
            </a:r>
            <a:r>
              <a:rPr b="1" lang="en-GB" sz="3500">
                <a:solidFill>
                  <a:schemeClr val="accent5"/>
                </a:solidFill>
              </a:rPr>
              <a:t>e </a:t>
            </a:r>
            <a:r>
              <a:rPr lang="en-GB" sz="3500"/>
              <a:t>lèv</a:t>
            </a:r>
            <a:r>
              <a:rPr b="1" lang="en-GB" sz="3500">
                <a:solidFill>
                  <a:schemeClr val="accent4"/>
                </a:solidFill>
              </a:rPr>
              <a:t>e</a:t>
            </a:r>
            <a:endParaRPr b="1" sz="2800">
              <a:solidFill>
                <a:schemeClr val="accent4"/>
              </a:solidFill>
            </a:endParaRPr>
          </a:p>
        </p:txBody>
      </p:sp>
      <p:sp>
        <p:nvSpPr>
          <p:cNvPr id="169" name="Google Shape;169;p22"/>
          <p:cNvSpPr txBox="1"/>
          <p:nvPr>
            <p:ph idx="1" type="body"/>
          </p:nvPr>
        </p:nvSpPr>
        <p:spPr>
          <a:xfrm>
            <a:off x="13586575" y="2163500"/>
            <a:ext cx="3412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I get up</a:t>
            </a:r>
            <a:endParaRPr b="1" sz="2800"/>
          </a:p>
        </p:txBody>
      </p:sp>
      <p:cxnSp>
        <p:nvCxnSpPr>
          <p:cNvPr id="170" name="Google Shape;170;p22"/>
          <p:cNvCxnSpPr/>
          <p:nvPr/>
        </p:nvCxnSpPr>
        <p:spPr>
          <a:xfrm flipH="1">
            <a:off x="8794925" y="2319288"/>
            <a:ext cx="29400" cy="607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71" name="Google Shape;171;p22"/>
          <p:cNvSpPr txBox="1"/>
          <p:nvPr>
            <p:ph type="title"/>
          </p:nvPr>
        </p:nvSpPr>
        <p:spPr>
          <a:xfrm>
            <a:off x="856475" y="930525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Reflexive -er verbs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72" name="Google Shape;17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4976" y="2992263"/>
            <a:ext cx="1532000" cy="323567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/>
          <p:nvPr>
            <p:ph idx="1" type="body"/>
          </p:nvPr>
        </p:nvSpPr>
        <p:spPr>
          <a:xfrm>
            <a:off x="856475" y="8399667"/>
            <a:ext cx="167745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Remember that </a:t>
            </a:r>
            <a:r>
              <a:rPr b="1" lang="en-GB" sz="3500">
                <a:solidFill>
                  <a:schemeClr val="accent5"/>
                </a:solidFill>
              </a:rPr>
              <a:t>se </a:t>
            </a:r>
            <a:r>
              <a:rPr lang="en-GB" sz="3500"/>
              <a:t>becomes </a:t>
            </a:r>
            <a:r>
              <a:rPr b="1" lang="en-GB" sz="3500">
                <a:solidFill>
                  <a:schemeClr val="accent5"/>
                </a:solidFill>
              </a:rPr>
              <a:t>me </a:t>
            </a:r>
            <a:r>
              <a:rPr lang="en-GB" sz="3500"/>
              <a:t>to match the subject of the sentence - </a:t>
            </a:r>
            <a:r>
              <a:rPr b="1" lang="en-GB" sz="3500"/>
              <a:t>je</a:t>
            </a:r>
            <a:endParaRPr b="1" sz="3500"/>
          </a:p>
        </p:txBody>
      </p:sp>
      <p:sp>
        <p:nvSpPr>
          <p:cNvPr id="174" name="Google Shape;174;p22"/>
          <p:cNvSpPr txBox="1"/>
          <p:nvPr>
            <p:ph idx="1" type="body"/>
          </p:nvPr>
        </p:nvSpPr>
        <p:spPr>
          <a:xfrm>
            <a:off x="4004975" y="3355002"/>
            <a:ext cx="4992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 to get up</a:t>
            </a:r>
            <a:endParaRPr sz="3500"/>
          </a:p>
        </p:txBody>
      </p:sp>
      <p:pic>
        <p:nvPicPr>
          <p:cNvPr id="175" name="Google Shape;17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1275" y="4532424"/>
            <a:ext cx="3235649" cy="323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