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8" name="Google Shape;18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21" name="Google Shape;21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24" name="Google Shape;24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7" name="Google Shape;27;p6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/>
            </a:lvl9pPr>
          </a:lstStyle>
          <a:p/>
        </p:txBody>
      </p:sp>
      <p:pic>
        <p:nvPicPr>
          <p:cNvPr id="31" name="Google Shape;31;p7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idx="4294967295"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 sz="6000">
                <a:solidFill>
                  <a:srgbClr val="4B3241"/>
                </a:solidFill>
              </a:rPr>
              <a:t>Goldbach’s conjecture</a:t>
            </a:r>
            <a:br>
              <a:rPr lang="en-GB" sz="6000">
                <a:solidFill>
                  <a:srgbClr val="4B3241"/>
                </a:solidFill>
              </a:rPr>
            </a:br>
            <a:r>
              <a:rPr lang="en-GB" sz="6000">
                <a:solidFill>
                  <a:srgbClr val="4B3241"/>
                </a:solidFill>
              </a:rPr>
              <a:t>Unsolved maths problems</a:t>
            </a:r>
            <a:endParaRPr sz="6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rgbClr val="4B3241"/>
                </a:solidFill>
              </a:rPr>
              <a:t>Downloadable resource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9" name="Google Shape;39;p9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 sz="3500">
                <a:solidFill>
                  <a:srgbClr val="4B3241"/>
                </a:solidFill>
              </a:rPr>
              <a:t>Mathematics</a:t>
            </a:r>
            <a:endParaRPr sz="3500">
              <a:solidFill>
                <a:srgbClr val="4B3241"/>
              </a:solidFill>
            </a:endParaRPr>
          </a:p>
        </p:txBody>
      </p:sp>
      <p:sp>
        <p:nvSpPr>
          <p:cNvPr id="40" name="Google Shape;40;p9"/>
          <p:cNvSpPr txBox="1"/>
          <p:nvPr>
            <p:ph idx="4294967295" type="subTitle"/>
          </p:nvPr>
        </p:nvSpPr>
        <p:spPr>
          <a:xfrm>
            <a:off x="670050" y="47710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Miss Kidd-Rossiter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10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6" name="Google Shape;46;p10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47" name="Google Shape;47;p10"/>
          <p:cNvSpPr/>
          <p:nvPr/>
        </p:nvSpPr>
        <p:spPr>
          <a:xfrm>
            <a:off x="4907570" y="2971699"/>
            <a:ext cx="8875337" cy="2051824"/>
          </a:xfrm>
          <a:prstGeom prst="wedgeRoundRectCallout">
            <a:avLst>
              <a:gd fmla="val -63552" name="adj1"/>
              <a:gd fmla="val 52717" name="adj2"/>
              <a:gd fmla="val 16667" name="adj3"/>
            </a:avLst>
          </a:prstGeom>
          <a:noFill/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Any number can be written as the sum of two prime numbers.</a:t>
            </a:r>
            <a:endParaRPr/>
          </a:p>
        </p:txBody>
      </p:sp>
      <p:sp>
        <p:nvSpPr>
          <p:cNvPr id="48" name="Google Shape;48;p10"/>
          <p:cNvSpPr txBox="1"/>
          <p:nvPr/>
        </p:nvSpPr>
        <p:spPr>
          <a:xfrm>
            <a:off x="825190" y="2051824"/>
            <a:ext cx="11864897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Zaki is thinking about prime numbers.</a:t>
            </a:r>
            <a:endParaRPr/>
          </a:p>
        </p:txBody>
      </p:sp>
      <p:sp>
        <p:nvSpPr>
          <p:cNvPr id="49" name="Google Shape;49;p10"/>
          <p:cNvSpPr txBox="1"/>
          <p:nvPr/>
        </p:nvSpPr>
        <p:spPr>
          <a:xfrm>
            <a:off x="5906429" y="5464383"/>
            <a:ext cx="11864897" cy="1977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Do you agree with Zaki?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Can you find some examples that either </a:t>
            </a:r>
            <a:r>
              <a:rPr b="1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show </a:t>
            </a: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or </a:t>
            </a:r>
            <a:r>
              <a:rPr b="1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don’t show</a:t>
            </a: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this to be true?</a:t>
            </a:r>
            <a:endParaRPr/>
          </a:p>
        </p:txBody>
      </p:sp>
      <p:sp>
        <p:nvSpPr>
          <p:cNvPr id="50" name="Google Shape;50;p10"/>
          <p:cNvSpPr txBox="1"/>
          <p:nvPr/>
        </p:nvSpPr>
        <p:spPr>
          <a:xfrm>
            <a:off x="2255700" y="5023525"/>
            <a:ext cx="29745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Zaki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/>
        </p:nvSpPr>
        <p:spPr>
          <a:xfrm>
            <a:off x="869795" y="2319454"/>
            <a:ext cx="7181385" cy="7284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Christian Goldbach (1690-1764)</a:t>
            </a:r>
            <a:endParaRPr/>
          </a:p>
        </p:txBody>
      </p:sp>
      <p:sp>
        <p:nvSpPr>
          <p:cNvPr id="56" name="Google Shape;56;p11"/>
          <p:cNvSpPr txBox="1"/>
          <p:nvPr/>
        </p:nvSpPr>
        <p:spPr>
          <a:xfrm>
            <a:off x="869795" y="4839629"/>
            <a:ext cx="7181384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r>
              <a:rPr b="0" baseline="3000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</a:t>
            </a: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June 1742 wrote to Leonard Euler</a:t>
            </a:r>
            <a:endParaRPr/>
          </a:p>
        </p:txBody>
      </p:sp>
      <p:sp>
        <p:nvSpPr>
          <p:cNvPr id="57" name="Google Shape;57;p11"/>
          <p:cNvSpPr/>
          <p:nvPr/>
        </p:nvSpPr>
        <p:spPr>
          <a:xfrm>
            <a:off x="9389327" y="3344389"/>
            <a:ext cx="5954751" cy="2095641"/>
          </a:xfrm>
          <a:prstGeom prst="wedgeRoundRectCallout">
            <a:avLst>
              <a:gd fmla="val -72390" name="adj1"/>
              <a:gd fmla="val 43005" name="adj2"/>
              <a:gd fmla="val 16667" name="adj3"/>
            </a:avLst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Every even integer greater than two can be written as the sum of two prime integers.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Google Shape;62;p12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63" name="Google Shape;63;p12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64" name="Google Shape;64;p12"/>
          <p:cNvCxnSpPr/>
          <p:nvPr/>
        </p:nvCxnSpPr>
        <p:spPr>
          <a:xfrm flipH="1">
            <a:off x="5419494" y="724829"/>
            <a:ext cx="3300760" cy="5620215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65" name="Google Shape;65;p12"/>
          <p:cNvCxnSpPr/>
          <p:nvPr/>
        </p:nvCxnSpPr>
        <p:spPr>
          <a:xfrm>
            <a:off x="8720254" y="724829"/>
            <a:ext cx="3278458" cy="5620215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66" name="Google Shape;66;p12"/>
          <p:cNvCxnSpPr/>
          <p:nvPr/>
        </p:nvCxnSpPr>
        <p:spPr>
          <a:xfrm>
            <a:off x="8296507" y="1460810"/>
            <a:ext cx="2966225" cy="5062653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7" name="Google Shape;67;p12"/>
          <p:cNvCxnSpPr/>
          <p:nvPr/>
        </p:nvCxnSpPr>
        <p:spPr>
          <a:xfrm>
            <a:off x="6584796" y="4423317"/>
            <a:ext cx="2966225" cy="5062653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8" name="Google Shape;68;p12"/>
          <p:cNvCxnSpPr/>
          <p:nvPr/>
        </p:nvCxnSpPr>
        <p:spPr>
          <a:xfrm>
            <a:off x="7015976" y="3542372"/>
            <a:ext cx="2966225" cy="5062653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9" name="Google Shape;69;p12"/>
          <p:cNvCxnSpPr/>
          <p:nvPr/>
        </p:nvCxnSpPr>
        <p:spPr>
          <a:xfrm>
            <a:off x="7434147" y="2806391"/>
            <a:ext cx="2966225" cy="5062653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0" name="Google Shape;70;p12"/>
          <p:cNvCxnSpPr/>
          <p:nvPr/>
        </p:nvCxnSpPr>
        <p:spPr>
          <a:xfrm>
            <a:off x="7865327" y="2070410"/>
            <a:ext cx="2966225" cy="5062653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1" name="Google Shape;71;p12"/>
          <p:cNvCxnSpPr/>
          <p:nvPr/>
        </p:nvCxnSpPr>
        <p:spPr>
          <a:xfrm>
            <a:off x="6047679" y="5211336"/>
            <a:ext cx="2966225" cy="5062653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2" name="Google Shape;72;p12"/>
          <p:cNvCxnSpPr/>
          <p:nvPr/>
        </p:nvCxnSpPr>
        <p:spPr>
          <a:xfrm flipH="1">
            <a:off x="6132707" y="1549092"/>
            <a:ext cx="3005718" cy="5139317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3" name="Google Shape;73;p12"/>
          <p:cNvCxnSpPr/>
          <p:nvPr/>
        </p:nvCxnSpPr>
        <p:spPr>
          <a:xfrm flipH="1">
            <a:off x="6585260" y="2158692"/>
            <a:ext cx="3005718" cy="5139317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4" name="Google Shape;74;p12"/>
          <p:cNvCxnSpPr/>
          <p:nvPr/>
        </p:nvCxnSpPr>
        <p:spPr>
          <a:xfrm flipH="1">
            <a:off x="7061894" y="3039637"/>
            <a:ext cx="3005718" cy="5139317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5" name="Google Shape;75;p12"/>
          <p:cNvCxnSpPr/>
          <p:nvPr/>
        </p:nvCxnSpPr>
        <p:spPr>
          <a:xfrm flipH="1">
            <a:off x="7511045" y="3849682"/>
            <a:ext cx="3005718" cy="5139317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6" name="Google Shape;76;p12"/>
          <p:cNvCxnSpPr/>
          <p:nvPr/>
        </p:nvCxnSpPr>
        <p:spPr>
          <a:xfrm flipH="1">
            <a:off x="8006114" y="4730627"/>
            <a:ext cx="3005718" cy="5139317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7" name="Google Shape;77;p12"/>
          <p:cNvCxnSpPr/>
          <p:nvPr/>
        </p:nvCxnSpPr>
        <p:spPr>
          <a:xfrm flipH="1">
            <a:off x="8581653" y="5464331"/>
            <a:ext cx="3005718" cy="5139317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8" name="Google Shape;78;p12"/>
          <p:cNvSpPr/>
          <p:nvPr/>
        </p:nvSpPr>
        <p:spPr>
          <a:xfrm>
            <a:off x="2475820" y="9025981"/>
            <a:ext cx="12211666" cy="126101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2"/>
          <p:cNvSpPr txBox="1"/>
          <p:nvPr/>
        </p:nvSpPr>
        <p:spPr>
          <a:xfrm>
            <a:off x="7788594" y="878023"/>
            <a:ext cx="862360" cy="7284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0" name="Google Shape;80;p12"/>
          <p:cNvSpPr txBox="1"/>
          <p:nvPr/>
        </p:nvSpPr>
        <p:spPr>
          <a:xfrm>
            <a:off x="7426482" y="1453915"/>
            <a:ext cx="862360" cy="7284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2"/>
          <p:cNvSpPr txBox="1"/>
          <p:nvPr/>
        </p:nvSpPr>
        <p:spPr>
          <a:xfrm>
            <a:off x="7004292" y="2166943"/>
            <a:ext cx="862360" cy="7284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12"/>
          <p:cNvSpPr txBox="1"/>
          <p:nvPr/>
        </p:nvSpPr>
        <p:spPr>
          <a:xfrm>
            <a:off x="6580474" y="2925155"/>
            <a:ext cx="862360" cy="7284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3" name="Google Shape;83;p12"/>
          <p:cNvSpPr txBox="1"/>
          <p:nvPr/>
        </p:nvSpPr>
        <p:spPr>
          <a:xfrm>
            <a:off x="6095153" y="3635298"/>
            <a:ext cx="862360" cy="7284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4" name="Google Shape;84;p12"/>
          <p:cNvSpPr txBox="1"/>
          <p:nvPr/>
        </p:nvSpPr>
        <p:spPr>
          <a:xfrm>
            <a:off x="5553008" y="4600343"/>
            <a:ext cx="862360" cy="7284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5" name="Google Shape;85;p12"/>
          <p:cNvSpPr txBox="1"/>
          <p:nvPr/>
        </p:nvSpPr>
        <p:spPr>
          <a:xfrm>
            <a:off x="9200674" y="918388"/>
            <a:ext cx="862360" cy="7284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6" name="Google Shape;86;p12"/>
          <p:cNvSpPr txBox="1"/>
          <p:nvPr/>
        </p:nvSpPr>
        <p:spPr>
          <a:xfrm>
            <a:off x="9602430" y="1604569"/>
            <a:ext cx="862360" cy="7284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7" name="Google Shape;87;p12"/>
          <p:cNvSpPr txBox="1"/>
          <p:nvPr/>
        </p:nvSpPr>
        <p:spPr>
          <a:xfrm>
            <a:off x="10085816" y="2426925"/>
            <a:ext cx="862360" cy="7284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8" name="Google Shape;88;p12"/>
          <p:cNvSpPr txBox="1"/>
          <p:nvPr/>
        </p:nvSpPr>
        <p:spPr>
          <a:xfrm>
            <a:off x="10622154" y="3272888"/>
            <a:ext cx="862360" cy="7284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2"/>
          <p:cNvSpPr txBox="1"/>
          <p:nvPr/>
        </p:nvSpPr>
        <p:spPr>
          <a:xfrm>
            <a:off x="11103433" y="4129658"/>
            <a:ext cx="862360" cy="7284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0" name="Google Shape;90;p12"/>
          <p:cNvSpPr txBox="1"/>
          <p:nvPr/>
        </p:nvSpPr>
        <p:spPr>
          <a:xfrm>
            <a:off x="11723415" y="4964545"/>
            <a:ext cx="862360" cy="7284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Google Shape;95;p13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96" name="Google Shape;96;p13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97" name="Google Shape;97;p13"/>
          <p:cNvSpPr txBox="1"/>
          <p:nvPr/>
        </p:nvSpPr>
        <p:spPr>
          <a:xfrm>
            <a:off x="959005" y="2475571"/>
            <a:ext cx="16258478" cy="55009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List all the prime numbers up to 100.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Continue the diagram. </a:t>
            </a:r>
            <a:endParaRPr/>
          </a:p>
          <a:p>
            <a:pPr indent="-514350" lvl="1" marL="981075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lphaLcPeriod"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largest even number you can write as the sum of two prime numbers?</a:t>
            </a:r>
            <a:endParaRPr/>
          </a:p>
          <a:p>
            <a:pPr indent="-514350" lvl="1" marL="981075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lphaLcPeriod"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do you notice?</a:t>
            </a:r>
            <a:endParaRPr/>
          </a:p>
          <a:p>
            <a:pPr indent="-514350" lvl="1" marL="981075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lphaLcPeriod"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Can you form any conjectures?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Explain why the conjecture cannot hold for most </a:t>
            </a:r>
            <a:r>
              <a:rPr b="1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odd </a:t>
            </a: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numbers.</a:t>
            </a:r>
            <a:endParaRPr/>
          </a:p>
          <a:p>
            <a:pPr indent="-336550" lvl="1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Google Shape;102;p14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03" name="Google Shape;103;p14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04" name="Google Shape;104;p14"/>
          <p:cNvSpPr/>
          <p:nvPr/>
        </p:nvSpPr>
        <p:spPr>
          <a:xfrm>
            <a:off x="4907570" y="2971699"/>
            <a:ext cx="8875337" cy="2051824"/>
          </a:xfrm>
          <a:prstGeom prst="wedgeRoundRectCallout">
            <a:avLst>
              <a:gd fmla="val -63552" name="adj1"/>
              <a:gd fmla="val 52717" name="adj2"/>
              <a:gd fmla="val 16667" name="adj3"/>
            </a:avLst>
          </a:prstGeom>
          <a:noFill/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As even numbers get larger, then there is more ways to write them as a sum of two prime numbers.</a:t>
            </a:r>
            <a:endParaRPr/>
          </a:p>
        </p:txBody>
      </p:sp>
      <p:sp>
        <p:nvSpPr>
          <p:cNvPr id="105" name="Google Shape;105;p14"/>
          <p:cNvSpPr txBox="1"/>
          <p:nvPr/>
        </p:nvSpPr>
        <p:spPr>
          <a:xfrm>
            <a:off x="825190" y="2051824"/>
            <a:ext cx="11864897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Yasmin is thinking about Goldbach’s conjecture.</a:t>
            </a:r>
            <a:endParaRPr/>
          </a:p>
        </p:txBody>
      </p:sp>
      <p:sp>
        <p:nvSpPr>
          <p:cNvPr id="106" name="Google Shape;106;p14"/>
          <p:cNvSpPr txBox="1"/>
          <p:nvPr/>
        </p:nvSpPr>
        <p:spPr>
          <a:xfrm>
            <a:off x="5906429" y="5464383"/>
            <a:ext cx="11864897" cy="1977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Do you agree with Yasmin?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Can you find some examples that either </a:t>
            </a:r>
            <a:r>
              <a:rPr b="1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show </a:t>
            </a: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or </a:t>
            </a:r>
            <a:r>
              <a:rPr b="1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don’t show</a:t>
            </a: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this to be true?</a:t>
            </a:r>
            <a:endParaRPr/>
          </a:p>
        </p:txBody>
      </p:sp>
      <p:sp>
        <p:nvSpPr>
          <p:cNvPr id="107" name="Google Shape;107;p14"/>
          <p:cNvSpPr txBox="1"/>
          <p:nvPr/>
        </p:nvSpPr>
        <p:spPr>
          <a:xfrm>
            <a:off x="2255700" y="5023525"/>
            <a:ext cx="29745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Yasmin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