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5"/>
    <p:sldMasterId id="2147483680" r:id="rId6"/>
    <p:sldMasterId id="214748368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A3B1BA-93B4-453F-BB15-D75EEB122E12}">
  <a:tblStyle styleId="{35A3B1BA-93B4-453F-BB15-D75EEB122E1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SemiBold-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3.xml"/><Relationship Id="rId33" Type="http://schemas.openxmlformats.org/officeDocument/2006/relationships/font" Target="fonts/Montserrat-regular.fntdata"/><Relationship Id="rId10" Type="http://schemas.openxmlformats.org/officeDocument/2006/relationships/slide" Target="slides/slide2.xml"/><Relationship Id="rId32" Type="http://schemas.openxmlformats.org/officeDocument/2006/relationships/font" Target="fonts/MontserratSemiBold-boldItalic.fntdata"/><Relationship Id="rId13" Type="http://schemas.openxmlformats.org/officeDocument/2006/relationships/slide" Target="slides/slide5.xml"/><Relationship Id="rId35" Type="http://schemas.openxmlformats.org/officeDocument/2006/relationships/font" Target="fonts/Montserrat-italic.fntdata"/><Relationship Id="rId12" Type="http://schemas.openxmlformats.org/officeDocument/2006/relationships/slide" Target="slides/slide4.xml"/><Relationship Id="rId34" Type="http://schemas.openxmlformats.org/officeDocument/2006/relationships/font" Target="fonts/Montserrat-bold.fntdata"/><Relationship Id="rId15" Type="http://schemas.openxmlformats.org/officeDocument/2006/relationships/slide" Target="slides/slide7.xml"/><Relationship Id="rId37" Type="http://schemas.openxmlformats.org/officeDocument/2006/relationships/font" Target="fonts/MontserratMedium-regular.fntdata"/><Relationship Id="rId14" Type="http://schemas.openxmlformats.org/officeDocument/2006/relationships/slide" Target="slides/slide6.xml"/><Relationship Id="rId36" Type="http://schemas.openxmlformats.org/officeDocument/2006/relationships/font" Target="fonts/Montserrat-boldItalic.fntdata"/><Relationship Id="rId17" Type="http://schemas.openxmlformats.org/officeDocument/2006/relationships/slide" Target="slides/slide9.xml"/><Relationship Id="rId39" Type="http://schemas.openxmlformats.org/officeDocument/2006/relationships/font" Target="fonts/MontserratMedium-italic.fntdata"/><Relationship Id="rId16" Type="http://schemas.openxmlformats.org/officeDocument/2006/relationships/slide" Target="slides/slide8.xml"/><Relationship Id="rId38" Type="http://schemas.openxmlformats.org/officeDocument/2006/relationships/font" Target="fonts/MontserratMedium-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bdca3922d_0_4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8bdca3922d_0_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bdca3922d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8bdca3922d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Each individual and family will complete this sequence in a different order. It’s important to understand that one task is broken into many steps some of which your learner can do independently and some of which they need support with. Breaking the task down will help you identify which steps to teach. </a:t>
            </a:r>
            <a:endParaRPr/>
          </a:p>
          <a:p>
            <a:pPr indent="0" lvl="0" marL="0" rtl="0" algn="l">
              <a:spcBef>
                <a:spcPts val="0"/>
              </a:spcBef>
              <a:spcAft>
                <a:spcPts val="0"/>
              </a:spcAft>
              <a:buNone/>
            </a:pPr>
            <a:r>
              <a:rPr lang="en-GB"/>
              <a:t>Activity: Take a photo of each step of your sequence and put the images in order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bdca3922d_0_5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8bdca3922d_0_5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each activity, talk about what you need to complete it e.g. for brushing your teeth you will need a toothbrush, toothpaste and some water. Ask your learner if they can find these items in the bathroom.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bdca3922d_0_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8bdca3922d_0_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Each individual and family will complete this sequence in a different order. It’s important to understand that one task is broken into many steps some of which your learner can do independently and some of which they need support with. Breaking the task down will help you identify which steps to teach. </a:t>
            </a:r>
            <a:endParaRPr/>
          </a:p>
          <a:p>
            <a:pPr indent="0" lvl="0" marL="0" rtl="0" algn="l">
              <a:lnSpc>
                <a:spcPct val="100000"/>
              </a:lnSpc>
              <a:spcBef>
                <a:spcPts val="0"/>
              </a:spcBef>
              <a:spcAft>
                <a:spcPts val="0"/>
              </a:spcAft>
              <a:buSzPts val="1100"/>
              <a:buNone/>
            </a:pPr>
            <a:r>
              <a:rPr lang="en-GB"/>
              <a:t>Activity: Take a photo of each step of your sequence and put the images in order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bdca3922d_0_5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8bdca3922d_0_5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rPr lang="en-GB"/>
              <a:t>For each activity, talk about what you need to complete it e.g. for getting dressed you will need underwear, socks and clothes. Ask your learner if they can find these items in the bedroom.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bdca3922d_0_5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8bdca3922d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rPr lang="en-GB"/>
              <a:t>For each activity, talk about what you need to complete it e.g. for eating breakfast you will need crockery and breakfast foods.  Ask your learner if they can find these items in the kitchen.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bdca3922d_0_5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8bdca3922d_0_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Note: add in or draw the images or symbols which would best suit your learner.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each activity, talk about what you need to complete it e.g. for packing a bag you will need a bag and items that you might need for school. Ask your learner if they can find their school bag.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8bdca3922d_0_6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8bdca3922d_0_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Note: add in or draw the images or symbols which would best suit your learner.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Talk about the importance of having a morning routine and the impact of completing each activity. E.g. washing our bodies help us to stay clean and smell fresh. When we eat breakfast and get ready for school it helps us to feel good and ready to learn.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bdca3922d_0_6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8bdca3922d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Print or draw symbols or images and ask your learner to choose in which order they would like to complete their morning routine. You could start by choosing the first one and then offering a choice of two so that they can make the next choice. It might be helpful to complete the schedule together the night before so that when your learner wakes up you can show the schedule and work through the activities. Remember to give your learner time to transition onto the next activity using the visual schedule for support.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8bdca3922d_0_6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8bdca3922d_0_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You can make your own visual schedule for any routine at home. Draw a table with as many boxes as activities. Draw simple images of each activity and write the name of it underneath on Post-It notes. Offer choice where possible for the order the schedule is completed in. When you have completed and activity, you can remove the Post-It. This gives a visual prompt that the tasks are decreasing.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8bdca3922d_0_6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8bdca3922d_0_6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bdca3922d_0_4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8bdca3922d_0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bdca3922d_0_6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8bdca3922d_0_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bdca3922d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8bdca3922d_0_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bdca3922d_0_4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8bdca3922d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bdca3922d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8bdca3922d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start of the lesson.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bdca3922d_0_4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8bdca3922d_0_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breakdown of the lesson. Repeat for each lesson.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bdca3922d_0_4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8bdca3922d_0_4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Note: add in or draw the images or symbols which would best suit your learner.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Show your learner the images and ask if they know what they need to do in a morning. Before school, what do you need to do? After you wake up, what do you need to do?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bdca3922d_0_4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8bdca3922d_0_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Note: add in or draw the images or symbols which would best suit your learner.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Did you get these answers?! These are the five activities we are going to learn about in the lesson.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8bdca3922d_0_5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8bdca3922d_0_5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Note: add in or draw the images or symbols which would best suit your learner.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For each activity, talk about what you need to complete it e.g. for washing your face you will need a cloth, some soap or face wash and some water. Ask your learner if they can find these items in the bathroom.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6" name="Google Shape;106;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7" name="Google Shape;107;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8" name="Shape 108"/>
        <p:cNvGrpSpPr/>
        <p:nvPr/>
      </p:nvGrpSpPr>
      <p:grpSpPr>
        <a:xfrm>
          <a:off x="0" y="0"/>
          <a:ext cx="0" cy="0"/>
          <a:chOff x="0" y="0"/>
          <a:chExt cx="0" cy="0"/>
        </a:xfrm>
      </p:grpSpPr>
      <p:sp>
        <p:nvSpPr>
          <p:cNvPr id="109" name="Google Shape;109;p2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110" name="Google Shape;110;p2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11" name="Google Shape;111;p2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112" name="Google Shape;112;p2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13" name="Google Shape;113;p2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6" name="Google Shape;116;p2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7" name="Google Shape;117;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6"/>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1" name="Google Shape;121;p26"/>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2" name="Google Shape;122;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6"/>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7" name="Shape 127"/>
        <p:cNvGrpSpPr/>
        <p:nvPr/>
      </p:nvGrpSpPr>
      <p:grpSpPr>
        <a:xfrm>
          <a:off x="0" y="0"/>
          <a:ext cx="0" cy="0"/>
          <a:chOff x="0" y="0"/>
          <a:chExt cx="0" cy="0"/>
        </a:xfrm>
      </p:grpSpPr>
      <p:sp>
        <p:nvSpPr>
          <p:cNvPr id="128" name="Google Shape;128;p2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1" name="Google Shape;131;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2" name="Google Shape;132;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3" name="Google Shape;133;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4" name="Google Shape;134;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5" name="Google Shape;135;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6" name="Google Shape;136;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7" name="Shape 137"/>
        <p:cNvGrpSpPr/>
        <p:nvPr/>
      </p:nvGrpSpPr>
      <p:grpSpPr>
        <a:xfrm>
          <a:off x="0" y="0"/>
          <a:ext cx="0" cy="0"/>
          <a:chOff x="0" y="0"/>
          <a:chExt cx="0" cy="0"/>
        </a:xfrm>
      </p:grpSpPr>
      <p:sp>
        <p:nvSpPr>
          <p:cNvPr id="138" name="Google Shape;138;p2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9" name="Google Shape;139;p29"/>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0" name="Google Shape;140;p29"/>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9"/>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9"/>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9"/>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9"/>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9"/>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3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0" name="Google Shape;150;p30"/>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1" name="Google Shape;151;p30"/>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2" name="Google Shape;152;p30"/>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3" name="Google Shape;153;p30"/>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4" name="Google Shape;154;p30"/>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0"/>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0"/>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7" name="Google Shape;157;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sp>
        <p:nvSpPr>
          <p:cNvPr id="159" name="Google Shape;159;p3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0" name="Google Shape;160;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1" name="Google Shape;161;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64" name="Google Shape;164;p32"/>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65" name="Google Shape;165;p32"/>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33"/>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3.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101" name="Google Shape;101;p2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02" name="Google Shape;10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22"/>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a:solidFill>
                  <a:srgbClr val="4B3241"/>
                </a:solidFill>
              </a:rPr>
              <a:t>Independent Living</a:t>
            </a:r>
            <a:br>
              <a:rPr lang="en-GB">
                <a:solidFill>
                  <a:srgbClr val="4B3241"/>
                </a:solidFill>
              </a:rPr>
            </a:br>
            <a:r>
              <a:rPr lang="en-GB">
                <a:solidFill>
                  <a:srgbClr val="4B3241"/>
                </a:solidFill>
              </a:rPr>
              <a:t>Personal Care</a:t>
            </a:r>
            <a:br>
              <a:rPr lang="en-GB"/>
            </a:br>
            <a:endParaRPr/>
          </a:p>
        </p:txBody>
      </p:sp>
      <p:sp>
        <p:nvSpPr>
          <p:cNvPr id="175" name="Google Shape;175;p35"/>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Oak Specialist </a:t>
            </a:r>
            <a:endParaRPr>
              <a:solidFill>
                <a:srgbClr val="4B3241"/>
              </a:solidFill>
            </a:endParaRPr>
          </a:p>
        </p:txBody>
      </p:sp>
      <p:sp>
        <p:nvSpPr>
          <p:cNvPr id="176" name="Google Shape;176;p35"/>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Building Understanding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63" name="Google Shape;263;p4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Washing face- put the steps in order</a:t>
            </a:r>
            <a:endParaRPr>
              <a:solidFill>
                <a:schemeClr val="dk2"/>
              </a:solidFill>
            </a:endParaRPr>
          </a:p>
        </p:txBody>
      </p:sp>
      <p:sp>
        <p:nvSpPr>
          <p:cNvPr id="264" name="Google Shape;264;p44"/>
          <p:cNvSpPr txBox="1"/>
          <p:nvPr>
            <p:ph idx="1" type="body"/>
          </p:nvPr>
        </p:nvSpPr>
        <p:spPr>
          <a:xfrm>
            <a:off x="458975" y="1133350"/>
            <a:ext cx="8226000" cy="1220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solidFill>
                  <a:srgbClr val="000000"/>
                </a:solidFill>
              </a:rPr>
              <a:t>1. Get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2. Turn on tap</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3. Wet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4. Turn tap off</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5. Get soap</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6. Put soap on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7. Clean face with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8. Turn on tap and wet cloth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9. Turn off tap and rinse face with cloth</a:t>
            </a:r>
            <a:endParaRPr>
              <a:solidFill>
                <a:srgbClr val="000000"/>
              </a:solidFill>
            </a:endParaRPr>
          </a:p>
          <a:p>
            <a:pPr indent="0" lvl="0" marL="0" rtl="0" algn="l">
              <a:lnSpc>
                <a:spcPct val="130000"/>
              </a:lnSpc>
              <a:spcBef>
                <a:spcPts val="0"/>
              </a:spcBef>
              <a:spcAft>
                <a:spcPts val="0"/>
              </a:spcAft>
              <a:buSzPts val="1600"/>
              <a:buNone/>
            </a:pPr>
            <a:r>
              <a:t/>
            </a:r>
            <a:endParaRPr>
              <a:solidFill>
                <a:srgbClr val="000000"/>
              </a:solidFill>
            </a:endParaRPr>
          </a:p>
          <a:p>
            <a:pPr indent="0" lvl="0" marL="0" rtl="0" algn="l">
              <a:lnSpc>
                <a:spcPct val="130000"/>
              </a:lnSpc>
              <a:spcBef>
                <a:spcPts val="0"/>
              </a:spcBef>
              <a:spcAft>
                <a:spcPts val="0"/>
              </a:spcAft>
              <a:buSzPts val="1600"/>
              <a:buNone/>
            </a:pPr>
            <a:r>
              <a:rPr b="1" lang="en-GB" sz="1900">
                <a:solidFill>
                  <a:srgbClr val="000000"/>
                </a:solidFill>
              </a:rPr>
              <a:t>Task: Take a photo of each step and put into a sequence</a:t>
            </a:r>
            <a:endParaRPr b="1" sz="1900">
              <a:solidFill>
                <a:srgbClr val="00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65" name="Google Shape;265;p4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71" name="Google Shape;271;p4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Brushing teeth- what do you need?</a:t>
            </a:r>
            <a:endParaRPr>
              <a:solidFill>
                <a:schemeClr val="dk2"/>
              </a:solidFill>
            </a:endParaRPr>
          </a:p>
        </p:txBody>
      </p:sp>
      <p:sp>
        <p:nvSpPr>
          <p:cNvPr id="272" name="Google Shape;272;p4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73" name="Google Shape;273;p45"/>
          <p:cNvSpPr txBox="1"/>
          <p:nvPr/>
        </p:nvSpPr>
        <p:spPr>
          <a:xfrm>
            <a:off x="972125" y="2495850"/>
            <a:ext cx="17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toothbrush</a:t>
            </a:r>
            <a:endParaRPr b="1" sz="2000">
              <a:latin typeface="Montserrat"/>
              <a:ea typeface="Montserrat"/>
              <a:cs typeface="Montserrat"/>
              <a:sym typeface="Montserrat"/>
            </a:endParaRPr>
          </a:p>
        </p:txBody>
      </p:sp>
      <p:sp>
        <p:nvSpPr>
          <p:cNvPr id="274" name="Google Shape;274;p45"/>
          <p:cNvSpPr txBox="1"/>
          <p:nvPr/>
        </p:nvSpPr>
        <p:spPr>
          <a:xfrm>
            <a:off x="3684875" y="2495850"/>
            <a:ext cx="17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toothpaste</a:t>
            </a:r>
            <a:endParaRPr b="1" sz="2000">
              <a:latin typeface="Montserrat"/>
              <a:ea typeface="Montserrat"/>
              <a:cs typeface="Montserrat"/>
              <a:sym typeface="Montserrat"/>
            </a:endParaRPr>
          </a:p>
        </p:txBody>
      </p:sp>
      <p:sp>
        <p:nvSpPr>
          <p:cNvPr id="275" name="Google Shape;275;p45"/>
          <p:cNvSpPr txBox="1"/>
          <p:nvPr/>
        </p:nvSpPr>
        <p:spPr>
          <a:xfrm>
            <a:off x="6393075" y="24958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water</a:t>
            </a:r>
            <a:endParaRPr b="1" sz="20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81" name="Google Shape;281;p4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Brushing teeth- put the steps in order</a:t>
            </a:r>
            <a:endParaRPr>
              <a:solidFill>
                <a:schemeClr val="dk2"/>
              </a:solidFill>
            </a:endParaRPr>
          </a:p>
        </p:txBody>
      </p:sp>
      <p:sp>
        <p:nvSpPr>
          <p:cNvPr id="282" name="Google Shape;282;p46"/>
          <p:cNvSpPr txBox="1"/>
          <p:nvPr>
            <p:ph idx="1" type="body"/>
          </p:nvPr>
        </p:nvSpPr>
        <p:spPr>
          <a:xfrm>
            <a:off x="458975" y="1133350"/>
            <a:ext cx="8226000" cy="1220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solidFill>
                  <a:srgbClr val="000000"/>
                </a:solidFill>
              </a:rPr>
              <a:t>1. Get brush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2. Get toothpaste</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3. Open toothpaste</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4. Put toothpaste on brush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5. Turn tap on</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6. Rinse brush under tap</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7. Turn tap off</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8. Brush teeth</a:t>
            </a:r>
            <a:endParaRPr>
              <a:solidFill>
                <a:srgbClr val="000000"/>
              </a:solidFill>
            </a:endParaRPr>
          </a:p>
          <a:p>
            <a:pPr indent="0" lvl="0" marL="0" rtl="0" algn="l">
              <a:lnSpc>
                <a:spcPct val="130000"/>
              </a:lnSpc>
              <a:spcBef>
                <a:spcPts val="0"/>
              </a:spcBef>
              <a:spcAft>
                <a:spcPts val="0"/>
              </a:spcAft>
              <a:buSzPts val="1600"/>
              <a:buNone/>
            </a:pPr>
            <a:r>
              <a:rPr lang="en-GB">
                <a:solidFill>
                  <a:srgbClr val="000000"/>
                </a:solidFill>
              </a:rPr>
              <a:t>9. Spit and rinse</a:t>
            </a:r>
            <a:endParaRPr>
              <a:solidFill>
                <a:srgbClr val="00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83" name="Google Shape;283;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84" name="Google Shape;284;p46"/>
          <p:cNvSpPr txBox="1"/>
          <p:nvPr/>
        </p:nvSpPr>
        <p:spPr>
          <a:xfrm>
            <a:off x="324275" y="4035675"/>
            <a:ext cx="7517400" cy="3000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GB" sz="1900">
                <a:latin typeface="Montserrat"/>
                <a:ea typeface="Montserrat"/>
                <a:cs typeface="Montserrat"/>
                <a:sym typeface="Montserrat"/>
              </a:rPr>
              <a:t>Task: Take a photo of each step and put into a sequence</a:t>
            </a:r>
            <a:endParaRPr b="1" sz="19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Getting dressed- what do you need?</a:t>
            </a:r>
            <a:endParaRPr>
              <a:solidFill>
                <a:schemeClr val="dk2"/>
              </a:solidFill>
            </a:endParaRPr>
          </a:p>
        </p:txBody>
      </p:sp>
      <p:sp>
        <p:nvSpPr>
          <p:cNvPr id="290" name="Google Shape;290;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91" name="Google Shape;291;p47"/>
          <p:cNvSpPr txBox="1"/>
          <p:nvPr/>
        </p:nvSpPr>
        <p:spPr>
          <a:xfrm>
            <a:off x="650850" y="2524075"/>
            <a:ext cx="1738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underwear</a:t>
            </a:r>
            <a:endParaRPr b="1" sz="2000">
              <a:latin typeface="Montserrat"/>
              <a:ea typeface="Montserrat"/>
              <a:cs typeface="Montserrat"/>
              <a:sym typeface="Montserrat"/>
            </a:endParaRPr>
          </a:p>
        </p:txBody>
      </p:sp>
      <p:sp>
        <p:nvSpPr>
          <p:cNvPr id="292" name="Google Shape;292;p47"/>
          <p:cNvSpPr txBox="1"/>
          <p:nvPr/>
        </p:nvSpPr>
        <p:spPr>
          <a:xfrm>
            <a:off x="496192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top</a:t>
            </a:r>
            <a:endParaRPr b="1" sz="2000">
              <a:latin typeface="Montserrat"/>
              <a:ea typeface="Montserrat"/>
              <a:cs typeface="Montserrat"/>
              <a:sym typeface="Montserrat"/>
            </a:endParaRPr>
          </a:p>
        </p:txBody>
      </p:sp>
      <p:sp>
        <p:nvSpPr>
          <p:cNvPr id="293" name="Google Shape;293;p47"/>
          <p:cNvSpPr txBox="1"/>
          <p:nvPr/>
        </p:nvSpPr>
        <p:spPr>
          <a:xfrm>
            <a:off x="7129675" y="2524075"/>
            <a:ext cx="1328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trousers</a:t>
            </a:r>
            <a:endParaRPr b="1" sz="2000">
              <a:latin typeface="Montserrat"/>
              <a:ea typeface="Montserrat"/>
              <a:cs typeface="Montserrat"/>
              <a:sym typeface="Montserrat"/>
            </a:endParaRPr>
          </a:p>
        </p:txBody>
      </p:sp>
      <p:sp>
        <p:nvSpPr>
          <p:cNvPr id="294" name="Google Shape;294;p47"/>
          <p:cNvSpPr txBox="1"/>
          <p:nvPr/>
        </p:nvSpPr>
        <p:spPr>
          <a:xfrm>
            <a:off x="2872938"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socks</a:t>
            </a:r>
            <a:endParaRPr b="1" sz="20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00" name="Google Shape;300;p4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Eating breakfast- what do you need?</a:t>
            </a:r>
            <a:endParaRPr>
              <a:solidFill>
                <a:schemeClr val="dk2"/>
              </a:solidFill>
            </a:endParaRPr>
          </a:p>
        </p:txBody>
      </p:sp>
      <p:sp>
        <p:nvSpPr>
          <p:cNvPr id="301" name="Google Shape;301;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02" name="Google Shape;302;p48"/>
          <p:cNvSpPr txBox="1"/>
          <p:nvPr/>
        </p:nvSpPr>
        <p:spPr>
          <a:xfrm>
            <a:off x="206100"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cereal</a:t>
            </a:r>
            <a:endParaRPr b="1" sz="2000">
              <a:latin typeface="Montserrat"/>
              <a:ea typeface="Montserrat"/>
              <a:cs typeface="Montserrat"/>
              <a:sym typeface="Montserrat"/>
            </a:endParaRPr>
          </a:p>
        </p:txBody>
      </p:sp>
      <p:sp>
        <p:nvSpPr>
          <p:cNvPr id="303" name="Google Shape;303;p48"/>
          <p:cNvSpPr txBox="1"/>
          <p:nvPr/>
        </p:nvSpPr>
        <p:spPr>
          <a:xfrm>
            <a:off x="496192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bread</a:t>
            </a:r>
            <a:endParaRPr b="1" sz="2000">
              <a:latin typeface="Montserrat"/>
              <a:ea typeface="Montserrat"/>
              <a:cs typeface="Montserrat"/>
              <a:sym typeface="Montserrat"/>
            </a:endParaRPr>
          </a:p>
        </p:txBody>
      </p:sp>
      <p:sp>
        <p:nvSpPr>
          <p:cNvPr id="304" name="Google Shape;304;p48"/>
          <p:cNvSpPr txBox="1"/>
          <p:nvPr/>
        </p:nvSpPr>
        <p:spPr>
          <a:xfrm>
            <a:off x="7129675" y="2524075"/>
            <a:ext cx="1328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spoon</a:t>
            </a:r>
            <a:endParaRPr b="1" sz="2000">
              <a:latin typeface="Montserrat"/>
              <a:ea typeface="Montserrat"/>
              <a:cs typeface="Montserrat"/>
              <a:sym typeface="Montserrat"/>
            </a:endParaRPr>
          </a:p>
        </p:txBody>
      </p:sp>
      <p:sp>
        <p:nvSpPr>
          <p:cNvPr id="305" name="Google Shape;305;p48"/>
          <p:cNvSpPr txBox="1"/>
          <p:nvPr/>
        </p:nvSpPr>
        <p:spPr>
          <a:xfrm>
            <a:off x="2872938"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bowl</a:t>
            </a:r>
            <a:endParaRPr b="1" sz="2000">
              <a:latin typeface="Montserrat"/>
              <a:ea typeface="Montserrat"/>
              <a:cs typeface="Montserrat"/>
              <a:sym typeface="Montserrat"/>
            </a:endParaRPr>
          </a:p>
        </p:txBody>
      </p:sp>
      <p:sp>
        <p:nvSpPr>
          <p:cNvPr id="306" name="Google Shape;306;p48"/>
          <p:cNvSpPr txBox="1"/>
          <p:nvPr/>
        </p:nvSpPr>
        <p:spPr>
          <a:xfrm>
            <a:off x="158857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fruit</a:t>
            </a:r>
            <a:endParaRPr b="1" sz="2000">
              <a:latin typeface="Montserrat"/>
              <a:ea typeface="Montserrat"/>
              <a:cs typeface="Montserrat"/>
              <a:sym typeface="Montserrat"/>
            </a:endParaRPr>
          </a:p>
        </p:txBody>
      </p:sp>
      <p:sp>
        <p:nvSpPr>
          <p:cNvPr id="307" name="Google Shape;307;p48"/>
          <p:cNvSpPr txBox="1"/>
          <p:nvPr/>
        </p:nvSpPr>
        <p:spPr>
          <a:xfrm>
            <a:off x="3856213"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milk</a:t>
            </a:r>
            <a:endParaRPr b="1" sz="2000">
              <a:latin typeface="Montserrat"/>
              <a:ea typeface="Montserrat"/>
              <a:cs typeface="Montserrat"/>
              <a:sym typeface="Montserrat"/>
            </a:endParaRPr>
          </a:p>
        </p:txBody>
      </p:sp>
      <p:sp>
        <p:nvSpPr>
          <p:cNvPr id="308" name="Google Shape;308;p48"/>
          <p:cNvSpPr txBox="1"/>
          <p:nvPr/>
        </p:nvSpPr>
        <p:spPr>
          <a:xfrm>
            <a:off x="598882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butter</a:t>
            </a:r>
            <a:endParaRPr b="1" sz="20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Packing bag- what do you need?</a:t>
            </a:r>
            <a:endParaRPr>
              <a:solidFill>
                <a:schemeClr val="dk2"/>
              </a:solidFill>
            </a:endParaRPr>
          </a:p>
        </p:txBody>
      </p:sp>
      <p:sp>
        <p:nvSpPr>
          <p:cNvPr id="314" name="Google Shape;314;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15" name="Google Shape;315;p49"/>
          <p:cNvSpPr txBox="1"/>
          <p:nvPr/>
        </p:nvSpPr>
        <p:spPr>
          <a:xfrm>
            <a:off x="663300"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bag</a:t>
            </a:r>
            <a:endParaRPr b="1" sz="2000">
              <a:latin typeface="Montserrat"/>
              <a:ea typeface="Montserrat"/>
              <a:cs typeface="Montserrat"/>
              <a:sym typeface="Montserrat"/>
            </a:endParaRPr>
          </a:p>
        </p:txBody>
      </p:sp>
      <p:sp>
        <p:nvSpPr>
          <p:cNvPr id="316" name="Google Shape;316;p49"/>
          <p:cNvSpPr txBox="1"/>
          <p:nvPr/>
        </p:nvSpPr>
        <p:spPr>
          <a:xfrm>
            <a:off x="6742425" y="2524075"/>
            <a:ext cx="21993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ear defenders</a:t>
            </a:r>
            <a:endParaRPr b="1" sz="2000">
              <a:latin typeface="Montserrat"/>
              <a:ea typeface="Montserrat"/>
              <a:cs typeface="Montserrat"/>
              <a:sym typeface="Montserrat"/>
            </a:endParaRPr>
          </a:p>
        </p:txBody>
      </p:sp>
      <p:sp>
        <p:nvSpPr>
          <p:cNvPr id="317" name="Google Shape;317;p49"/>
          <p:cNvSpPr txBox="1"/>
          <p:nvPr/>
        </p:nvSpPr>
        <p:spPr>
          <a:xfrm>
            <a:off x="3434278" y="2524075"/>
            <a:ext cx="14955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lunchbox</a:t>
            </a:r>
            <a:endParaRPr b="1" sz="2000">
              <a:latin typeface="Montserrat"/>
              <a:ea typeface="Montserrat"/>
              <a:cs typeface="Montserrat"/>
              <a:sym typeface="Montserrat"/>
            </a:endParaRPr>
          </a:p>
        </p:txBody>
      </p:sp>
      <p:sp>
        <p:nvSpPr>
          <p:cNvPr id="318" name="Google Shape;318;p49"/>
          <p:cNvSpPr txBox="1"/>
          <p:nvPr/>
        </p:nvSpPr>
        <p:spPr>
          <a:xfrm>
            <a:off x="2121975"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diary</a:t>
            </a:r>
            <a:endParaRPr b="1" sz="2000">
              <a:latin typeface="Montserrat"/>
              <a:ea typeface="Montserrat"/>
              <a:cs typeface="Montserrat"/>
              <a:sym typeface="Montserrat"/>
            </a:endParaRPr>
          </a:p>
        </p:txBody>
      </p:sp>
      <p:sp>
        <p:nvSpPr>
          <p:cNvPr id="319" name="Google Shape;319;p49"/>
          <p:cNvSpPr txBox="1"/>
          <p:nvPr/>
        </p:nvSpPr>
        <p:spPr>
          <a:xfrm>
            <a:off x="5380213" y="2524075"/>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  music</a:t>
            </a:r>
            <a:endParaRPr b="1" sz="20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Why do we need to do our morning activities?</a:t>
            </a:r>
            <a:endParaRPr>
              <a:solidFill>
                <a:schemeClr val="dk2"/>
              </a:solidFill>
            </a:endParaRPr>
          </a:p>
        </p:txBody>
      </p:sp>
      <p:sp>
        <p:nvSpPr>
          <p:cNvPr id="325" name="Google Shape;325;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26" name="Google Shape;326;p50"/>
          <p:cNvSpPr txBox="1"/>
          <p:nvPr/>
        </p:nvSpPr>
        <p:spPr>
          <a:xfrm>
            <a:off x="973300" y="2919925"/>
            <a:ext cx="22236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aphicFrame>
        <p:nvGraphicFramePr>
          <p:cNvPr id="327" name="Google Shape;327;p50"/>
          <p:cNvGraphicFramePr/>
          <p:nvPr/>
        </p:nvGraphicFramePr>
        <p:xfrm>
          <a:off x="458975" y="1259525"/>
          <a:ext cx="3000000" cy="3000000"/>
        </p:xfrm>
        <a:graphic>
          <a:graphicData uri="http://schemas.openxmlformats.org/drawingml/2006/table">
            <a:tbl>
              <a:tblPr>
                <a:noFill/>
                <a:tableStyleId>{35A3B1BA-93B4-453F-BB15-D75EEB122E12}</a:tableStyleId>
              </a:tblPr>
              <a:tblGrid>
                <a:gridCol w="1362775"/>
                <a:gridCol w="1362775"/>
                <a:gridCol w="1362775"/>
                <a:gridCol w="1362775"/>
                <a:gridCol w="1362775"/>
                <a:gridCol w="1362775"/>
              </a:tblGrid>
              <a:tr h="2060425">
                <a:tc>
                  <a:txBody>
                    <a:bodyPr/>
                    <a:lstStyle/>
                    <a:p>
                      <a:pPr indent="0" lvl="0" marL="0" rtl="0" algn="l">
                        <a:lnSpc>
                          <a:spcPct val="130000"/>
                        </a:lnSpc>
                        <a:spcBef>
                          <a:spcPts val="0"/>
                        </a:spcBef>
                        <a:spcAft>
                          <a:spcPts val="0"/>
                        </a:spcAft>
                        <a:buNone/>
                      </a:pPr>
                      <a:r>
                        <a:t/>
                      </a:r>
                      <a:endParaRPr/>
                    </a:p>
                  </a:txBody>
                  <a:tcPr marT="91425" marB="91425" marR="91425" marL="91425"/>
                </a:tc>
                <a:tc>
                  <a:txBody>
                    <a:bodyPr/>
                    <a:lstStyle/>
                    <a:p>
                      <a:pPr indent="0" lvl="0" marL="0" rtl="0" algn="l">
                        <a:lnSpc>
                          <a:spcPct val="130000"/>
                        </a:lnSpc>
                        <a:spcBef>
                          <a:spcPts val="0"/>
                        </a:spcBef>
                        <a:spcAft>
                          <a:spcPts val="0"/>
                        </a:spcAft>
                        <a:buNone/>
                      </a:pPr>
                      <a:r>
                        <a:t/>
                      </a:r>
                      <a:endParaRPr/>
                    </a:p>
                  </a:txBody>
                  <a:tcPr marT="91425" marB="91425" marR="91425" marL="91425"/>
                </a:tc>
                <a:tc>
                  <a:txBody>
                    <a:bodyPr/>
                    <a:lstStyle/>
                    <a:p>
                      <a:pPr indent="0" lvl="0" marL="0" rtl="0" algn="l">
                        <a:lnSpc>
                          <a:spcPct val="130000"/>
                        </a:lnSpc>
                        <a:spcBef>
                          <a:spcPts val="0"/>
                        </a:spcBef>
                        <a:spcAft>
                          <a:spcPts val="0"/>
                        </a:spcAft>
                        <a:buNone/>
                      </a:pPr>
                      <a:r>
                        <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30000"/>
                        </a:lnSpc>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r>
              <a:tr h="1299775">
                <a:tc>
                  <a:txBody>
                    <a:bodyPr/>
                    <a:lstStyle/>
                    <a:p>
                      <a:pPr indent="0" lvl="0" marL="0" rtl="0" algn="l">
                        <a:spcBef>
                          <a:spcPts val="0"/>
                        </a:spcBef>
                        <a:spcAft>
                          <a:spcPts val="0"/>
                        </a:spcAft>
                        <a:buNone/>
                      </a:pPr>
                      <a:r>
                        <a:rPr lang="en-GB" sz="1600">
                          <a:latin typeface="Montserrat"/>
                          <a:ea typeface="Montserrat"/>
                          <a:cs typeface="Montserrat"/>
                          <a:sym typeface="Montserrat"/>
                        </a:rPr>
                        <a:t>To keep our bodies clean</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To stay healthy </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To look smart</a:t>
                      </a:r>
                      <a:endParaRPr sz="1600">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be organised</a:t>
                      </a:r>
                      <a:endParaRPr sz="16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feel good about ourselves</a:t>
                      </a:r>
                      <a:endParaRPr sz="16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be ready to learn</a:t>
                      </a:r>
                      <a:endParaRPr sz="16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33" name="Google Shape;333;p5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Choose your morning routine</a:t>
            </a:r>
            <a:endParaRPr>
              <a:solidFill>
                <a:schemeClr val="dk2"/>
              </a:solidFill>
            </a:endParaRPr>
          </a:p>
        </p:txBody>
      </p:sp>
      <p:sp>
        <p:nvSpPr>
          <p:cNvPr id="334" name="Google Shape;334;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35" name="Google Shape;335;p51"/>
          <p:cNvSpPr txBox="1"/>
          <p:nvPr/>
        </p:nvSpPr>
        <p:spPr>
          <a:xfrm>
            <a:off x="522275" y="3173150"/>
            <a:ext cx="8163000" cy="11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300">
              <a:latin typeface="Montserrat"/>
              <a:ea typeface="Montserrat"/>
              <a:cs typeface="Montserrat"/>
              <a:sym typeface="Montserrat"/>
            </a:endParaRPr>
          </a:p>
        </p:txBody>
      </p:sp>
      <p:graphicFrame>
        <p:nvGraphicFramePr>
          <p:cNvPr id="336" name="Google Shape;336;p51"/>
          <p:cNvGraphicFramePr/>
          <p:nvPr/>
        </p:nvGraphicFramePr>
        <p:xfrm>
          <a:off x="580575" y="2579075"/>
          <a:ext cx="3000000" cy="3000000"/>
        </p:xfrm>
        <a:graphic>
          <a:graphicData uri="http://schemas.openxmlformats.org/drawingml/2006/table">
            <a:tbl>
              <a:tblPr>
                <a:noFill/>
                <a:tableStyleId>{35A3B1BA-93B4-453F-BB15-D75EEB122E12}</a:tableStyleId>
              </a:tblPr>
              <a:tblGrid>
                <a:gridCol w="1571250"/>
                <a:gridCol w="1571250"/>
                <a:gridCol w="1571250"/>
                <a:gridCol w="1571250"/>
                <a:gridCol w="1571250"/>
              </a:tblGrid>
              <a:tr h="1761825">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2.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3.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4.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GB">
                          <a:latin typeface="Montserrat"/>
                          <a:ea typeface="Montserrat"/>
                          <a:cs typeface="Montserrat"/>
                          <a:sym typeface="Montserrat"/>
                        </a:rPr>
                        <a:t>5.</a:t>
                      </a:r>
                      <a:endParaRPr b="1">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42" name="Google Shape;342;p5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Example of visual schedule</a:t>
            </a:r>
            <a:endParaRPr>
              <a:solidFill>
                <a:schemeClr val="dk2"/>
              </a:solidFill>
            </a:endParaRPr>
          </a:p>
        </p:txBody>
      </p:sp>
      <p:sp>
        <p:nvSpPr>
          <p:cNvPr id="343" name="Google Shape;343;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344" name="Google Shape;344;p52"/>
          <p:cNvSpPr txBox="1"/>
          <p:nvPr/>
        </p:nvSpPr>
        <p:spPr>
          <a:xfrm>
            <a:off x="522275" y="3173150"/>
            <a:ext cx="8163000" cy="11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300">
              <a:latin typeface="Montserrat"/>
              <a:ea typeface="Montserrat"/>
              <a:cs typeface="Montserrat"/>
              <a:sym typeface="Montserrat"/>
            </a:endParaRPr>
          </a:p>
        </p:txBody>
      </p:sp>
      <p:pic>
        <p:nvPicPr>
          <p:cNvPr id="345" name="Google Shape;345;p52"/>
          <p:cNvPicPr preferRelativeResize="0"/>
          <p:nvPr/>
        </p:nvPicPr>
        <p:blipFill rotWithShape="1">
          <a:blip r:embed="rId3">
            <a:alphaModFix/>
          </a:blip>
          <a:srcRect b="0" l="25486" r="25510" t="0"/>
          <a:stretch/>
        </p:blipFill>
        <p:spPr>
          <a:xfrm rot="5400000">
            <a:off x="3038701" y="-1416974"/>
            <a:ext cx="3019250" cy="8215398"/>
          </a:xfrm>
          <a:prstGeom prst="rect">
            <a:avLst/>
          </a:prstGeom>
          <a:noFill/>
          <a:ln>
            <a:noFill/>
          </a:ln>
        </p:spPr>
      </p:pic>
      <p:sp>
        <p:nvSpPr>
          <p:cNvPr id="346" name="Google Shape;346;p52"/>
          <p:cNvSpPr txBox="1"/>
          <p:nvPr/>
        </p:nvSpPr>
        <p:spPr>
          <a:xfrm>
            <a:off x="2713625" y="4841400"/>
            <a:ext cx="4361100" cy="302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800">
                <a:solidFill>
                  <a:srgbClr val="1D1C1D"/>
                </a:solidFill>
                <a:highlight>
                  <a:srgbClr val="F8F8F8"/>
                </a:highlight>
                <a:latin typeface="Montserrat"/>
                <a:ea typeface="Montserrat"/>
                <a:cs typeface="Montserrat"/>
                <a:sym typeface="Montserrat"/>
              </a:rPr>
              <a:t>Teachers own image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Independent Living</a:t>
            </a:r>
            <a:br>
              <a:rPr lang="en-GB">
                <a:solidFill>
                  <a:schemeClr val="dk2"/>
                </a:solidFill>
              </a:rPr>
            </a:br>
            <a:r>
              <a:rPr lang="en-GB">
                <a:solidFill>
                  <a:schemeClr val="dk2"/>
                </a:solidFill>
              </a:rPr>
              <a:t>Personal Care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52" name="Google Shape;352;p53"/>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Morning hygiene routine</a:t>
            </a:r>
            <a:endParaRPr/>
          </a:p>
        </p:txBody>
      </p:sp>
      <p:sp>
        <p:nvSpPr>
          <p:cNvPr id="353" name="Google Shape;353;p53"/>
          <p:cNvSpPr txBox="1"/>
          <p:nvPr>
            <p:ph idx="2" type="subTitle"/>
          </p:nvPr>
        </p:nvSpPr>
        <p:spPr>
          <a:xfrm>
            <a:off x="458975" y="1882125"/>
            <a:ext cx="25854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Make it easier</a:t>
            </a:r>
            <a:endParaRPr/>
          </a:p>
        </p:txBody>
      </p:sp>
      <p:sp>
        <p:nvSpPr>
          <p:cNvPr id="354" name="Google Shape;354;p53"/>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SzPts val="1200"/>
              <a:buNone/>
            </a:pPr>
            <a:r>
              <a:rPr lang="en-GB"/>
              <a:t>- Choose one morning routine activity and break it into steps e.g. tooth brushing.</a:t>
            </a:r>
            <a:endParaRPr/>
          </a:p>
          <a:p>
            <a:pPr indent="0" lvl="0" marL="0" rtl="0" algn="l">
              <a:lnSpc>
                <a:spcPct val="115000"/>
              </a:lnSpc>
              <a:spcBef>
                <a:spcPts val="600"/>
              </a:spcBef>
              <a:spcAft>
                <a:spcPts val="0"/>
              </a:spcAft>
              <a:buSzPts val="1200"/>
              <a:buNone/>
            </a:pPr>
            <a:r>
              <a:t/>
            </a:r>
            <a:endParaRPr/>
          </a:p>
          <a:p>
            <a:pPr indent="0" lvl="0" marL="0" rtl="0" algn="l">
              <a:lnSpc>
                <a:spcPct val="115000"/>
              </a:lnSpc>
              <a:spcBef>
                <a:spcPts val="600"/>
              </a:spcBef>
              <a:spcAft>
                <a:spcPts val="600"/>
              </a:spcAft>
              <a:buSzPts val="1200"/>
              <a:buNone/>
            </a:pPr>
            <a:r>
              <a:rPr lang="en-GB"/>
              <a:t>- Offer a visual choice of two activities for learner to choose from</a:t>
            </a:r>
            <a:endParaRPr/>
          </a:p>
        </p:txBody>
      </p:sp>
      <p:sp>
        <p:nvSpPr>
          <p:cNvPr id="355" name="Google Shape;355;p53"/>
          <p:cNvSpPr txBox="1"/>
          <p:nvPr>
            <p:ph idx="4" type="subTitle"/>
          </p:nvPr>
        </p:nvSpPr>
        <p:spPr>
          <a:xfrm>
            <a:off x="3279300" y="1882125"/>
            <a:ext cx="25854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Make it harder</a:t>
            </a:r>
            <a:endParaRPr/>
          </a:p>
        </p:txBody>
      </p:sp>
      <p:sp>
        <p:nvSpPr>
          <p:cNvPr id="356" name="Google Shape;356;p53"/>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None/>
            </a:pPr>
            <a:r>
              <a:rPr lang="en-GB" sz="1300"/>
              <a:t>- Make a visual schedule for evening routine. What is the same, what is different?</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GB" sz="1300"/>
              <a:t>- Create a step by step routine for using the shower or bath</a:t>
            </a:r>
            <a:endParaRPr sz="13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357" name="Google Shape;357;p53"/>
          <p:cNvSpPr txBox="1"/>
          <p:nvPr>
            <p:ph idx="6" type="subTitle"/>
          </p:nvPr>
        </p:nvSpPr>
        <p:spPr>
          <a:xfrm>
            <a:off x="6099625" y="1882125"/>
            <a:ext cx="25854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More ideas</a:t>
            </a:r>
            <a:endParaRPr/>
          </a:p>
        </p:txBody>
      </p:sp>
      <p:sp>
        <p:nvSpPr>
          <p:cNvPr id="358" name="Google Shape;358;p53"/>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None/>
            </a:pPr>
            <a:r>
              <a:rPr lang="en-GB" sz="1400"/>
              <a:t>- Explore the different hygiene products you use at home and what they are for e.g. shampoo, deodorant, shower gel</a:t>
            </a:r>
            <a:endParaRPr sz="1400"/>
          </a:p>
        </p:txBody>
      </p:sp>
      <p:sp>
        <p:nvSpPr>
          <p:cNvPr id="359" name="Google Shape;359;p5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6"/>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2- Personal Care</a:t>
            </a:r>
            <a:endParaRPr>
              <a:solidFill>
                <a:schemeClr val="dk2"/>
              </a:solidFill>
            </a:endParaRPr>
          </a:p>
        </p:txBody>
      </p:sp>
      <p:sp>
        <p:nvSpPr>
          <p:cNvPr id="182" name="Google Shape;182;p36"/>
          <p:cNvSpPr txBox="1"/>
          <p:nvPr>
            <p:ph idx="1" type="subTitle"/>
          </p:nvPr>
        </p:nvSpPr>
        <p:spPr>
          <a:xfrm>
            <a:off x="458975" y="676150"/>
            <a:ext cx="31284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Lesson 1- Five a day</a:t>
            </a:r>
            <a:endParaRPr/>
          </a:p>
        </p:txBody>
      </p:sp>
      <p:sp>
        <p:nvSpPr>
          <p:cNvPr id="183" name="Google Shape;183;p36"/>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Making a healthy smoothie using five fruit and vegetables.</a:t>
            </a:r>
            <a:endParaRPr/>
          </a:p>
        </p:txBody>
      </p:sp>
      <p:sp>
        <p:nvSpPr>
          <p:cNvPr id="184" name="Google Shape;184;p36"/>
          <p:cNvSpPr txBox="1"/>
          <p:nvPr>
            <p:ph idx="3" type="subTitle"/>
          </p:nvPr>
        </p:nvSpPr>
        <p:spPr>
          <a:xfrm>
            <a:off x="4734000" y="676150"/>
            <a:ext cx="3128400" cy="453300"/>
          </a:xfrm>
          <a:prstGeom prst="rect">
            <a:avLst/>
          </a:prstGeom>
          <a:solidFill>
            <a:schemeClr val="accent5"/>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Lesson 2- Morning routine</a:t>
            </a:r>
            <a:endParaRPr/>
          </a:p>
        </p:txBody>
      </p:sp>
      <p:sp>
        <p:nvSpPr>
          <p:cNvPr id="185" name="Google Shape;185;p36"/>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Identifying morning hygiene activities and creating a routine.</a:t>
            </a:r>
            <a:endParaRPr/>
          </a:p>
        </p:txBody>
      </p:sp>
      <p:sp>
        <p:nvSpPr>
          <p:cNvPr id="186" name="Google Shape;186;p36"/>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87" name="Google Shape;187;p36"/>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88" name="Google Shape;188;p36"/>
          <p:cNvSpPr txBox="1"/>
          <p:nvPr>
            <p:ph idx="5" type="subTitle"/>
          </p:nvPr>
        </p:nvSpPr>
        <p:spPr>
          <a:xfrm>
            <a:off x="458975" y="2190375"/>
            <a:ext cx="3128400" cy="453300"/>
          </a:xfrm>
          <a:prstGeom prst="rect">
            <a:avLst/>
          </a:prstGeom>
          <a:solidFill>
            <a:srgbClr val="1C458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Lesson 3- Turn taking</a:t>
            </a:r>
            <a:endParaRPr/>
          </a:p>
        </p:txBody>
      </p:sp>
      <p:sp>
        <p:nvSpPr>
          <p:cNvPr id="189" name="Google Shape;189;p36"/>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Games and activity suggestions to encourage turn taking. </a:t>
            </a:r>
            <a:endParaRPr/>
          </a:p>
        </p:txBody>
      </p:sp>
      <p:sp>
        <p:nvSpPr>
          <p:cNvPr id="190" name="Google Shape;190;p36"/>
          <p:cNvSpPr txBox="1"/>
          <p:nvPr>
            <p:ph idx="7" type="subTitle"/>
          </p:nvPr>
        </p:nvSpPr>
        <p:spPr>
          <a:xfrm>
            <a:off x="4734000" y="2151400"/>
            <a:ext cx="3628200" cy="630900"/>
          </a:xfrm>
          <a:prstGeom prst="rect">
            <a:avLst/>
          </a:prstGeom>
          <a:solidFill>
            <a:schemeClr val="accent4"/>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Lesson 4- Fine/gross motor circuit</a:t>
            </a:r>
            <a:endParaRPr/>
          </a:p>
        </p:txBody>
      </p:sp>
      <p:sp>
        <p:nvSpPr>
          <p:cNvPr id="191" name="Google Shape;191;p36"/>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Activity suggestions to encourage development of fine and gross motor skills</a:t>
            </a:r>
            <a:endParaRPr sz="1400"/>
          </a:p>
        </p:txBody>
      </p:sp>
      <p:sp>
        <p:nvSpPr>
          <p:cNvPr id="192" name="Google Shape;192;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193" name="Google Shape;193;p36"/>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94" name="Google Shape;194;p36"/>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95" name="Google Shape;195;p36"/>
          <p:cNvSpPr txBox="1"/>
          <p:nvPr>
            <p:ph idx="5" type="subTitle"/>
          </p:nvPr>
        </p:nvSpPr>
        <p:spPr>
          <a:xfrm>
            <a:off x="458975" y="3638175"/>
            <a:ext cx="3128400" cy="630900"/>
          </a:xfrm>
          <a:prstGeom prst="rect">
            <a:avLst/>
          </a:prstGeom>
          <a:solidFill>
            <a:schemeClr val="accent5"/>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Lesson 5- Managing emotions</a:t>
            </a:r>
            <a:endParaRPr/>
          </a:p>
        </p:txBody>
      </p:sp>
      <p:sp>
        <p:nvSpPr>
          <p:cNvPr id="196" name="Google Shape;196;p36"/>
          <p:cNvSpPr txBox="1"/>
          <p:nvPr>
            <p:ph idx="6" type="body"/>
          </p:nvPr>
        </p:nvSpPr>
        <p:spPr>
          <a:xfrm>
            <a:off x="458975"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Recognising familiar emotions and identifying strategies to manage these.</a:t>
            </a:r>
            <a:endParaRPr sz="1500"/>
          </a:p>
        </p:txBody>
      </p:sp>
      <p:sp>
        <p:nvSpPr>
          <p:cNvPr id="197" name="Google Shape;197;p36"/>
          <p:cNvSpPr txBox="1"/>
          <p:nvPr>
            <p:ph idx="7" type="subTitle"/>
          </p:nvPr>
        </p:nvSpPr>
        <p:spPr>
          <a:xfrm>
            <a:off x="4734000" y="3638175"/>
            <a:ext cx="3128400" cy="453300"/>
          </a:xfrm>
          <a:prstGeom prst="rect">
            <a:avLst/>
          </a:prstGeom>
          <a:solidFill>
            <a:schemeClr val="accent6"/>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Lesson 6- How to relax</a:t>
            </a:r>
            <a:endParaRPr/>
          </a:p>
        </p:txBody>
      </p:sp>
      <p:sp>
        <p:nvSpPr>
          <p:cNvPr id="198" name="Google Shape;198;p36"/>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Activity suggestions to learn how to relax and self regulate.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65" name="Google Shape;365;p5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366" name="Google Shape;366;p54"/>
          <p:cNvSpPr txBox="1"/>
          <p:nvPr>
            <p:ph idx="1" type="body"/>
          </p:nvPr>
        </p:nvSpPr>
        <p:spPr>
          <a:xfrm>
            <a:off x="458975" y="11333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lnSpc>
                <a:spcPct val="130000"/>
              </a:lnSpc>
              <a:spcBef>
                <a:spcPts val="0"/>
              </a:spcBef>
              <a:spcAft>
                <a:spcPts val="0"/>
              </a:spcAft>
              <a:buSzPts val="1600"/>
              <a:buChar char="●"/>
            </a:pPr>
            <a:r>
              <a:rPr lang="en-GB"/>
              <a:t>Applying Learning- Managing a routine (Unit 3)</a:t>
            </a:r>
            <a:endParaRPr/>
          </a:p>
          <a:p>
            <a:pPr indent="-330200" lvl="0" marL="457200" rtl="0" algn="l">
              <a:lnSpc>
                <a:spcPct val="130000"/>
              </a:lnSpc>
              <a:spcBef>
                <a:spcPts val="0"/>
              </a:spcBef>
              <a:spcAft>
                <a:spcPts val="0"/>
              </a:spcAft>
              <a:buSzPts val="1600"/>
              <a:buChar char="●"/>
            </a:pPr>
            <a:r>
              <a:rPr lang="en-GB"/>
              <a:t>Applying Learning- Balanced leisure activities (Unit 2)</a:t>
            </a:r>
            <a:endParaRPr/>
          </a:p>
          <a:p>
            <a:pPr indent="-330200" lvl="0" marL="457200" rtl="0" algn="l">
              <a:lnSpc>
                <a:spcPct val="130000"/>
              </a:lnSpc>
              <a:spcBef>
                <a:spcPts val="0"/>
              </a:spcBef>
              <a:spcAft>
                <a:spcPts val="0"/>
              </a:spcAft>
              <a:buSzPts val="1600"/>
              <a:buChar char="●"/>
            </a:pPr>
            <a:r>
              <a:rPr lang="en-GB"/>
              <a:t>Building Understanding- Creating a visual schedule (Unit 3)</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Numeracy:</a:t>
            </a:r>
            <a:endParaRPr/>
          </a:p>
          <a:p>
            <a:pPr indent="-330200" lvl="0" marL="457200" rtl="0" algn="l">
              <a:lnSpc>
                <a:spcPct val="130000"/>
              </a:lnSpc>
              <a:spcBef>
                <a:spcPts val="0"/>
              </a:spcBef>
              <a:spcAft>
                <a:spcPts val="0"/>
              </a:spcAft>
              <a:buSzPts val="1600"/>
              <a:buChar char="●"/>
            </a:pPr>
            <a:r>
              <a:rPr lang="en-GB"/>
              <a:t>Building Understanding/ Applying Learning- Time (Unit 4)</a:t>
            </a:r>
            <a:endParaRPr/>
          </a:p>
          <a:p>
            <a:pPr indent="0" lvl="0" marL="45720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Occupational Therapy:</a:t>
            </a:r>
            <a:endParaRPr/>
          </a:p>
          <a:p>
            <a:pPr indent="-330200" lvl="0" marL="457200" rtl="0" algn="l">
              <a:lnSpc>
                <a:spcPct val="130000"/>
              </a:lnSpc>
              <a:spcBef>
                <a:spcPts val="0"/>
              </a:spcBef>
              <a:spcAft>
                <a:spcPts val="0"/>
              </a:spcAft>
              <a:buSzPts val="1600"/>
              <a:buChar char="●"/>
            </a:pPr>
            <a:r>
              <a:rPr lang="en-GB"/>
              <a:t>Executive Functioning/Organisation (Unit 5)</a:t>
            </a:r>
            <a:endParaRPr/>
          </a:p>
          <a:p>
            <a:pPr indent="-330200" lvl="0" marL="457200" rtl="0" algn="l">
              <a:lnSpc>
                <a:spcPct val="130000"/>
              </a:lnSpc>
              <a:spcBef>
                <a:spcPts val="0"/>
              </a:spcBef>
              <a:spcAft>
                <a:spcPts val="0"/>
              </a:spcAft>
              <a:buSzPts val="1600"/>
              <a:buChar char="●"/>
            </a:pPr>
            <a:r>
              <a:rPr lang="en-GB"/>
              <a:t>Activities of Daily Living (Unit 6)</a:t>
            </a:r>
            <a:endParaRPr/>
          </a:p>
        </p:txBody>
      </p:sp>
      <p:sp>
        <p:nvSpPr>
          <p:cNvPr id="367" name="Google Shape;367;p5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2" name="Shape 202"/>
        <p:cNvGrpSpPr/>
        <p:nvPr/>
      </p:nvGrpSpPr>
      <p:grpSpPr>
        <a:xfrm>
          <a:off x="0" y="0"/>
          <a:ext cx="0" cy="0"/>
          <a:chOff x="0" y="0"/>
          <a:chExt cx="0" cy="0"/>
        </a:xfrm>
      </p:grpSpPr>
      <p:sp>
        <p:nvSpPr>
          <p:cNvPr id="203" name="Google Shape;203;p37"/>
          <p:cNvSpPr txBox="1"/>
          <p:nvPr/>
        </p:nvSpPr>
        <p:spPr>
          <a:xfrm>
            <a:off x="457200" y="1431700"/>
            <a:ext cx="703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SemiBold"/>
                <a:ea typeface="Montserrat SemiBold"/>
                <a:cs typeface="Montserrat SemiBold"/>
                <a:sym typeface="Montserrat SemiBold"/>
              </a:rPr>
              <a:t>Lesson</a:t>
            </a:r>
            <a:r>
              <a:rPr lang="en-GB" sz="3000">
                <a:solidFill>
                  <a:srgbClr val="434343"/>
                </a:solidFill>
                <a:latin typeface="Montserrat SemiBold"/>
                <a:ea typeface="Montserrat SemiBold"/>
                <a:cs typeface="Montserrat SemiBold"/>
                <a:sym typeface="Montserrat SemiBold"/>
              </a:rPr>
              <a:t> 2- Morning routine</a:t>
            </a:r>
            <a:endParaRPr b="0" i="0" sz="3000" u="none" cap="none" strike="noStrike">
              <a:solidFill>
                <a:srgbClr val="434343"/>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4" name="Google Shape;204;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0" name="Google Shape;210;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Morning hygiene routine</a:t>
            </a:r>
            <a:endParaRPr>
              <a:solidFill>
                <a:schemeClr val="dk2"/>
              </a:solidFill>
            </a:endParaRPr>
          </a:p>
        </p:txBody>
      </p:sp>
      <p:sp>
        <p:nvSpPr>
          <p:cNvPr id="211" name="Google Shape;211;p38"/>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identify morning hygiene activities and build them into a routine.</a:t>
            </a:r>
            <a:endParaRPr/>
          </a:p>
          <a:p>
            <a:pPr indent="-330200" lvl="0" marL="457200" rtl="0" algn="l">
              <a:lnSpc>
                <a:spcPct val="130000"/>
              </a:lnSpc>
              <a:spcBef>
                <a:spcPts val="0"/>
              </a:spcBef>
              <a:spcAft>
                <a:spcPts val="0"/>
              </a:spcAft>
              <a:buSzPts val="1600"/>
              <a:buAutoNum type="arabicPeriod"/>
            </a:pPr>
            <a:r>
              <a:rPr lang="en-GB"/>
              <a:t>Choose activities that should be completed in the morning</a:t>
            </a:r>
            <a:endParaRPr/>
          </a:p>
          <a:p>
            <a:pPr indent="-330200" lvl="0" marL="457200" rtl="0" algn="l">
              <a:lnSpc>
                <a:spcPct val="130000"/>
              </a:lnSpc>
              <a:spcBef>
                <a:spcPts val="0"/>
              </a:spcBef>
              <a:spcAft>
                <a:spcPts val="0"/>
              </a:spcAft>
              <a:buSzPts val="1600"/>
              <a:buAutoNum type="arabicPeriod"/>
            </a:pPr>
            <a:r>
              <a:rPr lang="en-GB"/>
              <a:t>What do you need to complete each activity?</a:t>
            </a:r>
            <a:endParaRPr/>
          </a:p>
          <a:p>
            <a:pPr indent="-330200" lvl="0" marL="457200" rtl="0" algn="l">
              <a:lnSpc>
                <a:spcPct val="130000"/>
              </a:lnSpc>
              <a:spcBef>
                <a:spcPts val="0"/>
              </a:spcBef>
              <a:spcAft>
                <a:spcPts val="0"/>
              </a:spcAft>
              <a:buSzPts val="1600"/>
              <a:buAutoNum type="arabicPeriod"/>
            </a:pPr>
            <a:r>
              <a:rPr lang="en-GB"/>
              <a:t>Why do you need to follow a hygiene routine?</a:t>
            </a:r>
            <a:endParaRPr/>
          </a:p>
          <a:p>
            <a:pPr indent="-330200" lvl="0" marL="457200" rtl="0" algn="l">
              <a:lnSpc>
                <a:spcPct val="130000"/>
              </a:lnSpc>
              <a:spcBef>
                <a:spcPts val="0"/>
              </a:spcBef>
              <a:spcAft>
                <a:spcPts val="0"/>
              </a:spcAft>
              <a:buSzPts val="1600"/>
              <a:buAutoNum type="arabicPeriod"/>
            </a:pPr>
            <a:r>
              <a:rPr lang="en-GB"/>
              <a:t>What order should you complete the activities?</a:t>
            </a:r>
            <a:endParaRPr/>
          </a:p>
          <a:p>
            <a:pPr indent="-330200" lvl="0" marL="457200" rtl="0" algn="l">
              <a:lnSpc>
                <a:spcPct val="130000"/>
              </a:lnSpc>
              <a:spcBef>
                <a:spcPts val="0"/>
              </a:spcBef>
              <a:spcAft>
                <a:spcPts val="0"/>
              </a:spcAft>
              <a:buSzPts val="1600"/>
              <a:buAutoNum type="arabicPeriod"/>
            </a:pPr>
            <a:r>
              <a:rPr lang="en-GB"/>
              <a:t>Making a visual schedule</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Resources needed: pen, paper, activity items e.g. toothbrush, clothes etc</a:t>
            </a:r>
            <a:endParaRPr/>
          </a:p>
        </p:txBody>
      </p:sp>
      <p:sp>
        <p:nvSpPr>
          <p:cNvPr id="212" name="Google Shape;212;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a:solidFill>
                  <a:srgbClr val="4B3241"/>
                </a:solidFill>
              </a:rPr>
              <a:t>Morning hygiene routine</a:t>
            </a:r>
            <a:endParaRPr>
              <a:solidFill>
                <a:srgbClr val="4B3241"/>
              </a:solidFill>
            </a:endParaRPr>
          </a:p>
        </p:txBody>
      </p:sp>
      <p:sp>
        <p:nvSpPr>
          <p:cNvPr id="218" name="Google Shape;218;p39"/>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Personal Care</a:t>
            </a:r>
            <a:endParaRPr>
              <a:solidFill>
                <a:srgbClr val="4B3241"/>
              </a:solidFill>
            </a:endParaRPr>
          </a:p>
        </p:txBody>
      </p:sp>
      <p:sp>
        <p:nvSpPr>
          <p:cNvPr id="219" name="Google Shape;219;p39"/>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Building Understanding</a:t>
            </a:r>
            <a:endParaRPr>
              <a:solidFill>
                <a:srgbClr val="4B32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225" name="Google Shape;225;p40"/>
          <p:cNvSpPr txBox="1"/>
          <p:nvPr>
            <p:ph idx="1" type="body"/>
          </p:nvPr>
        </p:nvSpPr>
        <p:spPr>
          <a:xfrm>
            <a:off x="295475" y="1431863"/>
            <a:ext cx="4114500" cy="3189600"/>
          </a:xfrm>
          <a:prstGeom prst="rect">
            <a:avLst/>
          </a:prstGeom>
          <a:noFill/>
          <a:ln>
            <a:noFill/>
          </a:ln>
        </p:spPr>
        <p:txBody>
          <a:bodyPr anchorCtr="0" anchor="t" bIns="0" lIns="0" spcFirstLastPara="1" rIns="0" wrap="square" tIns="0">
            <a:noAutofit/>
          </a:bodyPr>
          <a:lstStyle/>
          <a:p>
            <a:pPr indent="-406400" lvl="0" marL="457200" rtl="0" algn="l">
              <a:spcBef>
                <a:spcPts val="1000"/>
              </a:spcBef>
              <a:spcAft>
                <a:spcPts val="0"/>
              </a:spcAft>
              <a:buSzPts val="2800"/>
              <a:buAutoNum type="arabicPeriod"/>
            </a:pPr>
            <a:r>
              <a:rPr lang="en-GB" sz="2800"/>
              <a:t>Choosing activity</a:t>
            </a:r>
            <a:endParaRPr sz="2800"/>
          </a:p>
          <a:p>
            <a:pPr indent="-406400" lvl="0" marL="457200" rtl="0" algn="l">
              <a:spcBef>
                <a:spcPts val="0"/>
              </a:spcBef>
              <a:spcAft>
                <a:spcPts val="0"/>
              </a:spcAft>
              <a:buSzPts val="2800"/>
              <a:buAutoNum type="arabicPeriod"/>
            </a:pPr>
            <a:r>
              <a:rPr lang="en-GB" sz="2800"/>
              <a:t>What do you need?</a:t>
            </a:r>
            <a:endParaRPr sz="2800"/>
          </a:p>
          <a:p>
            <a:pPr indent="-406400" lvl="0" marL="457200" rtl="0" algn="l">
              <a:spcBef>
                <a:spcPts val="0"/>
              </a:spcBef>
              <a:spcAft>
                <a:spcPts val="0"/>
              </a:spcAft>
              <a:buSzPts val="2800"/>
              <a:buAutoNum type="arabicPeriod"/>
            </a:pPr>
            <a:r>
              <a:rPr lang="en-GB" sz="2800"/>
              <a:t>Keeping clean</a:t>
            </a:r>
            <a:endParaRPr sz="2800"/>
          </a:p>
          <a:p>
            <a:pPr indent="-406400" lvl="0" marL="457200" rtl="0" algn="l">
              <a:spcBef>
                <a:spcPts val="0"/>
              </a:spcBef>
              <a:spcAft>
                <a:spcPts val="0"/>
              </a:spcAft>
              <a:buSzPts val="2800"/>
              <a:buAutoNum type="arabicPeriod"/>
            </a:pPr>
            <a:r>
              <a:rPr lang="en-GB" sz="2800"/>
              <a:t>Make a schedule</a:t>
            </a:r>
            <a:endParaRPr sz="1300"/>
          </a:p>
          <a:p>
            <a:pPr indent="0" lvl="0" marL="0" rtl="0" algn="l">
              <a:lnSpc>
                <a:spcPct val="130000"/>
              </a:lnSpc>
              <a:spcBef>
                <a:spcPts val="1000"/>
              </a:spcBef>
              <a:spcAft>
                <a:spcPts val="0"/>
              </a:spcAft>
              <a:buSzPts val="1600"/>
              <a:buNone/>
            </a:pPr>
            <a:r>
              <a:t/>
            </a:r>
            <a:endParaRPr/>
          </a:p>
          <a:p>
            <a:pPr indent="0" lvl="0" marL="0" rtl="0" algn="l">
              <a:lnSpc>
                <a:spcPct val="130000"/>
              </a:lnSpc>
              <a:spcBef>
                <a:spcPts val="1000"/>
              </a:spcBef>
              <a:spcAft>
                <a:spcPts val="1000"/>
              </a:spcAft>
              <a:buSzPts val="1600"/>
              <a:buNone/>
            </a:pPr>
            <a:r>
              <a:t/>
            </a:r>
            <a:endParaRPr/>
          </a:p>
        </p:txBody>
      </p:sp>
      <p:sp>
        <p:nvSpPr>
          <p:cNvPr id="226" name="Google Shape;226;p40"/>
          <p:cNvSpPr txBox="1"/>
          <p:nvPr/>
        </p:nvSpPr>
        <p:spPr>
          <a:xfrm>
            <a:off x="4733975" y="4627750"/>
            <a:ext cx="3951000" cy="321300"/>
          </a:xfrm>
          <a:prstGeom prst="rect">
            <a:avLst/>
          </a:prstGeom>
          <a:noFill/>
          <a:ln>
            <a:noFill/>
          </a:ln>
        </p:spPr>
        <p:txBody>
          <a:bodyPr anchorCtr="0" anchor="b" bIns="0" lIns="0" spcFirstLastPara="1" rIns="0" wrap="square" tIns="0">
            <a:noAutofit/>
          </a:bodyPr>
          <a:lstStyle/>
          <a:p>
            <a:pPr indent="0" lvl="0" marL="0" marR="0" rtl="0" algn="l">
              <a:lnSpc>
                <a:spcPct val="13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27" name="Google Shape;227;p4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33" name="Google Shape;233;p4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Morning activities</a:t>
            </a:r>
            <a:endParaRPr>
              <a:solidFill>
                <a:schemeClr val="dk2"/>
              </a:solidFill>
            </a:endParaRPr>
          </a:p>
        </p:txBody>
      </p:sp>
      <p:sp>
        <p:nvSpPr>
          <p:cNvPr id="234" name="Google Shape;234;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235" name="Google Shape;235;p41"/>
          <p:cNvGraphicFramePr/>
          <p:nvPr/>
        </p:nvGraphicFramePr>
        <p:xfrm>
          <a:off x="764200" y="1200625"/>
          <a:ext cx="3000000" cy="3000000"/>
        </p:xfrm>
        <a:graphic>
          <a:graphicData uri="http://schemas.openxmlformats.org/drawingml/2006/table">
            <a:tbl>
              <a:tblPr>
                <a:noFill/>
                <a:tableStyleId>{35A3B1BA-93B4-453F-BB15-D75EEB122E12}</a:tableStyleId>
              </a:tblPr>
              <a:tblGrid>
                <a:gridCol w="1563325"/>
                <a:gridCol w="1563325"/>
                <a:gridCol w="1563325"/>
                <a:gridCol w="1563325"/>
                <a:gridCol w="1563325"/>
              </a:tblGrid>
              <a:tr h="1592475">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Wash face</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Go for a swim</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Rollerblade</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Brush teeth</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Paint</a:t>
                      </a:r>
                      <a:endParaRPr b="1">
                        <a:latin typeface="Montserrat"/>
                        <a:ea typeface="Montserrat"/>
                        <a:cs typeface="Montserrat"/>
                        <a:sym typeface="Montserrat"/>
                      </a:endParaRPr>
                    </a:p>
                  </a:txBody>
                  <a:tcPr marT="91425" marB="91425" marR="91425" marL="91425"/>
                </a:tc>
              </a:tr>
              <a:tr h="1592475">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Pack bag</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Water garden</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Get dressed</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Take photos</a:t>
                      </a:r>
                      <a:endParaRPr b="1">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t/>
                      </a:r>
                      <a:endParaRPr b="1">
                        <a:latin typeface="Montserrat"/>
                        <a:ea typeface="Montserrat"/>
                        <a:cs typeface="Montserrat"/>
                        <a:sym typeface="Montserrat"/>
                      </a:endParaRPr>
                    </a:p>
                    <a:p>
                      <a:pPr indent="0" lvl="0" marL="0" rtl="0" algn="ctr">
                        <a:spcBef>
                          <a:spcPts val="0"/>
                        </a:spcBef>
                        <a:spcAft>
                          <a:spcPts val="0"/>
                        </a:spcAft>
                        <a:buNone/>
                      </a:pPr>
                      <a:r>
                        <a:rPr b="1" lang="en-GB">
                          <a:latin typeface="Montserrat"/>
                          <a:ea typeface="Montserrat"/>
                          <a:cs typeface="Montserrat"/>
                          <a:sym typeface="Montserrat"/>
                        </a:rPr>
                        <a:t>Eat breakfast</a:t>
                      </a:r>
                      <a:endParaRPr b="1">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41" name="Google Shape;241;p4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Morning routine activities</a:t>
            </a:r>
            <a:endParaRPr>
              <a:solidFill>
                <a:schemeClr val="dk2"/>
              </a:solidFill>
            </a:endParaRPr>
          </a:p>
        </p:txBody>
      </p:sp>
      <p:sp>
        <p:nvSpPr>
          <p:cNvPr id="242" name="Google Shape;242;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43" name="Google Shape;243;p42"/>
          <p:cNvSpPr txBox="1"/>
          <p:nvPr/>
        </p:nvSpPr>
        <p:spPr>
          <a:xfrm>
            <a:off x="1543050" y="2304225"/>
            <a:ext cx="18393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pack bag</a:t>
            </a:r>
            <a:endParaRPr b="1" sz="2000">
              <a:latin typeface="Montserrat"/>
              <a:ea typeface="Montserrat"/>
              <a:cs typeface="Montserrat"/>
              <a:sym typeface="Montserrat"/>
            </a:endParaRPr>
          </a:p>
        </p:txBody>
      </p:sp>
      <p:sp>
        <p:nvSpPr>
          <p:cNvPr id="244" name="Google Shape;244;p42"/>
          <p:cNvSpPr txBox="1"/>
          <p:nvPr/>
        </p:nvSpPr>
        <p:spPr>
          <a:xfrm>
            <a:off x="4518375" y="1894450"/>
            <a:ext cx="22392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brush teeth</a:t>
            </a:r>
            <a:endParaRPr b="1" sz="2000">
              <a:latin typeface="Montserrat"/>
              <a:ea typeface="Montserrat"/>
              <a:cs typeface="Montserrat"/>
              <a:sym typeface="Montserrat"/>
            </a:endParaRPr>
          </a:p>
        </p:txBody>
      </p:sp>
      <p:sp>
        <p:nvSpPr>
          <p:cNvPr id="245" name="Google Shape;245;p42"/>
          <p:cNvSpPr txBox="1"/>
          <p:nvPr/>
        </p:nvSpPr>
        <p:spPr>
          <a:xfrm>
            <a:off x="6829275" y="3183900"/>
            <a:ext cx="19539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eat breakfast</a:t>
            </a:r>
            <a:endParaRPr b="1" sz="2000">
              <a:latin typeface="Montserrat"/>
              <a:ea typeface="Montserrat"/>
              <a:cs typeface="Montserrat"/>
              <a:sym typeface="Montserrat"/>
            </a:endParaRPr>
          </a:p>
        </p:txBody>
      </p:sp>
      <p:sp>
        <p:nvSpPr>
          <p:cNvPr id="246" name="Google Shape;246;p42"/>
          <p:cNvSpPr txBox="1"/>
          <p:nvPr/>
        </p:nvSpPr>
        <p:spPr>
          <a:xfrm>
            <a:off x="3876675" y="3762975"/>
            <a:ext cx="19539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get dressed</a:t>
            </a:r>
            <a:endParaRPr b="1" sz="2000">
              <a:latin typeface="Montserrat"/>
              <a:ea typeface="Montserrat"/>
              <a:cs typeface="Montserrat"/>
              <a:sym typeface="Montserrat"/>
            </a:endParaRPr>
          </a:p>
        </p:txBody>
      </p:sp>
      <p:sp>
        <p:nvSpPr>
          <p:cNvPr id="247" name="Google Shape;247;p42"/>
          <p:cNvSpPr txBox="1"/>
          <p:nvPr/>
        </p:nvSpPr>
        <p:spPr>
          <a:xfrm>
            <a:off x="1058075" y="4124775"/>
            <a:ext cx="19539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wash face</a:t>
            </a:r>
            <a:endParaRPr b="1" sz="2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53" name="Google Shape;253;p4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Washing face- what do you need?</a:t>
            </a:r>
            <a:endParaRPr>
              <a:solidFill>
                <a:schemeClr val="dk2"/>
              </a:solidFill>
            </a:endParaRPr>
          </a:p>
        </p:txBody>
      </p:sp>
      <p:sp>
        <p:nvSpPr>
          <p:cNvPr id="254" name="Google Shape;254;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255" name="Google Shape;255;p43"/>
          <p:cNvSpPr txBox="1"/>
          <p:nvPr/>
        </p:nvSpPr>
        <p:spPr>
          <a:xfrm>
            <a:off x="1353125" y="30292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cloth</a:t>
            </a:r>
            <a:endParaRPr b="1" sz="2000">
              <a:latin typeface="Montserrat"/>
              <a:ea typeface="Montserrat"/>
              <a:cs typeface="Montserrat"/>
              <a:sym typeface="Montserrat"/>
            </a:endParaRPr>
          </a:p>
        </p:txBody>
      </p:sp>
      <p:sp>
        <p:nvSpPr>
          <p:cNvPr id="256" name="Google Shape;256;p43"/>
          <p:cNvSpPr txBox="1"/>
          <p:nvPr/>
        </p:nvSpPr>
        <p:spPr>
          <a:xfrm>
            <a:off x="3994475" y="30292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soap</a:t>
            </a:r>
            <a:endParaRPr b="1" sz="2000">
              <a:latin typeface="Montserrat"/>
              <a:ea typeface="Montserrat"/>
              <a:cs typeface="Montserrat"/>
              <a:sym typeface="Montserrat"/>
            </a:endParaRPr>
          </a:p>
        </p:txBody>
      </p:sp>
      <p:sp>
        <p:nvSpPr>
          <p:cNvPr id="257" name="Google Shape;257;p43"/>
          <p:cNvSpPr txBox="1"/>
          <p:nvPr/>
        </p:nvSpPr>
        <p:spPr>
          <a:xfrm>
            <a:off x="6393075" y="3029250"/>
            <a:ext cx="12186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water</a:t>
            </a:r>
            <a:endParaRPr b="1" sz="2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