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91" r:id="rId4"/>
    <p:sldMasterId id="2147483692" r:id="rId5"/>
    <p:sldMasterId id="214748369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10287000" cx="18288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9627C1-2EE7-4A70-89CD-59F5E858B0C0}">
  <a:tblStyle styleId="{2F9627C1-2EE7-4A70-89CD-59F5E858B0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4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3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6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5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8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7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0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9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2161ad349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92161ad349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2161ad349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92161ad349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2161ad349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92161ad349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92161ad349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92161ad349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92161ad349_0_7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92161ad349_0_7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92161ad349_0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92161ad349_0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90bd35eb7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90bd35eb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b850cff9a_0_1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b850cff9a_0_1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2161ad349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92161ad3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2161ad34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2161ad34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0bd35eb7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0bd35eb7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98890acd94_0_3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98890acd94_0_3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98890acd94_0_3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8890acd94_0_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98890acd94_0_4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98890acd94_0_4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98890acd94_0_4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98890acd94_0_4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98890acd94_0_4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8890acd94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98890acd94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1257300" y="664609"/>
            <a:ext cx="15773400" cy="19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800"/>
              <a:buChar char="●"/>
              <a:defRPr/>
            </a:lvl1pPr>
            <a:lvl2pPr indent="-4064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/>
            </a:lvl2pPr>
            <a:lvl3pPr indent="-40640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/>
            </a:lvl3pPr>
            <a:lvl4pPr indent="-4064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/>
            </a:lvl4pPr>
            <a:lvl5pPr indent="-4064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/>
            </a:lvl5pPr>
            <a:lvl6pPr indent="-4064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6pPr>
            <a:lvl7pPr indent="-4064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7pPr>
            <a:lvl8pPr indent="-4064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8pPr>
            <a:lvl9pPr indent="-40640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ctrTitle"/>
          </p:nvPr>
        </p:nvSpPr>
        <p:spPr>
          <a:xfrm>
            <a:off x="2286000" y="1683544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2286000" y="5403057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6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86" name="Google Shape;86;p16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917950" y="2519050"/>
            <a:ext cx="16452000" cy="6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21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9" name="Google Shape;129;p2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3" name="Google Shape;133;p24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2" name="Google Shape;152;p2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64" name="Google Shape;164;p30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5" name="Google Shape;165;p30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66" name="Google Shape;166;p30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9" name="Google Shape;179;p33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0" name="Google Shape;180;p33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3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98" name="Google Shape;198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" name="Google Shape;202;p38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4" name="Google Shape;204;p38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205" name="Google Shape;205;p38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6" name="Google Shape;206;p38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207" name="Google Shape;207;p38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11" name="Google Shape;211;p3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2" name="Google Shape;212;p3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3" name="Google Shape;213;p3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14" name="Google Shape;214;p3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5" name="Google Shape;215;p3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1" name="Google Shape;221;p4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4" name="Google Shape;224;p4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25" name="Google Shape;225;p4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6" name="Google Shape;226;p4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27" name="Google Shape;227;p4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8" name="Google Shape;228;p4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29" name="Google Shape;229;p4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2" name="Google Shape;232;p4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3" name="Google Shape;233;p4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36" name="Google Shape;236;p4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237" name="Google Shape;237;p4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/>
          <p:nvPr>
            <p:ph type="title"/>
          </p:nvPr>
        </p:nvSpPr>
        <p:spPr>
          <a:xfrm>
            <a:off x="1257300" y="664609"/>
            <a:ext cx="15773400" cy="19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44" name="Google Shape;244;p45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800"/>
              <a:buChar char="●"/>
              <a:defRPr/>
            </a:lvl1pPr>
            <a:lvl2pPr indent="-4064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/>
            </a:lvl2pPr>
            <a:lvl3pPr indent="-40640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/>
            </a:lvl3pPr>
            <a:lvl4pPr indent="-4064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/>
            </a:lvl4pPr>
            <a:lvl5pPr indent="-4064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/>
            </a:lvl5pPr>
            <a:lvl6pPr indent="-4064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6pPr>
            <a:lvl7pPr indent="-4064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7pPr>
            <a:lvl8pPr indent="-4064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8pPr>
            <a:lvl9pPr indent="-40640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247" name="Google Shape;247;p46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48" name="Google Shape;248;p4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917950" y="2519050"/>
            <a:ext cx="16452000" cy="6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2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type="ctrTitle"/>
          </p:nvPr>
        </p:nvSpPr>
        <p:spPr>
          <a:xfrm>
            <a:off x="838188" y="2876300"/>
            <a:ext cx="151929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900">
                <a:solidFill>
                  <a:srgbClr val="4B3241"/>
                </a:solidFill>
              </a:rPr>
              <a:t>Talk in the negative (Part </a:t>
            </a:r>
            <a:r>
              <a:rPr lang="en-GB" sz="5900">
                <a:solidFill>
                  <a:srgbClr val="4B3241"/>
                </a:solidFill>
              </a:rPr>
              <a:t>1/2</a:t>
            </a:r>
            <a:r>
              <a:rPr lang="en-GB" sz="5900">
                <a:solidFill>
                  <a:srgbClr val="4B3241"/>
                </a:solidFill>
              </a:rPr>
              <a:t>)</a:t>
            </a:r>
            <a:endParaRPr sz="5900"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Revisit negation in the present tense</a:t>
            </a:r>
            <a:endParaRPr sz="5200">
              <a:solidFill>
                <a:srgbClr val="4B3241"/>
              </a:solidFill>
            </a:endParaRPr>
          </a:p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Using the verbs </a:t>
            </a:r>
            <a:r>
              <a:rPr i="1" lang="en-GB" sz="5200">
                <a:solidFill>
                  <a:srgbClr val="4B3241"/>
                </a:solidFill>
              </a:rPr>
              <a:t>savoir </a:t>
            </a:r>
            <a:r>
              <a:rPr lang="en-GB" sz="5200">
                <a:solidFill>
                  <a:srgbClr val="4B3241"/>
                </a:solidFill>
              </a:rPr>
              <a:t>and </a:t>
            </a:r>
            <a:r>
              <a:rPr i="1" lang="en-GB" sz="5200">
                <a:solidFill>
                  <a:srgbClr val="4B3241"/>
                </a:solidFill>
              </a:rPr>
              <a:t>connaître</a:t>
            </a:r>
            <a:r>
              <a:rPr lang="en-GB" sz="5200">
                <a:solidFill>
                  <a:srgbClr val="4B3241"/>
                </a:solidFill>
              </a:rPr>
              <a:t> </a:t>
            </a:r>
            <a:endParaRPr sz="52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254" name="Google Shape;254;p47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255" name="Google Shape;255;p4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56" name="Google Shape;256;p47"/>
          <p:cNvSpPr/>
          <p:nvPr/>
        </p:nvSpPr>
        <p:spPr>
          <a:xfrm>
            <a:off x="17028100" y="8746125"/>
            <a:ext cx="12600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3" name="Google Shape;373;p56"/>
          <p:cNvSpPr txBox="1"/>
          <p:nvPr>
            <p:ph type="title"/>
          </p:nvPr>
        </p:nvSpPr>
        <p:spPr>
          <a:xfrm>
            <a:off x="917950" y="890050"/>
            <a:ext cx="106851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savoir and connaître  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4" name="Google Shape;374;p56"/>
          <p:cNvSpPr txBox="1"/>
          <p:nvPr>
            <p:ph idx="1" type="body"/>
          </p:nvPr>
        </p:nvSpPr>
        <p:spPr>
          <a:xfrm>
            <a:off x="8564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375" name="Google Shape;375;p56"/>
          <p:cNvSpPr txBox="1"/>
          <p:nvPr>
            <p:ph idx="1" type="body"/>
          </p:nvPr>
        </p:nvSpPr>
        <p:spPr>
          <a:xfrm>
            <a:off x="1240650" y="2199438"/>
            <a:ext cx="710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savoir = to know/knowing </a:t>
            </a:r>
            <a:endParaRPr sz="3600">
              <a:solidFill>
                <a:srgbClr val="000000"/>
              </a:solidFill>
            </a:endParaRPr>
          </a:p>
        </p:txBody>
      </p:sp>
      <p:cxnSp>
        <p:nvCxnSpPr>
          <p:cNvPr id="376" name="Google Shape;376;p56"/>
          <p:cNvCxnSpPr/>
          <p:nvPr/>
        </p:nvCxnSpPr>
        <p:spPr>
          <a:xfrm>
            <a:off x="8444250" y="2199438"/>
            <a:ext cx="27000" cy="469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77" name="Google Shape;377;p56"/>
          <p:cNvSpPr txBox="1"/>
          <p:nvPr>
            <p:ph idx="1" type="body"/>
          </p:nvPr>
        </p:nvSpPr>
        <p:spPr>
          <a:xfrm>
            <a:off x="9647275" y="2199438"/>
            <a:ext cx="710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connaître = to know/knowing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8" name="Google Shape;378;p56"/>
          <p:cNvSpPr txBox="1"/>
          <p:nvPr/>
        </p:nvSpPr>
        <p:spPr>
          <a:xfrm>
            <a:off x="856475" y="7095175"/>
            <a:ext cx="72993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The verb ‘savoir’ means: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-"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know how to do something 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-"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To know a fact 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9" name="Google Shape;37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350" y="2970089"/>
            <a:ext cx="3955651" cy="395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5400" y="3258239"/>
            <a:ext cx="3955651" cy="395565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6"/>
          <p:cNvSpPr txBox="1"/>
          <p:nvPr/>
        </p:nvSpPr>
        <p:spPr>
          <a:xfrm>
            <a:off x="8997925" y="7157600"/>
            <a:ext cx="84066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The verb ‘connaître’ means: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-"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To know (be familiar with)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a place, person, thing.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7" name="Google Shape;387;p57"/>
          <p:cNvSpPr txBox="1"/>
          <p:nvPr>
            <p:ph type="title"/>
          </p:nvPr>
        </p:nvSpPr>
        <p:spPr>
          <a:xfrm>
            <a:off x="917950" y="890050"/>
            <a:ext cx="106851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savoir and connaître  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8" name="Google Shape;388;p57"/>
          <p:cNvSpPr txBox="1"/>
          <p:nvPr>
            <p:ph idx="1" type="body"/>
          </p:nvPr>
        </p:nvSpPr>
        <p:spPr>
          <a:xfrm>
            <a:off x="8564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389" name="Google Shape;389;p57"/>
          <p:cNvSpPr txBox="1"/>
          <p:nvPr>
            <p:ph idx="1" type="body"/>
          </p:nvPr>
        </p:nvSpPr>
        <p:spPr>
          <a:xfrm>
            <a:off x="1774050" y="2199438"/>
            <a:ext cx="710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Je </a:t>
            </a:r>
            <a:r>
              <a:rPr b="1" lang="en-GB" sz="3600"/>
              <a:t>sais parler</a:t>
            </a:r>
            <a:r>
              <a:rPr lang="en-GB" sz="3600"/>
              <a:t> français.</a:t>
            </a:r>
            <a:endParaRPr sz="3600"/>
          </a:p>
        </p:txBody>
      </p:sp>
      <p:cxnSp>
        <p:nvCxnSpPr>
          <p:cNvPr id="390" name="Google Shape;390;p57"/>
          <p:cNvCxnSpPr/>
          <p:nvPr/>
        </p:nvCxnSpPr>
        <p:spPr>
          <a:xfrm>
            <a:off x="8812350" y="2199438"/>
            <a:ext cx="27000" cy="469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91" name="Google Shape;391;p57"/>
          <p:cNvSpPr txBox="1"/>
          <p:nvPr>
            <p:ph idx="1" type="body"/>
          </p:nvPr>
        </p:nvSpPr>
        <p:spPr>
          <a:xfrm>
            <a:off x="9647275" y="2199438"/>
            <a:ext cx="710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Je</a:t>
            </a:r>
            <a:r>
              <a:rPr b="1" lang="en-GB" sz="3600"/>
              <a:t> connais </a:t>
            </a:r>
            <a:r>
              <a:rPr lang="en-GB" sz="3600"/>
              <a:t>Pierre - il est français.</a:t>
            </a:r>
            <a:endParaRPr/>
          </a:p>
        </p:txBody>
      </p:sp>
      <p:pic>
        <p:nvPicPr>
          <p:cNvPr id="392" name="Google Shape;39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8275" y="3757112"/>
            <a:ext cx="3932554" cy="2620663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7"/>
          <p:cNvSpPr txBox="1"/>
          <p:nvPr/>
        </p:nvSpPr>
        <p:spPr>
          <a:xfrm>
            <a:off x="1273350" y="7269800"/>
            <a:ext cx="70425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know how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speak French.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57"/>
          <p:cNvSpPr txBox="1"/>
          <p:nvPr/>
        </p:nvSpPr>
        <p:spPr>
          <a:xfrm>
            <a:off x="10327438" y="7269800"/>
            <a:ext cx="70425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know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Pierre. He is French.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5" name="Google Shape;39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475" y="3757112"/>
            <a:ext cx="3932554" cy="262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1" name="Google Shape;401;p58"/>
          <p:cNvSpPr txBox="1"/>
          <p:nvPr>
            <p:ph idx="1" type="body"/>
          </p:nvPr>
        </p:nvSpPr>
        <p:spPr>
          <a:xfrm>
            <a:off x="918000" y="2305275"/>
            <a:ext cx="164520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Use </a:t>
            </a:r>
            <a:r>
              <a:rPr b="1" lang="en-GB" sz="3600"/>
              <a:t>savoir</a:t>
            </a:r>
            <a:r>
              <a:rPr lang="en-GB" sz="3600"/>
              <a:t> with an infinitive to say what you </a:t>
            </a:r>
            <a:r>
              <a:rPr b="1" lang="en-GB" sz="3600"/>
              <a:t>know how to do </a:t>
            </a:r>
            <a:r>
              <a:rPr lang="en-GB" sz="3600"/>
              <a:t>: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cxnSp>
        <p:nvCxnSpPr>
          <p:cNvPr id="402" name="Google Shape;402;p58"/>
          <p:cNvCxnSpPr/>
          <p:nvPr/>
        </p:nvCxnSpPr>
        <p:spPr>
          <a:xfrm flipH="1">
            <a:off x="8491150" y="3730125"/>
            <a:ext cx="53400" cy="502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03" name="Google Shape;403;p58"/>
          <p:cNvSpPr txBox="1"/>
          <p:nvPr>
            <p:ph idx="1" type="body"/>
          </p:nvPr>
        </p:nvSpPr>
        <p:spPr>
          <a:xfrm>
            <a:off x="980900" y="3631100"/>
            <a:ext cx="66108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600"/>
              <a:t>Je </a:t>
            </a:r>
            <a:r>
              <a:rPr lang="en-GB" sz="3600"/>
              <a:t>sai</a:t>
            </a:r>
            <a:r>
              <a:rPr b="1" lang="en-GB" sz="3600"/>
              <a:t>s</a:t>
            </a:r>
            <a:r>
              <a:rPr lang="en-GB" sz="3600"/>
              <a:t> jouer au tennis</a:t>
            </a:r>
            <a:endParaRPr sz="2800"/>
          </a:p>
        </p:txBody>
      </p:sp>
      <p:sp>
        <p:nvSpPr>
          <p:cNvPr id="404" name="Google Shape;404;p58"/>
          <p:cNvSpPr txBox="1"/>
          <p:nvPr>
            <p:ph idx="1" type="body"/>
          </p:nvPr>
        </p:nvSpPr>
        <p:spPr>
          <a:xfrm>
            <a:off x="9210500" y="8145775"/>
            <a:ext cx="87750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Do you</a:t>
            </a:r>
            <a:r>
              <a:rPr lang="en-GB" sz="3600"/>
              <a:t> know </a:t>
            </a:r>
            <a:r>
              <a:rPr b="1" lang="en-GB" sz="3600"/>
              <a:t>how</a:t>
            </a:r>
            <a:r>
              <a:rPr lang="en-GB" sz="3600"/>
              <a:t> to speak English?</a:t>
            </a:r>
            <a:endParaRPr sz="2800"/>
          </a:p>
        </p:txBody>
      </p:sp>
      <p:sp>
        <p:nvSpPr>
          <p:cNvPr id="405" name="Google Shape;405;p58"/>
          <p:cNvSpPr txBox="1"/>
          <p:nvPr>
            <p:ph idx="1" type="body"/>
          </p:nvPr>
        </p:nvSpPr>
        <p:spPr>
          <a:xfrm>
            <a:off x="10403775" y="3631100"/>
            <a:ext cx="61722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600"/>
              <a:t>Tu</a:t>
            </a:r>
            <a:r>
              <a:rPr b="1" lang="en-GB" sz="3600"/>
              <a:t> </a:t>
            </a:r>
            <a:r>
              <a:rPr lang="en-GB" sz="3600"/>
              <a:t>sai</a:t>
            </a:r>
            <a:r>
              <a:rPr b="1" lang="en-GB" sz="3600"/>
              <a:t>s</a:t>
            </a:r>
            <a:r>
              <a:rPr lang="en-GB" sz="3600"/>
              <a:t> parler l’anglais?</a:t>
            </a:r>
            <a:endParaRPr sz="2800"/>
          </a:p>
        </p:txBody>
      </p:sp>
      <p:sp>
        <p:nvSpPr>
          <p:cNvPr id="406" name="Google Shape;406;p58"/>
          <p:cNvSpPr txBox="1"/>
          <p:nvPr>
            <p:ph type="title"/>
          </p:nvPr>
        </p:nvSpPr>
        <p:spPr>
          <a:xfrm>
            <a:off x="917950" y="890050"/>
            <a:ext cx="11893200" cy="8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Savoir - to know how to do something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7" name="Google Shape;407;p58"/>
          <p:cNvSpPr txBox="1"/>
          <p:nvPr>
            <p:ph idx="1" type="body"/>
          </p:nvPr>
        </p:nvSpPr>
        <p:spPr>
          <a:xfrm>
            <a:off x="-85900" y="8145775"/>
            <a:ext cx="87750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I know </a:t>
            </a:r>
            <a:r>
              <a:rPr b="1" lang="en-GB" sz="3600"/>
              <a:t>how</a:t>
            </a:r>
            <a:r>
              <a:rPr lang="en-GB" sz="3600"/>
              <a:t> to play tennis</a:t>
            </a:r>
            <a:endParaRPr sz="2800"/>
          </a:p>
        </p:txBody>
      </p:sp>
      <p:pic>
        <p:nvPicPr>
          <p:cNvPr descr="Tennis, Sport, Tennis Ball, Tennis" id="408" name="Google Shape;40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4563700"/>
            <a:ext cx="4198497" cy="280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don, Parliament, England, Ben Ben" id="409" name="Google Shape;409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51400" y="4551350"/>
            <a:ext cx="4198499" cy="2799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8"/>
          <p:cNvSpPr txBox="1"/>
          <p:nvPr/>
        </p:nvSpPr>
        <p:spPr>
          <a:xfrm>
            <a:off x="12811150" y="268600"/>
            <a:ext cx="4996200" cy="20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Recommended pre-learning</a:t>
            </a: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, see lessons: ‘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Say what you want to and what you must do’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 1 &amp; 2 </a:t>
            </a: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(Unit 4, lessons 3 &amp; 4)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9"/>
          <p:cNvSpPr txBox="1"/>
          <p:nvPr>
            <p:ph type="title"/>
          </p:nvPr>
        </p:nvSpPr>
        <p:spPr>
          <a:xfrm>
            <a:off x="536950" y="737650"/>
            <a:ext cx="12493800" cy="8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Savoir - to know (how to)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6" name="Google Shape;416;p59"/>
          <p:cNvSpPr txBox="1"/>
          <p:nvPr>
            <p:ph idx="1" type="body"/>
          </p:nvPr>
        </p:nvSpPr>
        <p:spPr>
          <a:xfrm>
            <a:off x="3106650" y="3691763"/>
            <a:ext cx="52668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Je sai</a:t>
            </a:r>
            <a:r>
              <a:rPr b="1" lang="en-GB" sz="4000"/>
              <a:t>s</a:t>
            </a:r>
            <a:r>
              <a:rPr lang="en-GB" sz="4000"/>
              <a:t>- I know</a:t>
            </a:r>
            <a:endParaRPr sz="4000"/>
          </a:p>
        </p:txBody>
      </p:sp>
      <p:sp>
        <p:nvSpPr>
          <p:cNvPr id="417" name="Google Shape;417;p59"/>
          <p:cNvSpPr txBox="1"/>
          <p:nvPr>
            <p:ph idx="1" type="body"/>
          </p:nvPr>
        </p:nvSpPr>
        <p:spPr>
          <a:xfrm>
            <a:off x="3259050" y="6454550"/>
            <a:ext cx="5571600" cy="23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Tu sai</a:t>
            </a:r>
            <a:r>
              <a:rPr b="1" lang="en-GB" sz="4000"/>
              <a:t>s</a:t>
            </a:r>
            <a:r>
              <a:rPr lang="en-GB" sz="4000"/>
              <a:t> - You (specific) know</a:t>
            </a:r>
            <a:endParaRPr sz="5000"/>
          </a:p>
        </p:txBody>
      </p:sp>
      <p:pic>
        <p:nvPicPr>
          <p:cNvPr id="418" name="Google Shape;41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700" y="2672585"/>
            <a:ext cx="1413950" cy="298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512" y="5774950"/>
            <a:ext cx="2225850" cy="187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5450" y="2183955"/>
            <a:ext cx="2225852" cy="162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93505" y="4303455"/>
            <a:ext cx="2225848" cy="178366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9"/>
          <p:cNvSpPr txBox="1"/>
          <p:nvPr>
            <p:ph idx="1" type="body"/>
          </p:nvPr>
        </p:nvSpPr>
        <p:spPr>
          <a:xfrm>
            <a:off x="11490750" y="3114775"/>
            <a:ext cx="99546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Il sai</a:t>
            </a:r>
            <a:r>
              <a:rPr b="1" lang="en-GB" sz="4000"/>
              <a:t>t</a:t>
            </a:r>
            <a:r>
              <a:rPr lang="en-GB" sz="4000"/>
              <a:t> - He knows</a:t>
            </a:r>
            <a:endParaRPr sz="5000"/>
          </a:p>
        </p:txBody>
      </p:sp>
      <p:sp>
        <p:nvSpPr>
          <p:cNvPr id="423" name="Google Shape;423;p59"/>
          <p:cNvSpPr txBox="1"/>
          <p:nvPr>
            <p:ph idx="1" type="body"/>
          </p:nvPr>
        </p:nvSpPr>
        <p:spPr>
          <a:xfrm>
            <a:off x="11662800" y="4776150"/>
            <a:ext cx="64728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Elle sai</a:t>
            </a:r>
            <a:r>
              <a:rPr b="1" lang="en-GB" sz="4000"/>
              <a:t>t </a:t>
            </a:r>
            <a:r>
              <a:rPr lang="en-GB" sz="4000"/>
              <a:t>- She knows</a:t>
            </a:r>
            <a:endParaRPr sz="5000"/>
          </a:p>
        </p:txBody>
      </p:sp>
      <p:cxnSp>
        <p:nvCxnSpPr>
          <p:cNvPr id="424" name="Google Shape;424;p59"/>
          <p:cNvCxnSpPr/>
          <p:nvPr/>
        </p:nvCxnSpPr>
        <p:spPr>
          <a:xfrm>
            <a:off x="8901125" y="2451200"/>
            <a:ext cx="17400" cy="49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25" name="Google Shape;425;p59"/>
          <p:cNvSpPr txBox="1"/>
          <p:nvPr>
            <p:ph idx="1" type="body"/>
          </p:nvPr>
        </p:nvSpPr>
        <p:spPr>
          <a:xfrm>
            <a:off x="11564850" y="6759350"/>
            <a:ext cx="64728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On sai</a:t>
            </a:r>
            <a:r>
              <a:rPr b="1" lang="en-GB" sz="4000"/>
              <a:t>t</a:t>
            </a:r>
            <a:r>
              <a:rPr lang="en-GB" sz="4000"/>
              <a:t> - You (general) know</a:t>
            </a:r>
            <a:endParaRPr sz="5000"/>
          </a:p>
        </p:txBody>
      </p:sp>
      <p:pic>
        <p:nvPicPr>
          <p:cNvPr id="426" name="Google Shape;42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89867" y="6582173"/>
            <a:ext cx="596543" cy="102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46350" y="6582174"/>
            <a:ext cx="596543" cy="102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81633" y="6582174"/>
            <a:ext cx="596543" cy="1023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4" name="Google Shape;434;p60"/>
          <p:cNvSpPr txBox="1"/>
          <p:nvPr>
            <p:ph idx="1" type="body"/>
          </p:nvPr>
        </p:nvSpPr>
        <p:spPr>
          <a:xfrm>
            <a:off x="918000" y="2305275"/>
            <a:ext cx="164520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Use </a:t>
            </a:r>
            <a:r>
              <a:rPr b="1" lang="en-GB" sz="3600"/>
              <a:t>c</a:t>
            </a:r>
            <a:r>
              <a:rPr b="1" lang="en-GB" sz="3600"/>
              <a:t>onnaître</a:t>
            </a:r>
            <a:r>
              <a:rPr lang="en-GB" sz="3600"/>
              <a:t> with what you </a:t>
            </a:r>
            <a:r>
              <a:rPr b="1" lang="en-GB" sz="3600"/>
              <a:t>know of/about or are familiar with</a:t>
            </a:r>
            <a:r>
              <a:rPr lang="en-GB" sz="3600"/>
              <a:t>: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cxnSp>
        <p:nvCxnSpPr>
          <p:cNvPr id="435" name="Google Shape;435;p60"/>
          <p:cNvCxnSpPr/>
          <p:nvPr/>
        </p:nvCxnSpPr>
        <p:spPr>
          <a:xfrm flipH="1">
            <a:off x="8491150" y="3730125"/>
            <a:ext cx="53400" cy="502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36" name="Google Shape;436;p60"/>
          <p:cNvSpPr txBox="1"/>
          <p:nvPr>
            <p:ph idx="1" type="body"/>
          </p:nvPr>
        </p:nvSpPr>
        <p:spPr>
          <a:xfrm>
            <a:off x="1368325" y="3428313"/>
            <a:ext cx="66108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600"/>
              <a:t>Je </a:t>
            </a:r>
            <a:r>
              <a:rPr lang="en-GB" sz="3600"/>
              <a:t>conna</a:t>
            </a:r>
            <a:r>
              <a:rPr lang="en-GB" sz="3600"/>
              <a:t>i</a:t>
            </a:r>
            <a:r>
              <a:rPr b="1" lang="en-GB" sz="3600"/>
              <a:t>s</a:t>
            </a:r>
            <a:r>
              <a:rPr lang="en-GB" sz="3600"/>
              <a:t> Londres</a:t>
            </a:r>
            <a:endParaRPr sz="2800"/>
          </a:p>
        </p:txBody>
      </p:sp>
      <p:sp>
        <p:nvSpPr>
          <p:cNvPr id="437" name="Google Shape;437;p60"/>
          <p:cNvSpPr txBox="1"/>
          <p:nvPr>
            <p:ph idx="1" type="body"/>
          </p:nvPr>
        </p:nvSpPr>
        <p:spPr>
          <a:xfrm>
            <a:off x="286225" y="7531175"/>
            <a:ext cx="87750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 </a:t>
            </a:r>
            <a:r>
              <a:rPr b="1" lang="en-GB" sz="3600"/>
              <a:t>know</a:t>
            </a:r>
            <a:r>
              <a:rPr lang="en-GB" sz="3600"/>
              <a:t> </a:t>
            </a:r>
            <a:r>
              <a:rPr lang="en-GB" sz="3600"/>
              <a:t>London</a:t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600"/>
          </a:p>
        </p:txBody>
      </p:sp>
      <p:pic>
        <p:nvPicPr>
          <p:cNvPr descr="London, Parliament, England, Ben Ben" id="438" name="Google Shape;43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800" y="4551350"/>
            <a:ext cx="4198499" cy="279900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0"/>
          <p:cNvSpPr txBox="1"/>
          <p:nvPr>
            <p:ph type="title"/>
          </p:nvPr>
        </p:nvSpPr>
        <p:spPr>
          <a:xfrm>
            <a:off x="536950" y="737650"/>
            <a:ext cx="12493800" cy="8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Connaître - to know (of/about)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0" name="Google Shape;440;p60"/>
          <p:cNvSpPr txBox="1"/>
          <p:nvPr/>
        </p:nvSpPr>
        <p:spPr>
          <a:xfrm>
            <a:off x="12811150" y="268600"/>
            <a:ext cx="4996200" cy="20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Recommended pre-learning, see lessons: ‘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Say what you want to and what you must do’ 1 &amp; 2 </a:t>
            </a: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(Unit 4, lessons 3 &amp; 4)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60"/>
          <p:cNvSpPr txBox="1"/>
          <p:nvPr>
            <p:ph idx="1" type="body"/>
          </p:nvPr>
        </p:nvSpPr>
        <p:spPr>
          <a:xfrm>
            <a:off x="286225" y="8265575"/>
            <a:ext cx="87750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I’m </a:t>
            </a:r>
            <a:r>
              <a:rPr b="1" lang="en-GB" sz="3600"/>
              <a:t>familiar</a:t>
            </a:r>
            <a:r>
              <a:rPr lang="en-GB" sz="3600"/>
              <a:t> with </a:t>
            </a:r>
            <a:r>
              <a:rPr lang="en-GB" sz="3600"/>
              <a:t>London</a:t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442" name="Google Shape;442;p60"/>
          <p:cNvSpPr txBox="1"/>
          <p:nvPr>
            <p:ph idx="1" type="body"/>
          </p:nvPr>
        </p:nvSpPr>
        <p:spPr>
          <a:xfrm>
            <a:off x="9826525" y="3428313"/>
            <a:ext cx="66108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600"/>
              <a:t>Tu</a:t>
            </a:r>
            <a:r>
              <a:rPr b="1" lang="en-GB" sz="3600"/>
              <a:t> </a:t>
            </a:r>
            <a:r>
              <a:rPr lang="en-GB" sz="3600"/>
              <a:t>connai</a:t>
            </a:r>
            <a:r>
              <a:rPr b="1" lang="en-GB" sz="3600"/>
              <a:t>s</a:t>
            </a:r>
            <a:r>
              <a:rPr lang="en-GB" sz="3600"/>
              <a:t> mon ami Pierre?</a:t>
            </a:r>
            <a:endParaRPr sz="2800"/>
          </a:p>
        </p:txBody>
      </p:sp>
      <p:pic>
        <p:nvPicPr>
          <p:cNvPr id="443" name="Google Shape;44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5125" y="4293813"/>
            <a:ext cx="2714625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0"/>
          <p:cNvSpPr txBox="1"/>
          <p:nvPr>
            <p:ph idx="1" type="body"/>
          </p:nvPr>
        </p:nvSpPr>
        <p:spPr>
          <a:xfrm>
            <a:off x="8744425" y="8101300"/>
            <a:ext cx="87750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Do you</a:t>
            </a:r>
            <a:r>
              <a:rPr lang="en-GB" sz="3600"/>
              <a:t> </a:t>
            </a:r>
            <a:r>
              <a:rPr b="1" lang="en-GB" sz="3600"/>
              <a:t>know</a:t>
            </a:r>
            <a:r>
              <a:rPr lang="en-GB" sz="3600"/>
              <a:t> my friend Pierre?</a:t>
            </a:r>
            <a:endParaRPr b="1"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1"/>
          <p:cNvSpPr txBox="1"/>
          <p:nvPr>
            <p:ph type="title"/>
          </p:nvPr>
        </p:nvSpPr>
        <p:spPr>
          <a:xfrm>
            <a:off x="536950" y="737650"/>
            <a:ext cx="12493800" cy="8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Connaître</a:t>
            </a:r>
            <a:r>
              <a:rPr lang="en-GB">
                <a:solidFill>
                  <a:schemeClr val="dk2"/>
                </a:solidFill>
              </a:rPr>
              <a:t> - to know (of/about)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50" name="Google Shape;450;p61"/>
          <p:cNvSpPr txBox="1"/>
          <p:nvPr>
            <p:ph idx="1" type="body"/>
          </p:nvPr>
        </p:nvSpPr>
        <p:spPr>
          <a:xfrm>
            <a:off x="3106650" y="3691763"/>
            <a:ext cx="52668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Je connai</a:t>
            </a:r>
            <a:r>
              <a:rPr b="1" lang="en-GB" sz="4000"/>
              <a:t>s</a:t>
            </a:r>
            <a:r>
              <a:rPr lang="en-GB" sz="4000"/>
              <a:t>- I know</a:t>
            </a:r>
            <a:endParaRPr sz="4000"/>
          </a:p>
        </p:txBody>
      </p:sp>
      <p:sp>
        <p:nvSpPr>
          <p:cNvPr id="451" name="Google Shape;451;p61"/>
          <p:cNvSpPr txBox="1"/>
          <p:nvPr>
            <p:ph idx="1" type="body"/>
          </p:nvPr>
        </p:nvSpPr>
        <p:spPr>
          <a:xfrm>
            <a:off x="3259050" y="6454550"/>
            <a:ext cx="5571600" cy="23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Tu connai</a:t>
            </a:r>
            <a:r>
              <a:rPr b="1" lang="en-GB" sz="4000"/>
              <a:t>s</a:t>
            </a:r>
            <a:r>
              <a:rPr lang="en-GB" sz="4000"/>
              <a:t> - You (specific) know</a:t>
            </a:r>
            <a:endParaRPr sz="5000"/>
          </a:p>
        </p:txBody>
      </p:sp>
      <p:pic>
        <p:nvPicPr>
          <p:cNvPr id="452" name="Google Shape;45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700" y="2672585"/>
            <a:ext cx="1413950" cy="298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512" y="5774950"/>
            <a:ext cx="2225850" cy="187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5450" y="2183955"/>
            <a:ext cx="2225852" cy="162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93505" y="4303455"/>
            <a:ext cx="2225848" cy="1783667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1"/>
          <p:cNvSpPr txBox="1"/>
          <p:nvPr>
            <p:ph idx="1" type="body"/>
          </p:nvPr>
        </p:nvSpPr>
        <p:spPr>
          <a:xfrm>
            <a:off x="11490750" y="3114775"/>
            <a:ext cx="99546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Il conna</a:t>
            </a:r>
            <a:r>
              <a:rPr b="1" lang="en-GB" sz="4400"/>
              <a:t>î</a:t>
            </a:r>
            <a:r>
              <a:rPr b="1" lang="en-GB" sz="4000"/>
              <a:t>t</a:t>
            </a:r>
            <a:r>
              <a:rPr lang="en-GB" sz="4000"/>
              <a:t> - He knows</a:t>
            </a:r>
            <a:endParaRPr sz="5000"/>
          </a:p>
        </p:txBody>
      </p:sp>
      <p:sp>
        <p:nvSpPr>
          <p:cNvPr id="457" name="Google Shape;457;p61"/>
          <p:cNvSpPr txBox="1"/>
          <p:nvPr>
            <p:ph idx="1" type="body"/>
          </p:nvPr>
        </p:nvSpPr>
        <p:spPr>
          <a:xfrm>
            <a:off x="11662800" y="4776150"/>
            <a:ext cx="64728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Elle conna</a:t>
            </a:r>
            <a:r>
              <a:rPr b="1" lang="en-GB" sz="4400"/>
              <a:t>î</a:t>
            </a:r>
            <a:r>
              <a:rPr b="1" lang="en-GB" sz="4000"/>
              <a:t>t </a:t>
            </a:r>
            <a:r>
              <a:rPr lang="en-GB" sz="4000"/>
              <a:t>- She knows</a:t>
            </a:r>
            <a:endParaRPr sz="5000"/>
          </a:p>
        </p:txBody>
      </p:sp>
      <p:cxnSp>
        <p:nvCxnSpPr>
          <p:cNvPr id="458" name="Google Shape;458;p61"/>
          <p:cNvCxnSpPr/>
          <p:nvPr/>
        </p:nvCxnSpPr>
        <p:spPr>
          <a:xfrm>
            <a:off x="8901125" y="2451200"/>
            <a:ext cx="17400" cy="49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59" name="Google Shape;459;p61"/>
          <p:cNvSpPr txBox="1"/>
          <p:nvPr>
            <p:ph idx="1" type="body"/>
          </p:nvPr>
        </p:nvSpPr>
        <p:spPr>
          <a:xfrm>
            <a:off x="11770725" y="6454550"/>
            <a:ext cx="64728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On conna</a:t>
            </a:r>
            <a:r>
              <a:rPr b="1" lang="en-GB" sz="4400"/>
              <a:t>î</a:t>
            </a:r>
            <a:r>
              <a:rPr b="1" lang="en-GB" sz="4000"/>
              <a:t>t</a:t>
            </a:r>
            <a:r>
              <a:rPr lang="en-GB" sz="4000"/>
              <a:t> - You (general) know</a:t>
            </a:r>
            <a:endParaRPr sz="5000"/>
          </a:p>
        </p:txBody>
      </p:sp>
      <p:pic>
        <p:nvPicPr>
          <p:cNvPr id="460" name="Google Shape;460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89867" y="6582173"/>
            <a:ext cx="596543" cy="102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46350" y="6582174"/>
            <a:ext cx="596543" cy="102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81633" y="6582174"/>
            <a:ext cx="596543" cy="1023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7" name="Google Shape;467;p62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{2F9627C1-2EE7-4A70-89CD-59F5E858B0C0}</a:tableStyleId>
              </a:tblPr>
              <a:tblGrid>
                <a:gridCol w="889200"/>
                <a:gridCol w="9333625"/>
                <a:gridCol w="6915675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don’t know how to... = 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 doesn’t know London =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don’t see =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She doesn’t listen =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(pl.) don’t see the beach =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8" name="Google Shape;468;p62"/>
          <p:cNvSpPr txBox="1"/>
          <p:nvPr/>
        </p:nvSpPr>
        <p:spPr>
          <a:xfrm>
            <a:off x="11068500" y="2326675"/>
            <a:ext cx="51582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ne sais pas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p62"/>
          <p:cNvSpPr txBox="1"/>
          <p:nvPr/>
        </p:nvSpPr>
        <p:spPr>
          <a:xfrm>
            <a:off x="11068501" y="3418650"/>
            <a:ext cx="63015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 ne connaît pas Londres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p62"/>
          <p:cNvSpPr txBox="1"/>
          <p:nvPr/>
        </p:nvSpPr>
        <p:spPr>
          <a:xfrm>
            <a:off x="11144698" y="4536475"/>
            <a:ext cx="5111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nous ne voyons pas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62"/>
          <p:cNvSpPr txBox="1"/>
          <p:nvPr/>
        </p:nvSpPr>
        <p:spPr>
          <a:xfrm>
            <a:off x="11144860" y="5628450"/>
            <a:ext cx="5111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lle n’écoute pas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62"/>
          <p:cNvSpPr txBox="1"/>
          <p:nvPr/>
        </p:nvSpPr>
        <p:spPr>
          <a:xfrm>
            <a:off x="10931475" y="6720425"/>
            <a:ext cx="651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ous ne voyez pas la plage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p62"/>
          <p:cNvSpPr/>
          <p:nvPr/>
        </p:nvSpPr>
        <p:spPr>
          <a:xfrm>
            <a:off x="372750" y="425075"/>
            <a:ext cx="10089600" cy="138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Talk in the negative (Part 1/2)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/>
          <p:nvPr>
            <p:ph type="title"/>
          </p:nvPr>
        </p:nvSpPr>
        <p:spPr>
          <a:xfrm>
            <a:off x="765550" y="560825"/>
            <a:ext cx="16556400" cy="3258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59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Talk in the negative</a:t>
            </a:r>
            <a:r>
              <a:rPr b="0" lang="en-GB" sz="59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(Part 1/2)</a:t>
            </a:r>
            <a:endParaRPr b="0" sz="3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understanding of the near future tense.</a:t>
            </a:r>
            <a:endParaRPr sz="4800"/>
          </a:p>
        </p:txBody>
      </p:sp>
      <p:sp>
        <p:nvSpPr>
          <p:cNvPr id="262" name="Google Shape;262;p48"/>
          <p:cNvSpPr txBox="1"/>
          <p:nvPr>
            <p:ph idx="1" type="body"/>
          </p:nvPr>
        </p:nvSpPr>
        <p:spPr>
          <a:xfrm>
            <a:off x="1070350" y="1580900"/>
            <a:ext cx="16452000" cy="70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Phonics focus - </a:t>
            </a:r>
            <a:r>
              <a:rPr lang="en-GB" sz="3500"/>
              <a:t>[r</a:t>
            </a:r>
            <a:r>
              <a:rPr lang="en-GB" sz="3500"/>
              <a:t>] 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Introducing new vocabulary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Grammar focus: Negatives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Grammar practice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Grammar focus: Saying ‘to know’ in French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Reading practice: to know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Listening activity</a:t>
            </a:r>
            <a:endParaRPr i="1"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Speaking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Revisiting vocabulary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Writing: translation practice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Summarising learning</a:t>
            </a:r>
            <a:br>
              <a:rPr i="1" lang="en-GB" sz="3500"/>
            </a:br>
            <a:br>
              <a:rPr lang="en-GB" sz="3500"/>
            </a:b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67" name="Google Shape;267;p49"/>
          <p:cNvSpPr/>
          <p:nvPr/>
        </p:nvSpPr>
        <p:spPr>
          <a:xfrm>
            <a:off x="5436026" y="33706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8" name="Google Shape;268;p49"/>
          <p:cNvSpPr txBox="1"/>
          <p:nvPr/>
        </p:nvSpPr>
        <p:spPr>
          <a:xfrm>
            <a:off x="6059950" y="8612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r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" name="Google Shape;26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6125" y="3933650"/>
            <a:ext cx="3095700" cy="2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9"/>
          <p:cNvSpPr txBox="1"/>
          <p:nvPr/>
        </p:nvSpPr>
        <p:spPr>
          <a:xfrm>
            <a:off x="7043725" y="6251100"/>
            <a:ext cx="3535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rien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1" name="Google Shape;271;p49"/>
          <p:cNvSpPr txBox="1"/>
          <p:nvPr/>
        </p:nvSpPr>
        <p:spPr>
          <a:xfrm>
            <a:off x="12891600" y="4797925"/>
            <a:ext cx="4137300" cy="1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rr 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0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radis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50"/>
          <p:cNvSpPr txBox="1"/>
          <p:nvPr/>
        </p:nvSpPr>
        <p:spPr>
          <a:xfrm>
            <a:off x="7515121" y="46415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gare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9" name="Google Shape;2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0"/>
          <p:cNvSpPr txBox="1"/>
          <p:nvPr/>
        </p:nvSpPr>
        <p:spPr>
          <a:xfrm>
            <a:off x="4706550" y="710850"/>
            <a:ext cx="87123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r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50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frère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7550" y="5936354"/>
            <a:ext cx="3159000" cy="295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68625" y="3688048"/>
            <a:ext cx="3159001" cy="277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8649" y="3540800"/>
            <a:ext cx="2481475" cy="257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050" y="1"/>
            <a:ext cx="2360950" cy="23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91" name="Google Shape;291;p51"/>
          <p:cNvGraphicFramePr/>
          <p:nvPr/>
        </p:nvGraphicFramePr>
        <p:xfrm>
          <a:off x="3679100" y="16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{2F9627C1-2EE7-4A70-89CD-59F5E858B0C0}</a:tableStyleId>
              </a:tblPr>
              <a:tblGrid>
                <a:gridCol w="5315800"/>
                <a:gridCol w="5315800"/>
              </a:tblGrid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oublier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forget</a:t>
                      </a:r>
                      <a:endParaRPr sz="10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fumer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smoke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connaître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know</a:t>
                      </a:r>
                      <a:endParaRPr sz="8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</a:t>
                      </a: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connais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know</a:t>
                      </a:r>
                      <a:endParaRPr sz="8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voir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see</a:t>
                      </a:r>
                      <a:endParaRPr sz="8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ous voyons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</a:t>
                      </a: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see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vous voyez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</a:t>
                      </a: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 (pl.) see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ls / elles voient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hey see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rien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nothing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jamais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never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/>
          <p:nvPr>
            <p:ph type="title"/>
          </p:nvPr>
        </p:nvSpPr>
        <p:spPr>
          <a:xfrm>
            <a:off x="514500" y="504355"/>
            <a:ext cx="157734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36000"/>
              <a:buFont typeface="Century Gothic"/>
              <a:buNone/>
            </a:pPr>
            <a:r>
              <a:rPr lang="en-GB">
                <a:solidFill>
                  <a:schemeClr val="dk2"/>
                </a:solidFill>
              </a:rPr>
              <a:t>Making a sentence negative in English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8" name="Google Shape;298;p52"/>
          <p:cNvSpPr txBox="1"/>
          <p:nvPr/>
        </p:nvSpPr>
        <p:spPr>
          <a:xfrm>
            <a:off x="4625550" y="7961300"/>
            <a:ext cx="8722800" cy="8772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</a:t>
            </a:r>
            <a:r>
              <a:rPr b="1"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don’t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</a:t>
            </a:r>
            <a:r>
              <a:rPr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verb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52"/>
          <p:cNvSpPr txBox="1"/>
          <p:nvPr/>
        </p:nvSpPr>
        <p:spPr>
          <a:xfrm>
            <a:off x="11392493" y="6204442"/>
            <a:ext cx="459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           speak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52"/>
          <p:cNvSpPr txBox="1"/>
          <p:nvPr/>
        </p:nvSpPr>
        <p:spPr>
          <a:xfrm>
            <a:off x="2026954" y="6578594"/>
            <a:ext cx="2980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i="0" lang="en-GB" sz="5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speak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52"/>
          <p:cNvSpPr txBox="1"/>
          <p:nvPr/>
        </p:nvSpPr>
        <p:spPr>
          <a:xfrm>
            <a:off x="11427407" y="9030635"/>
            <a:ext cx="2956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076"/>
              </a:buClr>
              <a:buSzPts val="4800"/>
              <a:buFont typeface="Century Gothic"/>
              <a:buNone/>
            </a:pPr>
            <a:r>
              <a:t/>
            </a:r>
            <a:endParaRPr i="0" sz="4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2" name="Google Shape;30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6521" y="4584851"/>
            <a:ext cx="1072566" cy="111725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2"/>
          <p:cNvSpPr txBox="1"/>
          <p:nvPr/>
        </p:nvSpPr>
        <p:spPr>
          <a:xfrm>
            <a:off x="11642650" y="6148175"/>
            <a:ext cx="22692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don’t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4" name="Google Shape;30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99184" y="192401"/>
            <a:ext cx="1856552" cy="185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2125" y="2434282"/>
            <a:ext cx="5011345" cy="328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93300" y="2554382"/>
            <a:ext cx="5011345" cy="328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35754" y="5174913"/>
            <a:ext cx="586000" cy="668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20846" y="4950451"/>
            <a:ext cx="1072566" cy="111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82724" y="5104763"/>
            <a:ext cx="585960" cy="80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0900" y="2401982"/>
            <a:ext cx="5011345" cy="328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125" y="2434282"/>
            <a:ext cx="5011345" cy="32884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3"/>
          <p:cNvSpPr txBox="1"/>
          <p:nvPr>
            <p:ph type="title"/>
          </p:nvPr>
        </p:nvSpPr>
        <p:spPr>
          <a:xfrm>
            <a:off x="209688" y="504363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36000"/>
              <a:buFont typeface="Century Gothic"/>
              <a:buNone/>
            </a:pPr>
            <a:r>
              <a:rPr lang="en-GB">
                <a:solidFill>
                  <a:schemeClr val="dk2"/>
                </a:solidFill>
              </a:rPr>
              <a:t>Making a sentence negative in French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8" name="Google Shape;318;p53"/>
          <p:cNvSpPr txBox="1"/>
          <p:nvPr/>
        </p:nvSpPr>
        <p:spPr>
          <a:xfrm>
            <a:off x="10393627" y="5900800"/>
            <a:ext cx="5977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parle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53"/>
          <p:cNvSpPr txBox="1"/>
          <p:nvPr/>
        </p:nvSpPr>
        <p:spPr>
          <a:xfrm>
            <a:off x="2026954" y="5816594"/>
            <a:ext cx="2980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parle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0" name="Google Shape;32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83354" y="5022513"/>
            <a:ext cx="586000" cy="668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8446" y="4798051"/>
            <a:ext cx="1072566" cy="111725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3"/>
          <p:cNvSpPr txBox="1"/>
          <p:nvPr/>
        </p:nvSpPr>
        <p:spPr>
          <a:xfrm>
            <a:off x="11142600" y="5752000"/>
            <a:ext cx="22692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3" name="Google Shape;323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30324" y="4952363"/>
            <a:ext cx="585960" cy="80862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3"/>
          <p:cNvSpPr txBox="1"/>
          <p:nvPr/>
        </p:nvSpPr>
        <p:spPr>
          <a:xfrm>
            <a:off x="14101650" y="5752000"/>
            <a:ext cx="22692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53"/>
          <p:cNvSpPr txBox="1"/>
          <p:nvPr/>
        </p:nvSpPr>
        <p:spPr>
          <a:xfrm>
            <a:off x="2513175" y="7698400"/>
            <a:ext cx="13470000" cy="1570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after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verb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6" name="Google Shape;326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187884" y="1"/>
            <a:ext cx="1856552" cy="185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3625" y="2475163"/>
            <a:ext cx="4825768" cy="307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4"/>
          <p:cNvSpPr txBox="1"/>
          <p:nvPr>
            <p:ph type="title"/>
          </p:nvPr>
        </p:nvSpPr>
        <p:spPr>
          <a:xfrm>
            <a:off x="209688" y="351963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36000"/>
              <a:buFont typeface="Century Gothic"/>
              <a:buNone/>
            </a:pPr>
            <a:r>
              <a:rPr lang="en-GB">
                <a:solidFill>
                  <a:schemeClr val="dk2"/>
                </a:solidFill>
              </a:rPr>
              <a:t>Making a sentence negative in French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4" name="Google Shape;334;p54"/>
          <p:cNvSpPr txBox="1"/>
          <p:nvPr/>
        </p:nvSpPr>
        <p:spPr>
          <a:xfrm>
            <a:off x="10393627" y="7106250"/>
            <a:ext cx="5977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écoute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54"/>
          <p:cNvSpPr txBox="1"/>
          <p:nvPr/>
        </p:nvSpPr>
        <p:spPr>
          <a:xfrm>
            <a:off x="2026949" y="5816600"/>
            <a:ext cx="356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 écoute 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6" name="Google Shape;33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07975" y="3590274"/>
            <a:ext cx="1856550" cy="211726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4"/>
          <p:cNvSpPr txBox="1"/>
          <p:nvPr/>
        </p:nvSpPr>
        <p:spPr>
          <a:xfrm>
            <a:off x="11142600" y="6957450"/>
            <a:ext cx="22692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n’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54"/>
          <p:cNvSpPr txBox="1"/>
          <p:nvPr/>
        </p:nvSpPr>
        <p:spPr>
          <a:xfrm>
            <a:off x="14101650" y="6957450"/>
            <a:ext cx="22692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54"/>
          <p:cNvSpPr txBox="1"/>
          <p:nvPr/>
        </p:nvSpPr>
        <p:spPr>
          <a:xfrm>
            <a:off x="1527550" y="8191950"/>
            <a:ext cx="14746200" cy="1570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changes to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before a verb starting with a vowel.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0" name="Google Shape;340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87884" y="1"/>
            <a:ext cx="1856552" cy="185829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4"/>
          <p:cNvSpPr txBox="1"/>
          <p:nvPr/>
        </p:nvSpPr>
        <p:spPr>
          <a:xfrm>
            <a:off x="2179349" y="7035800"/>
            <a:ext cx="356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J’écoute 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54"/>
          <p:cNvSpPr/>
          <p:nvPr/>
        </p:nvSpPr>
        <p:spPr>
          <a:xfrm>
            <a:off x="3457800" y="6692800"/>
            <a:ext cx="327000" cy="516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43" name="Google Shape;343;p54"/>
          <p:cNvSpPr txBox="1"/>
          <p:nvPr/>
        </p:nvSpPr>
        <p:spPr>
          <a:xfrm>
            <a:off x="10215400" y="5816600"/>
            <a:ext cx="5505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      écoute 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54"/>
          <p:cNvSpPr txBox="1"/>
          <p:nvPr/>
        </p:nvSpPr>
        <p:spPr>
          <a:xfrm>
            <a:off x="14406450" y="5738250"/>
            <a:ext cx="22692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54"/>
          <p:cNvSpPr txBox="1"/>
          <p:nvPr/>
        </p:nvSpPr>
        <p:spPr>
          <a:xfrm>
            <a:off x="10983850" y="5722950"/>
            <a:ext cx="1557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54"/>
          <p:cNvSpPr/>
          <p:nvPr/>
        </p:nvSpPr>
        <p:spPr>
          <a:xfrm>
            <a:off x="12817350" y="6692800"/>
            <a:ext cx="327000" cy="516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47" name="Google Shape;34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425" y="2259388"/>
            <a:ext cx="4825768" cy="307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5"/>
          <p:cNvSpPr txBox="1"/>
          <p:nvPr>
            <p:ph type="title"/>
          </p:nvPr>
        </p:nvSpPr>
        <p:spPr>
          <a:xfrm>
            <a:off x="917950" y="890050"/>
            <a:ext cx="13248000" cy="7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Mets les phrases dans le bon ordre</a:t>
            </a:r>
            <a:endParaRPr/>
          </a:p>
        </p:txBody>
      </p:sp>
      <p:sp>
        <p:nvSpPr>
          <p:cNvPr id="353" name="Google Shape;353;p55"/>
          <p:cNvSpPr txBox="1"/>
          <p:nvPr/>
        </p:nvSpPr>
        <p:spPr>
          <a:xfrm>
            <a:off x="477800" y="1939350"/>
            <a:ext cx="1518000" cy="6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5.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55"/>
          <p:cNvSpPr txBox="1"/>
          <p:nvPr/>
        </p:nvSpPr>
        <p:spPr>
          <a:xfrm>
            <a:off x="4318450" y="6101550"/>
            <a:ext cx="1348800" cy="79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pas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55"/>
          <p:cNvSpPr txBox="1"/>
          <p:nvPr/>
        </p:nvSpPr>
        <p:spPr>
          <a:xfrm>
            <a:off x="1870050" y="7285750"/>
            <a:ext cx="1348800" cy="796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pas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55"/>
          <p:cNvSpPr txBox="1"/>
          <p:nvPr/>
        </p:nvSpPr>
        <p:spPr>
          <a:xfrm>
            <a:off x="7478050" y="6102850"/>
            <a:ext cx="1303200" cy="79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55"/>
          <p:cNvSpPr txBox="1"/>
          <p:nvPr/>
        </p:nvSpPr>
        <p:spPr>
          <a:xfrm>
            <a:off x="5974450" y="6102850"/>
            <a:ext cx="1348800" cy="79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elle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55"/>
          <p:cNvSpPr txBox="1"/>
          <p:nvPr/>
        </p:nvSpPr>
        <p:spPr>
          <a:xfrm>
            <a:off x="1900450" y="6095600"/>
            <a:ext cx="2115300" cy="79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fume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55"/>
          <p:cNvSpPr txBox="1"/>
          <p:nvPr/>
        </p:nvSpPr>
        <p:spPr>
          <a:xfrm>
            <a:off x="3555400" y="7285750"/>
            <a:ext cx="1303200" cy="796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n’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55"/>
          <p:cNvSpPr txBox="1"/>
          <p:nvPr/>
        </p:nvSpPr>
        <p:spPr>
          <a:xfrm>
            <a:off x="5299050" y="7290850"/>
            <a:ext cx="2985000" cy="796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oublies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55"/>
          <p:cNvSpPr txBox="1"/>
          <p:nvPr/>
        </p:nvSpPr>
        <p:spPr>
          <a:xfrm>
            <a:off x="8509450" y="7249050"/>
            <a:ext cx="978000" cy="796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55"/>
          <p:cNvSpPr txBox="1"/>
          <p:nvPr/>
        </p:nvSpPr>
        <p:spPr>
          <a:xfrm>
            <a:off x="9830600" y="7274950"/>
            <a:ext cx="2748600" cy="796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date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55"/>
          <p:cNvSpPr txBox="1"/>
          <p:nvPr/>
        </p:nvSpPr>
        <p:spPr>
          <a:xfrm>
            <a:off x="1938350" y="2275650"/>
            <a:ext cx="13721400" cy="948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ne connais pas le film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55"/>
          <p:cNvSpPr txBox="1"/>
          <p:nvPr/>
        </p:nvSpPr>
        <p:spPr>
          <a:xfrm>
            <a:off x="1900950" y="3521950"/>
            <a:ext cx="13838100" cy="94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ne voit pas la forêt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55"/>
          <p:cNvSpPr txBox="1"/>
          <p:nvPr/>
        </p:nvSpPr>
        <p:spPr>
          <a:xfrm>
            <a:off x="1900450" y="5943200"/>
            <a:ext cx="13838100" cy="948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Elle ne fume pas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55"/>
          <p:cNvSpPr txBox="1"/>
          <p:nvPr/>
        </p:nvSpPr>
        <p:spPr>
          <a:xfrm>
            <a:off x="1880000" y="7172850"/>
            <a:ext cx="13838100" cy="948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 n’oublies pas la date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55"/>
          <p:cNvSpPr txBox="1"/>
          <p:nvPr/>
        </p:nvSpPr>
        <p:spPr>
          <a:xfrm>
            <a:off x="1880000" y="4728050"/>
            <a:ext cx="13838100" cy="948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Ils ne voient pas le pont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