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54CBD8-7D36-4337-88C6-3A33B9CED4D4}">
  <a:tblStyle styleId="{BB54CBD8-7D36-4337-88C6-3A33B9CED4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7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f0c3ffa2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f0c3ffa2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f0c3ffa2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f0c3ffa2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f0c3ffa2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f0c3ffa2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f0c3ffa2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f0c3ffa2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f0c3ffa2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f0c3ffa2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f0c3ffa2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f0c3ffa2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f0c3ffa2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f0c3ffa2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7967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Guided Writing: Higher </a:t>
            </a:r>
            <a:br>
              <a:rPr lang="en-GB">
                <a:solidFill>
                  <a:srgbClr val="4B3241"/>
                </a:solidFill>
              </a:rPr>
            </a:br>
            <a:r>
              <a:rPr i="1" lang="en-GB">
                <a:solidFill>
                  <a:srgbClr val="4B3241"/>
                </a:solidFill>
              </a:rPr>
              <a:t>Unit 3: Describe family celebrations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234325"/>
            <a:ext cx="8082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your blog, you are writing about family celebrations. You need to mention:</a:t>
            </a:r>
            <a:endParaRPr/>
          </a:p>
        </p:txBody>
      </p:sp>
      <p:sp>
        <p:nvSpPr>
          <p:cNvPr id="132" name="Google Shape;132;p27"/>
          <p:cNvSpPr txBox="1"/>
          <p:nvPr/>
        </p:nvSpPr>
        <p:spPr>
          <a:xfrm>
            <a:off x="458975" y="16286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413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Votre fête préférée et pourquoi?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Ce que vous mangez et buvez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Une fête récente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Comment vous allez fêter votre anniversaire à l’avenir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1618875" y="34002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22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395775" y="109405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22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653675" y="395427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22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451425" y="3217963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 example :)</a:t>
            </a:r>
            <a:endParaRPr sz="220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2440350" y="2512138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2200">
              <a:solidFill>
                <a:schemeClr val="accent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2430750" y="179040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22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1675350" y="1499225"/>
            <a:ext cx="528000" cy="555600"/>
          </a:xfrm>
          <a:prstGeom prst="rect">
            <a:avLst/>
          </a:prstGeom>
          <a:solidFill>
            <a:srgbClr val="FA9B2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675350" y="2146925"/>
            <a:ext cx="528000" cy="555600"/>
          </a:xfrm>
          <a:prstGeom prst="rect">
            <a:avLst/>
          </a:prstGeom>
          <a:solidFill>
            <a:srgbClr val="FA9B2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75350" y="2794625"/>
            <a:ext cx="528000" cy="555600"/>
          </a:xfrm>
          <a:prstGeom prst="rect">
            <a:avLst/>
          </a:prstGeom>
          <a:solidFill>
            <a:srgbClr val="FA9B2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" name="Google Shape;146;p28"/>
          <p:cNvCxnSpPr/>
          <p:nvPr/>
        </p:nvCxnSpPr>
        <p:spPr>
          <a:xfrm>
            <a:off x="1196050" y="242500"/>
            <a:ext cx="0" cy="45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90500"/>
            <a:ext cx="662225" cy="448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9"/>
          <p:cNvGraphicFramePr/>
          <p:nvPr/>
        </p:nvGraphicFramePr>
        <p:xfrm>
          <a:off x="458975" y="19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{BB54CBD8-7D36-4337-88C6-3A33B9CED4D4}</a:tableStyleId>
              </a:tblPr>
              <a:tblGrid>
                <a:gridCol w="3510425"/>
                <a:gridCol w="3411575"/>
              </a:tblGrid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eat, eating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boire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drink, drinking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take, taking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devoir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to, must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pouvoir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able to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fêter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celebrate, celebrating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venir de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just done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offrir un cadeau à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offer a present to 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3" name="Google Shape;153;p29"/>
          <p:cNvGrpSpPr/>
          <p:nvPr/>
        </p:nvGrpSpPr>
        <p:grpSpPr>
          <a:xfrm>
            <a:off x="8185170" y="114605"/>
            <a:ext cx="684000" cy="1055839"/>
            <a:chOff x="1222738" y="5053324"/>
            <a:chExt cx="1440001" cy="2154774"/>
          </a:xfrm>
        </p:grpSpPr>
        <p:pic>
          <p:nvPicPr>
            <p:cNvPr id="154" name="Google Shape;15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5" name="Google Shape;155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30"/>
          <p:cNvSpPr txBox="1"/>
          <p:nvPr>
            <p:ph type="title"/>
          </p:nvPr>
        </p:nvSpPr>
        <p:spPr>
          <a:xfrm>
            <a:off x="458975" y="140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3"/>
                </a:solidFill>
              </a:rPr>
              <a:t>Using verbs in multiple tenses</a:t>
            </a:r>
            <a:endParaRPr sz="2600">
              <a:solidFill>
                <a:schemeClr val="accent3"/>
              </a:solidFill>
            </a:endParaRPr>
          </a:p>
        </p:txBody>
      </p:sp>
      <p:graphicFrame>
        <p:nvGraphicFramePr>
          <p:cNvPr id="162" name="Google Shape;162;p30"/>
          <p:cNvGraphicFramePr/>
          <p:nvPr/>
        </p:nvGraphicFramePr>
        <p:xfrm>
          <a:off x="306650" y="7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{BB54CBD8-7D36-4337-88C6-3A33B9CED4D4}</a:tableStyleId>
              </a:tblPr>
              <a:tblGrid>
                <a:gridCol w="1190350"/>
                <a:gridCol w="1692100"/>
                <a:gridCol w="1520100"/>
                <a:gridCol w="2111350"/>
                <a:gridCol w="2111350"/>
              </a:tblGrid>
              <a:tr h="60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Perfect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Near Future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Imperfect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6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Fêter 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celebrate</a:t>
                      </a:r>
                      <a:b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-GB" sz="1400">
                          <a:solidFill>
                            <a:schemeClr val="accent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ER verbs</a:t>
                      </a:r>
                      <a:endParaRPr sz="1400">
                        <a:solidFill>
                          <a:schemeClr val="accent5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fêté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celebrated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fête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celebrate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 feter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</a:t>
                      </a:r>
                      <a:b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celebrate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fêtais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celebrate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Manger 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eat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mangé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mange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eat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 manger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eat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mangeais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eat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take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pris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took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prends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 prendre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prenais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used to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63" name="Google Shape;163;p30"/>
          <p:cNvGrpSpPr/>
          <p:nvPr/>
        </p:nvGrpSpPr>
        <p:grpSpPr>
          <a:xfrm>
            <a:off x="8587821" y="65685"/>
            <a:ext cx="403280" cy="499571"/>
            <a:chOff x="1177672" y="4392800"/>
            <a:chExt cx="1324399" cy="2193024"/>
          </a:xfrm>
        </p:grpSpPr>
        <p:pic>
          <p:nvPicPr>
            <p:cNvPr id="164" name="Google Shape;164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5" name="Google Shape;165;p30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1469675" y="1019050"/>
            <a:ext cx="72153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</a:rPr>
              <a:t>Je préfère Noël parce que j’aime fêter avec ma famille.</a:t>
            </a:r>
            <a:r>
              <a:rPr lang="en-GB" sz="2000">
                <a:solidFill>
                  <a:srgbClr val="000000"/>
                </a:solidFill>
              </a:rPr>
              <a:t> </a:t>
            </a:r>
            <a:r>
              <a:rPr b="1" lang="en-GB" sz="2000">
                <a:solidFill>
                  <a:schemeClr val="accent2"/>
                </a:solidFill>
              </a:rPr>
              <a:t>C’est ma fête préférée </a:t>
            </a:r>
            <a:r>
              <a:rPr b="1" lang="en-GB" sz="2000">
                <a:solidFill>
                  <a:schemeClr val="accent6"/>
                </a:solidFill>
              </a:rPr>
              <a:t>parce que je peux me coucher tard.</a:t>
            </a:r>
            <a:r>
              <a:rPr lang="en-GB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4"/>
                </a:solidFill>
              </a:rPr>
              <a:t>Aussi, je mange beaucoup de gâteau. </a:t>
            </a:r>
            <a:endParaRPr b="1" sz="20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5"/>
                </a:solidFill>
              </a:rPr>
              <a:t>Cependant, je ne supporte pas le Nouvel An parce que c’est vraiment barbant.</a:t>
            </a:r>
            <a:endParaRPr b="1" sz="2000">
              <a:solidFill>
                <a:schemeClr val="accent5"/>
              </a:solidFill>
            </a:endParaRPr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-762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 txBox="1"/>
          <p:nvPr>
            <p:ph type="title"/>
          </p:nvPr>
        </p:nvSpPr>
        <p:spPr>
          <a:xfrm>
            <a:off x="1311113" y="196563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Votre fête préférée et pourquoi?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1469675" y="1438150"/>
            <a:ext cx="72153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</a:rPr>
              <a:t>Il y a deux mois, j’ai fêté mon anniversaire. 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5"/>
                </a:solidFill>
              </a:rPr>
              <a:t>J’avais une fête toute la journée. </a:t>
            </a:r>
            <a:endParaRPr b="1" sz="20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5"/>
                </a:solidFill>
              </a:rPr>
              <a:t>Aussi, j’ai reçu de nombreux cadeaux de mes copains.</a:t>
            </a:r>
            <a:r>
              <a:rPr b="1" lang="en-GB" sz="2000"/>
              <a:t> 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000">
                <a:solidFill>
                  <a:schemeClr val="accent2"/>
                </a:solidFill>
              </a:rPr>
              <a:t>C’était une super journée!</a:t>
            </a:r>
            <a:endParaRPr b="1" sz="2000">
              <a:solidFill>
                <a:schemeClr val="accent2"/>
              </a:solidFill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643475" cy="42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>
            <p:ph type="title"/>
          </p:nvPr>
        </p:nvSpPr>
        <p:spPr>
          <a:xfrm>
            <a:off x="1311113" y="196563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Une</a:t>
            </a: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 fête récente. 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