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c1e4efc2d_1_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8c1e4efc2d_1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c1e4efc2d_1_6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8c1e4efc2d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8421071" y="4823665"/>
            <a:ext cx="3146134" cy="170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/>
          <p:nvPr/>
        </p:nvSpPr>
        <p:spPr>
          <a:xfrm>
            <a:off x="11598967" y="5945600"/>
            <a:ext cx="593200" cy="9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2" type="subTitle"/>
          </p:nvPr>
        </p:nvSpPr>
        <p:spPr>
          <a:xfrm>
            <a:off x="7407633" y="3561600"/>
            <a:ext cx="4172400" cy="5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4" type="subTitle"/>
          </p:nvPr>
        </p:nvSpPr>
        <p:spPr>
          <a:xfrm>
            <a:off x="611967" y="3561600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6" type="subTitle"/>
          </p:nvPr>
        </p:nvSpPr>
        <p:spPr>
          <a:xfrm>
            <a:off x="7407633" y="4236967"/>
            <a:ext cx="4172400" cy="52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7" type="subTitle"/>
          </p:nvPr>
        </p:nvSpPr>
        <p:spPr>
          <a:xfrm>
            <a:off x="7407633" y="4912333"/>
            <a:ext cx="4172400" cy="5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3" type="subTitle"/>
          </p:nvPr>
        </p:nvSpPr>
        <p:spPr>
          <a:xfrm>
            <a:off x="6312000" y="1917533"/>
            <a:ext cx="4171200" cy="60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5" type="subTitle"/>
          </p:nvPr>
        </p:nvSpPr>
        <p:spPr>
          <a:xfrm>
            <a:off x="611967" y="3936500"/>
            <a:ext cx="4171200" cy="60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7" type="subTitle"/>
          </p:nvPr>
        </p:nvSpPr>
        <p:spPr>
          <a:xfrm>
            <a:off x="6312000" y="3936500"/>
            <a:ext cx="4171200" cy="60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24000" y="6168000"/>
            <a:ext cx="5256000" cy="4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dk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53667" y="1466300"/>
            <a:ext cx="10926400" cy="45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4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" type="subTitle"/>
          </p:nvPr>
        </p:nvSpPr>
        <p:spPr>
          <a:xfrm>
            <a:off x="632700" y="5292667"/>
            <a:ext cx="5247200" cy="12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/>
            </a:lvl9pPr>
          </a:lstStyle>
          <a:p/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 and 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6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7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2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3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2" type="body"/>
          </p:nvPr>
        </p:nvSpPr>
        <p:spPr>
          <a:xfrm>
            <a:off x="63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6" name="Google Shape;46;p10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11967" y="1917533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idx="4294967295" type="subTitle"/>
          </p:nvPr>
        </p:nvSpPr>
        <p:spPr>
          <a:xfrm>
            <a:off x="369692" y="583242"/>
            <a:ext cx="109680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79" name="Google Shape;79;p15"/>
          <p:cNvSpPr txBox="1"/>
          <p:nvPr>
            <p:ph idx="4294967295" type="subTitle"/>
          </p:nvPr>
        </p:nvSpPr>
        <p:spPr>
          <a:xfrm>
            <a:off x="414442" y="5432142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200">
                <a:solidFill>
                  <a:srgbClr val="4B3241"/>
                </a:solidFill>
              </a:rPr>
              <a:t>Miss Parsons &amp; Mr Latham </a:t>
            </a:r>
            <a:endParaRPr sz="2200">
              <a:solidFill>
                <a:srgbClr val="4B3241"/>
              </a:solidFill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369700" y="1943600"/>
            <a:ext cx="11678400" cy="31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Understand and use the terms ‘common factor’ and ‘common multiple’.</a:t>
            </a:r>
            <a:endParaRPr sz="600"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27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1" sz="3600">
              <a:solidFill>
                <a:srgbClr val="13131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5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475400" y="505700"/>
            <a:ext cx="3268500" cy="556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Question 1</a:t>
            </a:r>
            <a:endParaRPr sz="28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566000" y="1348975"/>
            <a:ext cx="4160100" cy="43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List the factors of: 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lphaL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10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lphaL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18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lphaL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25 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lphaL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40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3204475" y="2340850"/>
            <a:ext cx="831900" cy="801300"/>
          </a:xfrm>
          <a:prstGeom prst="ellips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6"/>
          <p:cNvSpPr/>
          <p:nvPr/>
        </p:nvSpPr>
        <p:spPr>
          <a:xfrm>
            <a:off x="3072625" y="3142150"/>
            <a:ext cx="1095600" cy="1856400"/>
          </a:xfrm>
          <a:prstGeom prst="ellips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1" name="Google Shape;91;p16"/>
          <p:cNvCxnSpPr/>
          <p:nvPr/>
        </p:nvCxnSpPr>
        <p:spPr>
          <a:xfrm rot="10800000">
            <a:off x="3042075" y="2198700"/>
            <a:ext cx="294300" cy="2436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6"/>
          <p:cNvCxnSpPr/>
          <p:nvPr/>
        </p:nvCxnSpPr>
        <p:spPr>
          <a:xfrm flipH="1" rot="10800000">
            <a:off x="3914635" y="2229195"/>
            <a:ext cx="253500" cy="2334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6"/>
          <p:cNvCxnSpPr>
            <a:stCxn id="90" idx="1"/>
          </p:cNvCxnSpPr>
          <p:nvPr/>
        </p:nvCxnSpPr>
        <p:spPr>
          <a:xfrm rot="10800000">
            <a:off x="2747972" y="3233713"/>
            <a:ext cx="485100" cy="1803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6"/>
          <p:cNvCxnSpPr>
            <a:stCxn id="90" idx="7"/>
          </p:cNvCxnSpPr>
          <p:nvPr/>
        </p:nvCxnSpPr>
        <p:spPr>
          <a:xfrm flipH="1" rot="10800000">
            <a:off x="4007778" y="3213313"/>
            <a:ext cx="505500" cy="2007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6"/>
          <p:cNvCxnSpPr>
            <a:stCxn id="90" idx="2"/>
          </p:cNvCxnSpPr>
          <p:nvPr/>
        </p:nvCxnSpPr>
        <p:spPr>
          <a:xfrm flipH="1">
            <a:off x="2575525" y="4070350"/>
            <a:ext cx="497100" cy="966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6"/>
          <p:cNvCxnSpPr>
            <a:stCxn id="90" idx="6"/>
          </p:cNvCxnSpPr>
          <p:nvPr/>
        </p:nvCxnSpPr>
        <p:spPr>
          <a:xfrm>
            <a:off x="4168225" y="4070350"/>
            <a:ext cx="477000" cy="762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6"/>
          <p:cNvCxnSpPr>
            <a:stCxn id="90" idx="3"/>
          </p:cNvCxnSpPr>
          <p:nvPr/>
        </p:nvCxnSpPr>
        <p:spPr>
          <a:xfrm flipH="1">
            <a:off x="2859572" y="4726687"/>
            <a:ext cx="373500" cy="2721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6"/>
          <p:cNvCxnSpPr>
            <a:stCxn id="90" idx="5"/>
          </p:cNvCxnSpPr>
          <p:nvPr/>
        </p:nvCxnSpPr>
        <p:spPr>
          <a:xfrm>
            <a:off x="4007778" y="4726687"/>
            <a:ext cx="393900" cy="2520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9" name="Google Shape;99;p16"/>
          <p:cNvSpPr txBox="1"/>
          <p:nvPr/>
        </p:nvSpPr>
        <p:spPr>
          <a:xfrm>
            <a:off x="7663550" y="505700"/>
            <a:ext cx="3268500" cy="556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Question 2</a:t>
            </a:r>
            <a:endParaRPr sz="28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7283950" y="1348975"/>
            <a:ext cx="4658700" cy="43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List the first six multiples of: 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lphaL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lphaL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lphaL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 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lphaL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7"/>
          <p:cNvSpPr txBox="1"/>
          <p:nvPr/>
        </p:nvSpPr>
        <p:spPr>
          <a:xfrm>
            <a:off x="475400" y="505700"/>
            <a:ext cx="3268500" cy="556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Question 3</a:t>
            </a:r>
            <a:endParaRPr sz="28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566000" y="1412838"/>
            <a:ext cx="6254400" cy="40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three factors of 40 which are also factors of 30.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7"/>
          <p:cNvSpPr/>
          <p:nvPr/>
        </p:nvSpPr>
        <p:spPr>
          <a:xfrm>
            <a:off x="7798500" y="2340850"/>
            <a:ext cx="831900" cy="801300"/>
          </a:xfrm>
          <a:prstGeom prst="ellips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7"/>
          <p:cNvSpPr/>
          <p:nvPr/>
        </p:nvSpPr>
        <p:spPr>
          <a:xfrm>
            <a:off x="7666650" y="3142150"/>
            <a:ext cx="1095600" cy="1856400"/>
          </a:xfrm>
          <a:prstGeom prst="ellips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0" name="Google Shape;110;p17"/>
          <p:cNvCxnSpPr/>
          <p:nvPr/>
        </p:nvCxnSpPr>
        <p:spPr>
          <a:xfrm rot="10800000">
            <a:off x="7636100" y="2198700"/>
            <a:ext cx="294300" cy="2436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7"/>
          <p:cNvCxnSpPr/>
          <p:nvPr/>
        </p:nvCxnSpPr>
        <p:spPr>
          <a:xfrm flipH="1" rot="10800000">
            <a:off x="8508660" y="2229195"/>
            <a:ext cx="253500" cy="2334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17"/>
          <p:cNvCxnSpPr>
            <a:stCxn id="109" idx="1"/>
          </p:cNvCxnSpPr>
          <p:nvPr/>
        </p:nvCxnSpPr>
        <p:spPr>
          <a:xfrm rot="10800000">
            <a:off x="7341997" y="3233713"/>
            <a:ext cx="485100" cy="1803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" name="Google Shape;113;p17"/>
          <p:cNvCxnSpPr>
            <a:stCxn id="109" idx="7"/>
          </p:cNvCxnSpPr>
          <p:nvPr/>
        </p:nvCxnSpPr>
        <p:spPr>
          <a:xfrm flipH="1" rot="10800000">
            <a:off x="8601803" y="3213313"/>
            <a:ext cx="505500" cy="2007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Google Shape;114;p17"/>
          <p:cNvCxnSpPr>
            <a:stCxn id="109" idx="2"/>
          </p:cNvCxnSpPr>
          <p:nvPr/>
        </p:nvCxnSpPr>
        <p:spPr>
          <a:xfrm flipH="1">
            <a:off x="7169550" y="4070350"/>
            <a:ext cx="497100" cy="966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17"/>
          <p:cNvCxnSpPr>
            <a:stCxn id="109" idx="6"/>
          </p:cNvCxnSpPr>
          <p:nvPr/>
        </p:nvCxnSpPr>
        <p:spPr>
          <a:xfrm>
            <a:off x="8762250" y="4070350"/>
            <a:ext cx="477000" cy="762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17"/>
          <p:cNvCxnSpPr>
            <a:stCxn id="109" idx="3"/>
          </p:cNvCxnSpPr>
          <p:nvPr/>
        </p:nvCxnSpPr>
        <p:spPr>
          <a:xfrm flipH="1">
            <a:off x="7453597" y="4726687"/>
            <a:ext cx="373500" cy="2721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17"/>
          <p:cNvCxnSpPr>
            <a:stCxn id="109" idx="5"/>
          </p:cNvCxnSpPr>
          <p:nvPr/>
        </p:nvCxnSpPr>
        <p:spPr>
          <a:xfrm>
            <a:off x="8601803" y="4726687"/>
            <a:ext cx="393900" cy="2520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3" name="Google Shape;123;p18"/>
          <p:cNvSpPr txBox="1"/>
          <p:nvPr/>
        </p:nvSpPr>
        <p:spPr>
          <a:xfrm>
            <a:off x="475400" y="505700"/>
            <a:ext cx="3268500" cy="556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Question 4</a:t>
            </a:r>
            <a:endParaRPr sz="28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475400" y="1376550"/>
            <a:ext cx="5203500" cy="300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Zaara 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has 32 sweets and is able to share them equally between her friends. She has more than 5 friends but less than 20 friends. 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friends might 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Zaara 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have?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8"/>
          <p:cNvSpPr/>
          <p:nvPr/>
        </p:nvSpPr>
        <p:spPr>
          <a:xfrm>
            <a:off x="8477700" y="1840900"/>
            <a:ext cx="831900" cy="801300"/>
          </a:xfrm>
          <a:prstGeom prst="ellips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8"/>
          <p:cNvSpPr/>
          <p:nvPr/>
        </p:nvSpPr>
        <p:spPr>
          <a:xfrm>
            <a:off x="8345850" y="2642200"/>
            <a:ext cx="1095600" cy="1856400"/>
          </a:xfrm>
          <a:prstGeom prst="ellips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7" name="Google Shape;127;p18"/>
          <p:cNvCxnSpPr/>
          <p:nvPr/>
        </p:nvCxnSpPr>
        <p:spPr>
          <a:xfrm rot="10800000">
            <a:off x="8315300" y="1698750"/>
            <a:ext cx="294300" cy="2436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8"/>
          <p:cNvCxnSpPr/>
          <p:nvPr/>
        </p:nvCxnSpPr>
        <p:spPr>
          <a:xfrm flipH="1" rot="10800000">
            <a:off x="9187860" y="1729245"/>
            <a:ext cx="253500" cy="2334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8"/>
          <p:cNvCxnSpPr>
            <a:stCxn id="126" idx="1"/>
          </p:cNvCxnSpPr>
          <p:nvPr/>
        </p:nvCxnSpPr>
        <p:spPr>
          <a:xfrm rot="10800000">
            <a:off x="8021197" y="2733763"/>
            <a:ext cx="485100" cy="1803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8"/>
          <p:cNvCxnSpPr>
            <a:stCxn id="126" idx="7"/>
          </p:cNvCxnSpPr>
          <p:nvPr/>
        </p:nvCxnSpPr>
        <p:spPr>
          <a:xfrm flipH="1" rot="10800000">
            <a:off x="9281003" y="2713363"/>
            <a:ext cx="505500" cy="2007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8"/>
          <p:cNvCxnSpPr>
            <a:stCxn id="126" idx="2"/>
          </p:cNvCxnSpPr>
          <p:nvPr/>
        </p:nvCxnSpPr>
        <p:spPr>
          <a:xfrm flipH="1">
            <a:off x="7848750" y="3570400"/>
            <a:ext cx="497100" cy="966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8"/>
          <p:cNvCxnSpPr>
            <a:stCxn id="126" idx="6"/>
          </p:cNvCxnSpPr>
          <p:nvPr/>
        </p:nvCxnSpPr>
        <p:spPr>
          <a:xfrm>
            <a:off x="9441450" y="3570400"/>
            <a:ext cx="477000" cy="762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8"/>
          <p:cNvCxnSpPr>
            <a:stCxn id="126" idx="3"/>
          </p:cNvCxnSpPr>
          <p:nvPr/>
        </p:nvCxnSpPr>
        <p:spPr>
          <a:xfrm flipH="1">
            <a:off x="8132797" y="4226737"/>
            <a:ext cx="373500" cy="2721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8"/>
          <p:cNvCxnSpPr>
            <a:stCxn id="126" idx="5"/>
          </p:cNvCxnSpPr>
          <p:nvPr/>
        </p:nvCxnSpPr>
        <p:spPr>
          <a:xfrm>
            <a:off x="9281003" y="4226737"/>
            <a:ext cx="393900" cy="2520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5" name="Google Shape;135;p18"/>
          <p:cNvSpPr txBox="1"/>
          <p:nvPr/>
        </p:nvSpPr>
        <p:spPr>
          <a:xfrm>
            <a:off x="8379600" y="1850050"/>
            <a:ext cx="1028100" cy="7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32</a:t>
            </a:r>
            <a:endParaRPr sz="28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