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E0382C-0EC5-4C81-8D57-4ECF6D8DD9F7}">
  <a:tblStyle styleId="{4FE0382C-0EC5-4C81-8D57-4ECF6D8DD9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5ABB47A-0475-4A70-8834-9AFF363DC8E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ontserratSemiBold-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4.xml"/><Relationship Id="rId33" Type="http://schemas.openxmlformats.org/officeDocument/2006/relationships/font" Target="fonts/MontserratMedium-bold.fntdata"/><Relationship Id="rId10" Type="http://schemas.openxmlformats.org/officeDocument/2006/relationships/slide" Target="slides/slide3.xml"/><Relationship Id="rId32" Type="http://schemas.openxmlformats.org/officeDocument/2006/relationships/font" Target="fonts/MontserratMedium-regular.fntdata"/><Relationship Id="rId13" Type="http://schemas.openxmlformats.org/officeDocument/2006/relationships/slide" Target="slides/slide6.xml"/><Relationship Id="rId35" Type="http://schemas.openxmlformats.org/officeDocument/2006/relationships/font" Target="fonts/MontserratMedium-boldItalic.fntdata"/><Relationship Id="rId12" Type="http://schemas.openxmlformats.org/officeDocument/2006/relationships/slide" Target="slides/slide5.xml"/><Relationship Id="rId34" Type="http://schemas.openxmlformats.org/officeDocument/2006/relationships/font" Target="fonts/MontserratMedium-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e616753f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e616753f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e616753f7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e616753f7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endothermic reactions.  A, B, C, D.PAUSE Yes B, the temperature of the surroundings decreases.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e616753f7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e616753f7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endothermic reactions.  A, B, C, D.PAUSE Yes A, bonds are broken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e616753f7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e616753f7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exothermic reactions.  A, B, C, D.PAUSE Yes C, thermal energy is given out to the surroundings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8e616753f7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8e616753f7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Try and give this task a go. Describe an exothermic reaction using the improved example and these key words. Pause the lesson to write your answer, resume to hear my answer. PAUSE Read Answer. </a:t>
            </a:r>
            <a:r>
              <a:rPr lang="en-GB" sz="1150">
                <a:solidFill>
                  <a:srgbClr val="1D1C1D"/>
                </a:solidFill>
              </a:rPr>
              <a:t>In exothermic and endothermic reactions bonds can be made and broken in both however it depends on the amount of overall energy taken in or given out as to whether it's exothermic or endothermic.</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e616753f7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e616753f7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temperature change of each reaction then decide whether these reactions are endothermic or exothermic depending on their temperature change. To calculate the temperature change you must work out the difference between the two numbers, subtract the start temperature away from the end temperature. You may get a negative number, this would mean there is a decrease in temperature from the start to the end of the reaction which is an endothermic reaction. If not then it will be an exothermic reaction. I will do the first one for you. I will take my end temperature and subtract my start temp, this gives me 25-21=4, since I have a positive number for my temperature change this is an increase in temperature so therefore is a exothermic reaction. Try to do the next two following my example. PAUSE 31-25=6. This is the temperature change, we have calculated an increase in 6 degrees celsius. This means the temperature has gone up so the reaction must be exothermic. The last one has a temperature change of -11 meaning the temperature has decreased throughout the practical, this is an endothermic reaction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8e616753f7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8e616753f7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PAUSE my independent variable is going to be time in seconds, my dependent variable will be the temperature change in (</a:t>
            </a:r>
            <a:r>
              <a:rPr baseline="30000" lang="en-GB"/>
              <a:t>o</a:t>
            </a:r>
            <a:r>
              <a:rPr lang="en-GB"/>
              <a:t>c), my control variables would be material of container and cover, number of stirs before taking the temperature, volume of water and the mass of ammonium nitrate.Nice work.</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8e616753f7_0_4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8e616753f7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Good hopefully you managed to say why using a lid would improve results and using a digital temperature probe would make the temperature easier to read making it less likely for a misreading of the thermometer occur.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e616753f7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e616753f7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endothermic reactions.  A, B, C, D.PAUSE Yes B, the temperature of the surroundings decreases.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e616753f7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e616753f7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endothermic reactions.  A, B, C, D.PAUSE Yes A, bonds are broken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e616753f7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e616753f7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Choose one of the options below. During exothermic reactions.  A, B, C, D.PAUSE Yes C, thermal energy is given out to the surroundings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e616753f7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e616753f7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Try and give this task a go. Describe an exothermic reaction using the improved example and these key words. Pause the lesson to write your answer, resume to hear my answer. PAUSE Read Answer. </a:t>
            </a:r>
            <a:r>
              <a:rPr lang="en-GB" sz="1150">
                <a:solidFill>
                  <a:srgbClr val="1D1C1D"/>
                </a:solidFill>
              </a:rPr>
              <a:t>In exothermic and endothermic reactions bonds can be made and broken in both however it depends on the amount of overall energy taken in or given out as to whether it's exothermic or endothermic.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8e616753f7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8e616753f7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Calculate the temperature change of each reaction then decide whether these reactions are endothermic or exothermic depending on their temperature change. To calculate the temperature change you must work out the difference between the two numbers, subtract the start temperature away from the end temperature. You may get a negative number, this would mean there is a decrease in temperature from the start to the end of the reaction which is an endothermic reaction. If not then it will be an exothermic reaction. I will do the first one for you. I will take my end temperature and subtract my start temp, this gives me 25-21=4, since I have a positive number for my temperature change this is an increase in temperature so therefore is a exothermic reaction. Try to do the next two following my example. PAUSE 31-25=6. This is the temperature change, we have calculated an increase in 6 degrees celsius. This means the temperature has gone up so the reaction must be exothermic. The last one has a temperature change of -11 meaning the temperature has decreased throughout the practical, this is an endothermic reaction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e616753f7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e616753f7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this experiment we have a water and ammonium nitrate being added together. The ammonium nitrate is a salt which will dissolve in the water. As we have just worked out this is an endothermic reaction, what does endothermic mean again? Good, a reaction that takes in heat from the surroundings. What I want you to do for this task is to identify the variables of this practical. Pause the lesson to read through the slide now, resume when you’ve finished reading. PAUSE Just to quickly recap the variables, the independent is the one we change, the dependent is the one we measure and the controls are the ones we keep the same. Try and give the variables a go now, pause the lesson and play it when you’ve finished. PAUSE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8e616753f7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e616753f7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Using my example suggest how a lid would improve the energy transfer at the surface of the liquid and then suggest an improvement for misreading the thermometer and say why it would improve the results.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e616753f7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e616753f7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26"/>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7- Exothermic and Endothermic reactions</a:t>
            </a:r>
            <a:endParaRPr>
              <a:solidFill>
                <a:srgbClr val="4B3241"/>
              </a:solidFill>
            </a:endParaRPr>
          </a:p>
        </p:txBody>
      </p:sp>
      <p:sp>
        <p:nvSpPr>
          <p:cNvPr id="125" name="Google Shape;125;p2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Chemistry- Key Stage 3</a:t>
            </a:r>
            <a:endParaRPr>
              <a:solidFill>
                <a:srgbClr val="4B3241"/>
              </a:solidFill>
            </a:endParaRPr>
          </a:p>
          <a:p>
            <a:pPr indent="0" lvl="0" marL="0" rtl="0" algn="l">
              <a:spcBef>
                <a:spcPts val="1000"/>
              </a:spcBef>
              <a:spcAft>
                <a:spcPts val="1000"/>
              </a:spcAft>
              <a:buNone/>
            </a:pPr>
            <a:r>
              <a:rPr lang="en-GB">
                <a:solidFill>
                  <a:srgbClr val="4B3241"/>
                </a:solidFill>
              </a:rPr>
              <a:t>Energetics</a:t>
            </a:r>
            <a:endParaRPr>
              <a:solidFill>
                <a:srgbClr val="4B3241"/>
              </a:solidFill>
            </a:endParaRPr>
          </a:p>
        </p:txBody>
      </p:sp>
      <p:sp>
        <p:nvSpPr>
          <p:cNvPr id="126" name="Google Shape;126;p26"/>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4B3241"/>
                </a:solidFill>
              </a:rPr>
              <a:t>Miss Charlton</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12" name="Google Shape;212;p35"/>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temperature of the surroundings increases</a:t>
            </a:r>
            <a:endParaRPr sz="1800">
              <a:solidFill>
                <a:srgbClr val="434343"/>
              </a:solidFill>
              <a:latin typeface="Montserrat"/>
              <a:ea typeface="Montserrat"/>
              <a:cs typeface="Montserrat"/>
              <a:sym typeface="Montserrat"/>
            </a:endParaRPr>
          </a:p>
        </p:txBody>
      </p:sp>
      <p:sp>
        <p:nvSpPr>
          <p:cNvPr id="213" name="Google Shape;213;p35"/>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14" name="Google Shape;214;p35"/>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temperature of the surroundings decreases</a:t>
            </a:r>
            <a:endParaRPr sz="1800">
              <a:solidFill>
                <a:srgbClr val="434343"/>
              </a:solidFill>
              <a:latin typeface="Montserrat"/>
              <a:ea typeface="Montserrat"/>
              <a:cs typeface="Montserrat"/>
              <a:sym typeface="Montserrat"/>
            </a:endParaRPr>
          </a:p>
        </p:txBody>
      </p:sp>
      <p:sp>
        <p:nvSpPr>
          <p:cNvPr id="215" name="Google Shape;215;p35"/>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16" name="Google Shape;216;p35"/>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particles decrease in temperature</a:t>
            </a:r>
            <a:endParaRPr sz="1800">
              <a:solidFill>
                <a:srgbClr val="434343"/>
              </a:solidFill>
              <a:latin typeface="Montserrat"/>
              <a:ea typeface="Montserrat"/>
              <a:cs typeface="Montserrat"/>
              <a:sym typeface="Montserrat"/>
            </a:endParaRPr>
          </a:p>
        </p:txBody>
      </p:sp>
      <p:sp>
        <p:nvSpPr>
          <p:cNvPr id="217" name="Google Shape;217;p35"/>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18" name="Google Shape;218;p35"/>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219" name="Google Shape;219;p35"/>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endothermic reactions...</a:t>
            </a:r>
            <a:endParaRPr b="1" sz="2200">
              <a:solidFill>
                <a:srgbClr val="434343"/>
              </a:solidFill>
              <a:latin typeface="Montserrat"/>
              <a:ea typeface="Montserrat"/>
              <a:cs typeface="Montserrat"/>
              <a:sym typeface="Montserrat"/>
            </a:endParaRPr>
          </a:p>
        </p:txBody>
      </p:sp>
      <p:sp>
        <p:nvSpPr>
          <p:cNvPr id="220" name="Google Shape;220;p35"/>
          <p:cNvSpPr/>
          <p:nvPr/>
        </p:nvSpPr>
        <p:spPr>
          <a:xfrm>
            <a:off x="4341475" y="1205125"/>
            <a:ext cx="3408000" cy="14484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5"/>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particle temperature increases</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6"/>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27" name="Google Shape;227;p36"/>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Bonds are broken</a:t>
            </a:r>
            <a:endParaRPr sz="1800">
              <a:solidFill>
                <a:srgbClr val="434343"/>
              </a:solidFill>
              <a:latin typeface="Montserrat"/>
              <a:ea typeface="Montserrat"/>
              <a:cs typeface="Montserrat"/>
              <a:sym typeface="Montserrat"/>
            </a:endParaRPr>
          </a:p>
        </p:txBody>
      </p:sp>
      <p:sp>
        <p:nvSpPr>
          <p:cNvPr id="228" name="Google Shape;228;p36"/>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29" name="Google Shape;229;p36"/>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Nothing happens to the bonds</a:t>
            </a:r>
            <a:endParaRPr sz="1800">
              <a:solidFill>
                <a:srgbClr val="434343"/>
              </a:solidFill>
              <a:latin typeface="Montserrat"/>
              <a:ea typeface="Montserrat"/>
              <a:cs typeface="Montserrat"/>
              <a:sym typeface="Montserrat"/>
            </a:endParaRPr>
          </a:p>
        </p:txBody>
      </p:sp>
      <p:sp>
        <p:nvSpPr>
          <p:cNvPr id="230" name="Google Shape;230;p36"/>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31" name="Google Shape;231;p36"/>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New bonds are made</a:t>
            </a:r>
            <a:endParaRPr sz="1800">
              <a:solidFill>
                <a:srgbClr val="434343"/>
              </a:solidFill>
              <a:latin typeface="Montserrat"/>
              <a:ea typeface="Montserrat"/>
              <a:cs typeface="Montserrat"/>
              <a:sym typeface="Montserrat"/>
            </a:endParaRPr>
          </a:p>
        </p:txBody>
      </p:sp>
      <p:sp>
        <p:nvSpPr>
          <p:cNvPr id="232" name="Google Shape;232;p36"/>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33" name="Google Shape;233;p36"/>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234" name="Google Shape;234;p36"/>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endothermic reactions...</a:t>
            </a:r>
            <a:endParaRPr b="1" sz="2200">
              <a:solidFill>
                <a:srgbClr val="434343"/>
              </a:solidFill>
              <a:latin typeface="Montserrat"/>
              <a:ea typeface="Montserrat"/>
              <a:cs typeface="Montserrat"/>
              <a:sym typeface="Montserrat"/>
            </a:endParaRPr>
          </a:p>
        </p:txBody>
      </p:sp>
      <p:sp>
        <p:nvSpPr>
          <p:cNvPr id="235" name="Google Shape;235;p36"/>
          <p:cNvSpPr/>
          <p:nvPr/>
        </p:nvSpPr>
        <p:spPr>
          <a:xfrm>
            <a:off x="310250" y="1091644"/>
            <a:ext cx="3408000" cy="14484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Bonds are broken and made</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242" name="Google Shape;242;p37"/>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Chemical energy is given out to the surroundings</a:t>
            </a:r>
            <a:endParaRPr sz="1800">
              <a:solidFill>
                <a:srgbClr val="434343"/>
              </a:solidFill>
              <a:latin typeface="Montserrat"/>
              <a:ea typeface="Montserrat"/>
              <a:cs typeface="Montserrat"/>
              <a:sym typeface="Montserrat"/>
            </a:endParaRPr>
          </a:p>
        </p:txBody>
      </p:sp>
      <p:sp>
        <p:nvSpPr>
          <p:cNvPr id="243" name="Google Shape;243;p37"/>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244" name="Google Shape;244;p37"/>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Thermal energy is taken in from the surroundings </a:t>
            </a:r>
            <a:endParaRPr sz="1800">
              <a:solidFill>
                <a:srgbClr val="434343"/>
              </a:solidFill>
              <a:latin typeface="Montserrat"/>
              <a:ea typeface="Montserrat"/>
              <a:cs typeface="Montserrat"/>
              <a:sym typeface="Montserrat"/>
            </a:endParaRPr>
          </a:p>
        </p:txBody>
      </p:sp>
      <p:sp>
        <p:nvSpPr>
          <p:cNvPr id="245" name="Google Shape;245;p37"/>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246" name="Google Shape;246;p37"/>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Thermal energy is given out to the surroundings</a:t>
            </a:r>
            <a:endParaRPr sz="1800">
              <a:solidFill>
                <a:srgbClr val="434343"/>
              </a:solidFill>
              <a:latin typeface="Montserrat"/>
              <a:ea typeface="Montserrat"/>
              <a:cs typeface="Montserrat"/>
              <a:sym typeface="Montserrat"/>
            </a:endParaRPr>
          </a:p>
        </p:txBody>
      </p:sp>
      <p:sp>
        <p:nvSpPr>
          <p:cNvPr id="247" name="Google Shape;247;p37"/>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248" name="Google Shape;248;p37"/>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249" name="Google Shape;249;p37"/>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exothermic reactions...</a:t>
            </a:r>
            <a:endParaRPr b="1" sz="2200">
              <a:solidFill>
                <a:srgbClr val="434343"/>
              </a:solidFill>
              <a:latin typeface="Montserrat"/>
              <a:ea typeface="Montserrat"/>
              <a:cs typeface="Montserrat"/>
              <a:sym typeface="Montserrat"/>
            </a:endParaRPr>
          </a:p>
        </p:txBody>
      </p:sp>
      <p:sp>
        <p:nvSpPr>
          <p:cNvPr id="250" name="Google Shape;250;p37"/>
          <p:cNvSpPr/>
          <p:nvPr/>
        </p:nvSpPr>
        <p:spPr>
          <a:xfrm>
            <a:off x="386450" y="2834756"/>
            <a:ext cx="3255600" cy="14385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7"/>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Light energy is given out to the surroundings</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57" name="Google Shape;257;p38"/>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Describe an exothermic reaction</a:t>
            </a:r>
            <a:endParaRPr>
              <a:solidFill>
                <a:schemeClr val="dk2"/>
              </a:solidFill>
            </a:endParaRPr>
          </a:p>
        </p:txBody>
      </p:sp>
      <p:sp>
        <p:nvSpPr>
          <p:cNvPr id="258" name="Google Shape;258;p38"/>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800"/>
              <a:t>Use the previous example and keywords:</a:t>
            </a:r>
            <a:endParaRPr sz="1800"/>
          </a:p>
          <a:p>
            <a:pPr indent="0" lvl="0" marL="0" rtl="0" algn="l">
              <a:spcBef>
                <a:spcPts val="1000"/>
              </a:spcBef>
              <a:spcAft>
                <a:spcPts val="1000"/>
              </a:spcAft>
              <a:buNone/>
            </a:pPr>
            <a:r>
              <a:rPr lang="en-GB" sz="1800"/>
              <a:t>Thermal, increases, energy, made, surroundings, bonds</a:t>
            </a:r>
            <a:endParaRPr sz="1800"/>
          </a:p>
        </p:txBody>
      </p:sp>
      <p:sp>
        <p:nvSpPr>
          <p:cNvPr id="259" name="Google Shape;259;p3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0" name="Google Shape;260;p38"/>
          <p:cNvSpPr txBox="1"/>
          <p:nvPr/>
        </p:nvSpPr>
        <p:spPr>
          <a:xfrm>
            <a:off x="342900" y="2514600"/>
            <a:ext cx="8439900" cy="1500000"/>
          </a:xfrm>
          <a:prstGeom prst="rect">
            <a:avLst/>
          </a:prstGeom>
          <a:noFill/>
          <a:ln>
            <a:noFill/>
          </a:ln>
        </p:spPr>
        <p:txBody>
          <a:bodyPr anchorCtr="0" anchor="t" bIns="45725" lIns="45725" spcFirstLastPara="1" rIns="45725" wrap="square" tIns="45725">
            <a:noAutofit/>
          </a:bodyPr>
          <a:lstStyle/>
          <a:p>
            <a:pPr indent="0" lvl="0" marL="0" rtl="0" algn="l">
              <a:lnSpc>
                <a:spcPct val="130000"/>
              </a:lnSpc>
              <a:spcBef>
                <a:spcPts val="0"/>
              </a:spcBef>
              <a:spcAft>
                <a:spcPts val="1000"/>
              </a:spcAft>
              <a:buNone/>
            </a:pPr>
            <a:r>
              <a:rPr lang="en-GB" sz="1800">
                <a:solidFill>
                  <a:schemeClr val="dk2"/>
                </a:solidFill>
                <a:latin typeface="Montserrat"/>
                <a:ea typeface="Montserrat"/>
                <a:cs typeface="Montserrat"/>
                <a:sym typeface="Montserrat"/>
              </a:rPr>
              <a:t>When thermal energy is given out to the surroundings, the reaction is exothermic. During the reaction, bonds are broken and can be made. When this happens the temperature increases.</a:t>
            </a:r>
            <a:endParaRPr sz="1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66" name="Google Shape;266;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67" name="Google Shape;267;p39"/>
          <p:cNvGraphicFramePr/>
          <p:nvPr/>
        </p:nvGraphicFramePr>
        <p:xfrm>
          <a:off x="226513" y="201213"/>
          <a:ext cx="3000000" cy="3000000"/>
        </p:xfrm>
        <a:graphic>
          <a:graphicData uri="http://schemas.openxmlformats.org/drawingml/2006/table">
            <a:tbl>
              <a:tblPr>
                <a:noFill/>
                <a:tableStyleId>{4FE0382C-0EC5-4C81-8D57-4ECF6D8DD9F7}</a:tableStyleId>
              </a:tblPr>
              <a:tblGrid>
                <a:gridCol w="1607000"/>
                <a:gridCol w="1756925"/>
                <a:gridCol w="1644425"/>
                <a:gridCol w="1692625"/>
                <a:gridCol w="1998025"/>
              </a:tblGrid>
              <a:tr h="190500">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Reaction</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Start temperature</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End temperature </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Temperature change (</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700"/>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Exothermic or Endothermic?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900">
                          <a:latin typeface="Montserrat"/>
                          <a:ea typeface="Montserrat"/>
                          <a:cs typeface="Montserrat"/>
                          <a:sym typeface="Montserrat"/>
                        </a:rPr>
                        <a:t>Iron filings + copper sulphate</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21</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25</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900">
                          <a:latin typeface="Montserrat"/>
                          <a:ea typeface="Montserrat"/>
                          <a:cs typeface="Montserrat"/>
                          <a:sym typeface="Montserrat"/>
                        </a:rPr>
                        <a:t>Sodium hydroxide + hydrochloric acid</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25</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31</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900">
                          <a:latin typeface="Montserrat"/>
                          <a:ea typeface="Montserrat"/>
                          <a:cs typeface="Montserrat"/>
                          <a:sym typeface="Montserrat"/>
                        </a:rPr>
                        <a:t>Water + ammonium nitrate</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20</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9</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268" name="Google Shape;268;p39"/>
          <p:cNvSpPr txBox="1"/>
          <p:nvPr/>
        </p:nvSpPr>
        <p:spPr>
          <a:xfrm>
            <a:off x="5387238" y="1478763"/>
            <a:ext cx="15159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300">
                <a:latin typeface="Montserrat"/>
                <a:ea typeface="Montserrat"/>
                <a:cs typeface="Montserrat"/>
                <a:sym typeface="Montserrat"/>
              </a:rPr>
              <a:t>25-21=</a:t>
            </a:r>
            <a:r>
              <a:rPr b="1" lang="en-GB" sz="2300">
                <a:latin typeface="Montserrat"/>
                <a:ea typeface="Montserrat"/>
                <a:cs typeface="Montserrat"/>
                <a:sym typeface="Montserrat"/>
              </a:rPr>
              <a:t>4</a:t>
            </a:r>
            <a:endParaRPr b="1" sz="2300">
              <a:latin typeface="Montserrat"/>
              <a:ea typeface="Montserrat"/>
              <a:cs typeface="Montserrat"/>
              <a:sym typeface="Montserrat"/>
            </a:endParaRPr>
          </a:p>
        </p:txBody>
      </p:sp>
      <p:sp>
        <p:nvSpPr>
          <p:cNvPr id="269" name="Google Shape;269;p39"/>
          <p:cNvSpPr txBox="1"/>
          <p:nvPr/>
        </p:nvSpPr>
        <p:spPr>
          <a:xfrm>
            <a:off x="7018738" y="1478763"/>
            <a:ext cx="18306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100">
                <a:latin typeface="Montserrat"/>
                <a:ea typeface="Montserrat"/>
                <a:cs typeface="Montserrat"/>
                <a:sym typeface="Montserrat"/>
              </a:rPr>
              <a:t>Exothermic</a:t>
            </a:r>
            <a:endParaRPr b="1" sz="2100">
              <a:latin typeface="Montserrat"/>
              <a:ea typeface="Montserrat"/>
              <a:cs typeface="Montserrat"/>
              <a:sym typeface="Montserrat"/>
            </a:endParaRPr>
          </a:p>
        </p:txBody>
      </p:sp>
      <p:sp>
        <p:nvSpPr>
          <p:cNvPr id="270" name="Google Shape;270;p39"/>
          <p:cNvSpPr txBox="1"/>
          <p:nvPr/>
        </p:nvSpPr>
        <p:spPr>
          <a:xfrm>
            <a:off x="5387238" y="2431263"/>
            <a:ext cx="15159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300">
                <a:latin typeface="Montserrat"/>
                <a:ea typeface="Montserrat"/>
                <a:cs typeface="Montserrat"/>
                <a:sym typeface="Montserrat"/>
              </a:rPr>
              <a:t>31-25=</a:t>
            </a:r>
            <a:r>
              <a:rPr b="1" lang="en-GB" sz="2300">
                <a:latin typeface="Montserrat"/>
                <a:ea typeface="Montserrat"/>
                <a:cs typeface="Montserrat"/>
                <a:sym typeface="Montserrat"/>
              </a:rPr>
              <a:t>6</a:t>
            </a:r>
            <a:endParaRPr b="1" sz="2300">
              <a:latin typeface="Montserrat"/>
              <a:ea typeface="Montserrat"/>
              <a:cs typeface="Montserrat"/>
              <a:sym typeface="Montserrat"/>
            </a:endParaRPr>
          </a:p>
        </p:txBody>
      </p:sp>
      <p:sp>
        <p:nvSpPr>
          <p:cNvPr id="271" name="Google Shape;271;p39"/>
          <p:cNvSpPr txBox="1"/>
          <p:nvPr/>
        </p:nvSpPr>
        <p:spPr>
          <a:xfrm>
            <a:off x="7018738" y="2431263"/>
            <a:ext cx="18306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100">
                <a:latin typeface="Montserrat"/>
                <a:ea typeface="Montserrat"/>
                <a:cs typeface="Montserrat"/>
                <a:sym typeface="Montserrat"/>
              </a:rPr>
              <a:t>Exothermic</a:t>
            </a:r>
            <a:endParaRPr b="1" sz="2100">
              <a:latin typeface="Montserrat"/>
              <a:ea typeface="Montserrat"/>
              <a:cs typeface="Montserrat"/>
              <a:sym typeface="Montserrat"/>
            </a:endParaRPr>
          </a:p>
        </p:txBody>
      </p:sp>
      <p:sp>
        <p:nvSpPr>
          <p:cNvPr id="272" name="Google Shape;272;p39"/>
          <p:cNvSpPr txBox="1"/>
          <p:nvPr/>
        </p:nvSpPr>
        <p:spPr>
          <a:xfrm>
            <a:off x="5387238" y="3574263"/>
            <a:ext cx="15159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GB" sz="2300">
                <a:latin typeface="Montserrat"/>
                <a:ea typeface="Montserrat"/>
                <a:cs typeface="Montserrat"/>
                <a:sym typeface="Montserrat"/>
              </a:rPr>
              <a:t>9-20=</a:t>
            </a:r>
            <a:r>
              <a:rPr b="1" lang="en-GB" sz="2300">
                <a:latin typeface="Montserrat"/>
                <a:ea typeface="Montserrat"/>
                <a:cs typeface="Montserrat"/>
                <a:sym typeface="Montserrat"/>
              </a:rPr>
              <a:t>-11</a:t>
            </a:r>
            <a:endParaRPr b="1" sz="2300">
              <a:latin typeface="Montserrat"/>
              <a:ea typeface="Montserrat"/>
              <a:cs typeface="Montserrat"/>
              <a:sym typeface="Montserrat"/>
            </a:endParaRPr>
          </a:p>
        </p:txBody>
      </p:sp>
      <p:sp>
        <p:nvSpPr>
          <p:cNvPr id="273" name="Google Shape;273;p39"/>
          <p:cNvSpPr txBox="1"/>
          <p:nvPr/>
        </p:nvSpPr>
        <p:spPr>
          <a:xfrm>
            <a:off x="6897288" y="3574263"/>
            <a:ext cx="2066400" cy="4341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b="1" lang="en-GB" sz="2100">
                <a:latin typeface="Montserrat"/>
                <a:ea typeface="Montserrat"/>
                <a:cs typeface="Montserrat"/>
                <a:sym typeface="Montserrat"/>
              </a:rPr>
              <a:t>Endothermic</a:t>
            </a:r>
            <a:endParaRPr b="1" sz="21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79" name="Google Shape;279;p40"/>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Water and Ammonium nitrate</a:t>
            </a:r>
            <a:endParaRPr>
              <a:solidFill>
                <a:schemeClr val="dk2"/>
              </a:solidFill>
            </a:endParaRPr>
          </a:p>
        </p:txBody>
      </p:sp>
      <p:sp>
        <p:nvSpPr>
          <p:cNvPr id="280" name="Google Shape;280;p40"/>
          <p:cNvSpPr txBox="1"/>
          <p:nvPr>
            <p:ph idx="1" type="body"/>
          </p:nvPr>
        </p:nvSpPr>
        <p:spPr>
          <a:xfrm>
            <a:off x="458975" y="1588325"/>
            <a:ext cx="7276500" cy="283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800"/>
              <a:t>IV: Time (s)</a:t>
            </a:r>
            <a:endParaRPr sz="1800"/>
          </a:p>
          <a:p>
            <a:pPr indent="0" lvl="0" marL="0" rtl="0" algn="l">
              <a:spcBef>
                <a:spcPts val="1000"/>
              </a:spcBef>
              <a:spcAft>
                <a:spcPts val="0"/>
              </a:spcAft>
              <a:buNone/>
            </a:pPr>
            <a:r>
              <a:rPr lang="en-GB" sz="1800"/>
              <a:t>DV: Temperature change </a:t>
            </a:r>
            <a:r>
              <a:rPr lang="en-GB" sz="1900">
                <a:solidFill>
                  <a:srgbClr val="000000"/>
                </a:solidFill>
              </a:rPr>
              <a:t>(</a:t>
            </a:r>
            <a:r>
              <a:rPr baseline="30000" lang="en-GB" sz="1900">
                <a:solidFill>
                  <a:srgbClr val="000000"/>
                </a:solidFill>
              </a:rPr>
              <a:t>o</a:t>
            </a:r>
            <a:r>
              <a:rPr lang="en-GB" sz="1900">
                <a:solidFill>
                  <a:srgbClr val="000000"/>
                </a:solidFill>
              </a:rPr>
              <a:t>c)</a:t>
            </a:r>
            <a:r>
              <a:rPr lang="en-GB" sz="1800"/>
              <a:t> </a:t>
            </a:r>
            <a:endParaRPr sz="1800"/>
          </a:p>
          <a:p>
            <a:pPr indent="0" lvl="0" marL="0" rtl="0" algn="l">
              <a:spcBef>
                <a:spcPts val="1000"/>
              </a:spcBef>
              <a:spcAft>
                <a:spcPts val="1000"/>
              </a:spcAft>
              <a:buNone/>
            </a:pPr>
            <a:r>
              <a:rPr lang="en-GB" sz="1800"/>
              <a:t>CV: Material of container and cover, number of stirs, volume of water, mass of ammonium nitrate. </a:t>
            </a:r>
            <a:endParaRPr sz="1800"/>
          </a:p>
        </p:txBody>
      </p:sp>
      <p:sp>
        <p:nvSpPr>
          <p:cNvPr id="281" name="Google Shape;281;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87" name="Google Shape;287;p41"/>
          <p:cNvSpPr txBox="1"/>
          <p:nvPr>
            <p:ph type="title"/>
          </p:nvPr>
        </p:nvSpPr>
        <p:spPr>
          <a:xfrm>
            <a:off x="468400" y="0"/>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could I make this equipment better?</a:t>
            </a:r>
            <a:endParaRPr>
              <a:solidFill>
                <a:schemeClr val="dk2"/>
              </a:solidFill>
            </a:endParaRPr>
          </a:p>
        </p:txBody>
      </p:sp>
      <p:sp>
        <p:nvSpPr>
          <p:cNvPr id="288" name="Google Shape;288;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289" name="Google Shape;289;p41"/>
          <p:cNvGraphicFramePr/>
          <p:nvPr/>
        </p:nvGraphicFramePr>
        <p:xfrm>
          <a:off x="305088" y="322225"/>
          <a:ext cx="3000000" cy="3000000"/>
        </p:xfrm>
        <a:graphic>
          <a:graphicData uri="http://schemas.openxmlformats.org/drawingml/2006/table">
            <a:tbl>
              <a:tblPr>
                <a:noFill/>
                <a:tableStyleId>{95ABB47A-0475-4A70-8834-9AFF363DC8E9}</a:tableStyleId>
              </a:tblPr>
              <a:tblGrid>
                <a:gridCol w="2289500"/>
                <a:gridCol w="2686300"/>
                <a:gridCol w="3412800"/>
              </a:tblGrid>
              <a:tr h="7121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Source of error during practical work</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Suggestion for improvement</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How this would improve results</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09725">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Energy transfer through the beaker</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Use a polystyrene cup or insulate the beaker</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Reduce energy transfers through the beaker and therefore improve the accuracy of the temperature change</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7121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Energy transfer at the surface of the liquids</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Use a lid</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u="sng">
                          <a:latin typeface="Montserrat"/>
                          <a:ea typeface="Montserrat"/>
                          <a:cs typeface="Montserrat"/>
                          <a:sym typeface="Montserrat"/>
                        </a:rPr>
                        <a:t>Reduce energy transfers </a:t>
                      </a:r>
                      <a:r>
                        <a:rPr lang="en-GB" sz="1800">
                          <a:latin typeface="Montserrat"/>
                          <a:ea typeface="Montserrat"/>
                          <a:cs typeface="Montserrat"/>
                          <a:sym typeface="Montserrat"/>
                        </a:rPr>
                        <a:t>and </a:t>
                      </a:r>
                      <a:r>
                        <a:rPr b="1" lang="en-GB" sz="1800" u="sng">
                          <a:latin typeface="Montserrat"/>
                          <a:ea typeface="Montserrat"/>
                          <a:cs typeface="Montserrat"/>
                          <a:sym typeface="Montserrat"/>
                        </a:rPr>
                        <a:t>improve the accuracy </a:t>
                      </a:r>
                      <a:r>
                        <a:rPr lang="en-GB" sz="1800">
                          <a:latin typeface="Montserrat"/>
                          <a:ea typeface="Montserrat"/>
                          <a:cs typeface="Montserrat"/>
                          <a:sym typeface="Montserrat"/>
                        </a:rPr>
                        <a:t>of the temperature change</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133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Misreading the thermometer</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Use a digital temperature probe</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u="sng">
                          <a:latin typeface="Montserrat"/>
                          <a:ea typeface="Montserrat"/>
                          <a:cs typeface="Montserrat"/>
                          <a:sym typeface="Montserrat"/>
                        </a:rPr>
                        <a:t>Easier to read </a:t>
                      </a:r>
                      <a:r>
                        <a:rPr lang="en-GB" sz="1800">
                          <a:latin typeface="Montserrat"/>
                          <a:ea typeface="Montserrat"/>
                          <a:cs typeface="Montserrat"/>
                          <a:sym typeface="Montserrat"/>
                        </a:rPr>
                        <a:t>– less chance of a mistake</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32" name="Google Shape;132;p27"/>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temperature of the surroundings increases</a:t>
            </a:r>
            <a:endParaRPr sz="1800">
              <a:solidFill>
                <a:srgbClr val="434343"/>
              </a:solidFill>
              <a:latin typeface="Montserrat"/>
              <a:ea typeface="Montserrat"/>
              <a:cs typeface="Montserrat"/>
              <a:sym typeface="Montserrat"/>
            </a:endParaRPr>
          </a:p>
        </p:txBody>
      </p:sp>
      <p:sp>
        <p:nvSpPr>
          <p:cNvPr id="133" name="Google Shape;133;p27"/>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34" name="Google Shape;134;p27"/>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temperature of the surroundings decreases</a:t>
            </a:r>
            <a:endParaRPr sz="1800">
              <a:solidFill>
                <a:srgbClr val="434343"/>
              </a:solidFill>
              <a:latin typeface="Montserrat"/>
              <a:ea typeface="Montserrat"/>
              <a:cs typeface="Montserrat"/>
              <a:sym typeface="Montserrat"/>
            </a:endParaRPr>
          </a:p>
        </p:txBody>
      </p:sp>
      <p:sp>
        <p:nvSpPr>
          <p:cNvPr id="135" name="Google Shape;135;p27"/>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36" name="Google Shape;136;p27"/>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particles decrease in temperature</a:t>
            </a:r>
            <a:endParaRPr sz="1800">
              <a:solidFill>
                <a:srgbClr val="434343"/>
              </a:solidFill>
              <a:latin typeface="Montserrat"/>
              <a:ea typeface="Montserrat"/>
              <a:cs typeface="Montserrat"/>
              <a:sym typeface="Montserrat"/>
            </a:endParaRPr>
          </a:p>
        </p:txBody>
      </p:sp>
      <p:sp>
        <p:nvSpPr>
          <p:cNvPr id="137" name="Google Shape;137;p27"/>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38" name="Google Shape;138;p27"/>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139" name="Google Shape;139;p27"/>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endothermic reactions...</a:t>
            </a:r>
            <a:endParaRPr b="1" sz="2200">
              <a:solidFill>
                <a:srgbClr val="434343"/>
              </a:solidFill>
              <a:latin typeface="Montserrat"/>
              <a:ea typeface="Montserrat"/>
              <a:cs typeface="Montserrat"/>
              <a:sym typeface="Montserrat"/>
            </a:endParaRPr>
          </a:p>
        </p:txBody>
      </p:sp>
      <p:sp>
        <p:nvSpPr>
          <p:cNvPr id="140" name="Google Shape;140;p27"/>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 particle temperature increases</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46" name="Google Shape;146;p28"/>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Bonds are broken</a:t>
            </a:r>
            <a:endParaRPr sz="1800">
              <a:solidFill>
                <a:srgbClr val="434343"/>
              </a:solidFill>
              <a:latin typeface="Montserrat"/>
              <a:ea typeface="Montserrat"/>
              <a:cs typeface="Montserrat"/>
              <a:sym typeface="Montserrat"/>
            </a:endParaRPr>
          </a:p>
        </p:txBody>
      </p:sp>
      <p:sp>
        <p:nvSpPr>
          <p:cNvPr id="147" name="Google Shape;147;p28"/>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48" name="Google Shape;148;p28"/>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Nothing happens to the bonds</a:t>
            </a:r>
            <a:endParaRPr sz="1800">
              <a:solidFill>
                <a:srgbClr val="434343"/>
              </a:solidFill>
              <a:latin typeface="Montserrat"/>
              <a:ea typeface="Montserrat"/>
              <a:cs typeface="Montserrat"/>
              <a:sym typeface="Montserrat"/>
            </a:endParaRPr>
          </a:p>
        </p:txBody>
      </p:sp>
      <p:sp>
        <p:nvSpPr>
          <p:cNvPr id="149" name="Google Shape;149;p28"/>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50" name="Google Shape;150;p28"/>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New bonds are made</a:t>
            </a:r>
            <a:endParaRPr sz="1800">
              <a:solidFill>
                <a:srgbClr val="434343"/>
              </a:solidFill>
              <a:latin typeface="Montserrat"/>
              <a:ea typeface="Montserrat"/>
              <a:cs typeface="Montserrat"/>
              <a:sym typeface="Montserrat"/>
            </a:endParaRPr>
          </a:p>
        </p:txBody>
      </p:sp>
      <p:sp>
        <p:nvSpPr>
          <p:cNvPr id="151" name="Google Shape;151;p28"/>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52" name="Google Shape;152;p28"/>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153" name="Google Shape;153;p28"/>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endothermic reactions...</a:t>
            </a:r>
            <a:endParaRPr b="1" sz="2200">
              <a:solidFill>
                <a:srgbClr val="434343"/>
              </a:solidFill>
              <a:latin typeface="Montserrat"/>
              <a:ea typeface="Montserrat"/>
              <a:cs typeface="Montserrat"/>
              <a:sym typeface="Montserrat"/>
            </a:endParaRPr>
          </a:p>
        </p:txBody>
      </p:sp>
      <p:sp>
        <p:nvSpPr>
          <p:cNvPr id="154" name="Google Shape;154;p28"/>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Bonds are broken and made</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543800"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A</a:t>
            </a:r>
            <a:endParaRPr sz="1800">
              <a:solidFill>
                <a:srgbClr val="FFFFFF"/>
              </a:solidFill>
              <a:latin typeface="Montserrat SemiBold"/>
              <a:ea typeface="Montserrat SemiBold"/>
              <a:cs typeface="Montserrat SemiBold"/>
              <a:sym typeface="Montserrat SemiBold"/>
            </a:endParaRPr>
          </a:p>
        </p:txBody>
      </p:sp>
      <p:sp>
        <p:nvSpPr>
          <p:cNvPr id="160" name="Google Shape;160;p29"/>
          <p:cNvSpPr txBox="1"/>
          <p:nvPr/>
        </p:nvSpPr>
        <p:spPr>
          <a:xfrm>
            <a:off x="543800" y="1957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Chemical energy is given out to the surroundings</a:t>
            </a:r>
            <a:endParaRPr sz="1800">
              <a:solidFill>
                <a:srgbClr val="434343"/>
              </a:solidFill>
              <a:latin typeface="Montserrat"/>
              <a:ea typeface="Montserrat"/>
              <a:cs typeface="Montserrat"/>
              <a:sym typeface="Montserrat"/>
            </a:endParaRPr>
          </a:p>
        </p:txBody>
      </p:sp>
      <p:sp>
        <p:nvSpPr>
          <p:cNvPr id="161" name="Google Shape;161;p29"/>
          <p:cNvSpPr txBox="1"/>
          <p:nvPr/>
        </p:nvSpPr>
        <p:spPr>
          <a:xfrm>
            <a:off x="4562497" y="1259524"/>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B</a:t>
            </a:r>
            <a:endParaRPr sz="1800">
              <a:solidFill>
                <a:srgbClr val="FFFFFF"/>
              </a:solidFill>
              <a:latin typeface="Montserrat SemiBold"/>
              <a:ea typeface="Montserrat SemiBold"/>
              <a:cs typeface="Montserrat SemiBold"/>
              <a:sym typeface="Montserrat SemiBold"/>
            </a:endParaRPr>
          </a:p>
        </p:txBody>
      </p:sp>
      <p:sp>
        <p:nvSpPr>
          <p:cNvPr id="162" name="Google Shape;162;p29"/>
          <p:cNvSpPr txBox="1"/>
          <p:nvPr/>
        </p:nvSpPr>
        <p:spPr>
          <a:xfrm>
            <a:off x="4448100" y="1995150"/>
            <a:ext cx="3408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Thermal energy is taken in from the surroundings </a:t>
            </a:r>
            <a:endParaRPr sz="1800">
              <a:solidFill>
                <a:srgbClr val="434343"/>
              </a:solidFill>
              <a:latin typeface="Montserrat"/>
              <a:ea typeface="Montserrat"/>
              <a:cs typeface="Montserrat"/>
              <a:sym typeface="Montserrat"/>
            </a:endParaRPr>
          </a:p>
        </p:txBody>
      </p:sp>
      <p:sp>
        <p:nvSpPr>
          <p:cNvPr id="163" name="Google Shape;163;p29"/>
          <p:cNvSpPr txBox="1"/>
          <p:nvPr/>
        </p:nvSpPr>
        <p:spPr>
          <a:xfrm>
            <a:off x="543800"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C</a:t>
            </a:r>
            <a:endParaRPr sz="1800">
              <a:solidFill>
                <a:srgbClr val="FFFFFF"/>
              </a:solidFill>
              <a:latin typeface="Montserrat SemiBold"/>
              <a:ea typeface="Montserrat SemiBold"/>
              <a:cs typeface="Montserrat SemiBold"/>
              <a:sym typeface="Montserrat SemiBold"/>
            </a:endParaRPr>
          </a:p>
        </p:txBody>
      </p:sp>
      <p:sp>
        <p:nvSpPr>
          <p:cNvPr id="164" name="Google Shape;164;p29"/>
          <p:cNvSpPr txBox="1"/>
          <p:nvPr/>
        </p:nvSpPr>
        <p:spPr>
          <a:xfrm>
            <a:off x="54380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Thermal energy is given out to the surroundings</a:t>
            </a:r>
            <a:endParaRPr sz="1800">
              <a:solidFill>
                <a:srgbClr val="434343"/>
              </a:solidFill>
              <a:latin typeface="Montserrat"/>
              <a:ea typeface="Montserrat"/>
              <a:cs typeface="Montserrat"/>
              <a:sym typeface="Montserrat"/>
            </a:endParaRPr>
          </a:p>
        </p:txBody>
      </p:sp>
      <p:sp>
        <p:nvSpPr>
          <p:cNvPr id="165" name="Google Shape;165;p29"/>
          <p:cNvSpPr txBox="1"/>
          <p:nvPr/>
        </p:nvSpPr>
        <p:spPr>
          <a:xfrm>
            <a:off x="4562497" y="2827440"/>
            <a:ext cx="2940900" cy="469200"/>
          </a:xfrm>
          <a:prstGeom prst="rect">
            <a:avLst/>
          </a:prstGeom>
          <a:solidFill>
            <a:srgbClr val="000000"/>
          </a:solidFill>
          <a:ln>
            <a:noFill/>
          </a:ln>
        </p:spPr>
        <p:txBody>
          <a:bodyPr anchorCtr="0" anchor="t" bIns="182850" lIns="182850" spcFirstLastPara="1" rIns="182850" wrap="square" tIns="180000">
            <a:noAutofit/>
          </a:bodyPr>
          <a:lstStyle/>
          <a:p>
            <a:pPr indent="0" lvl="0" marL="0" rtl="0" algn="ctr">
              <a:lnSpc>
                <a:spcPct val="130000"/>
              </a:lnSpc>
              <a:spcBef>
                <a:spcPts val="0"/>
              </a:spcBef>
              <a:spcAft>
                <a:spcPts val="0"/>
              </a:spcAft>
              <a:buNone/>
            </a:pPr>
            <a:r>
              <a:rPr lang="en-GB" sz="1800">
                <a:solidFill>
                  <a:srgbClr val="FFFFFF"/>
                </a:solidFill>
                <a:latin typeface="Montserrat SemiBold"/>
                <a:ea typeface="Montserrat SemiBold"/>
                <a:cs typeface="Montserrat SemiBold"/>
                <a:sym typeface="Montserrat SemiBold"/>
              </a:rPr>
              <a:t>D</a:t>
            </a:r>
            <a:endParaRPr sz="1800">
              <a:solidFill>
                <a:srgbClr val="FFFFFF"/>
              </a:solidFill>
              <a:latin typeface="Montserrat SemiBold"/>
              <a:ea typeface="Montserrat SemiBold"/>
              <a:cs typeface="Montserrat SemiBold"/>
              <a:sym typeface="Montserrat SemiBold"/>
            </a:endParaRPr>
          </a:p>
        </p:txBody>
      </p:sp>
      <p:sp>
        <p:nvSpPr>
          <p:cNvPr id="166" name="Google Shape;166;p29"/>
          <p:cNvSpPr txBox="1"/>
          <p:nvPr/>
        </p:nvSpPr>
        <p:spPr>
          <a:xfrm>
            <a:off x="4524400" y="3584050"/>
            <a:ext cx="29790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t/>
            </a:r>
            <a:endParaRPr sz="1800">
              <a:solidFill>
                <a:srgbClr val="434343"/>
              </a:solidFill>
              <a:latin typeface="Montserrat"/>
              <a:ea typeface="Montserrat"/>
              <a:cs typeface="Montserrat"/>
              <a:sym typeface="Montserrat"/>
            </a:endParaRPr>
          </a:p>
        </p:txBody>
      </p:sp>
      <p:sp>
        <p:nvSpPr>
          <p:cNvPr id="167" name="Google Shape;167;p29"/>
          <p:cNvSpPr txBox="1"/>
          <p:nvPr/>
        </p:nvSpPr>
        <p:spPr>
          <a:xfrm>
            <a:off x="665100" y="369700"/>
            <a:ext cx="7819500" cy="6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2200">
                <a:solidFill>
                  <a:srgbClr val="434343"/>
                </a:solidFill>
                <a:latin typeface="Montserrat"/>
                <a:ea typeface="Montserrat"/>
                <a:cs typeface="Montserrat"/>
                <a:sym typeface="Montserrat"/>
              </a:rPr>
              <a:t>During exothermic reactions...</a:t>
            </a:r>
            <a:endParaRPr b="1" sz="2200">
              <a:solidFill>
                <a:srgbClr val="434343"/>
              </a:solidFill>
              <a:latin typeface="Montserrat"/>
              <a:ea typeface="Montserrat"/>
              <a:cs typeface="Montserrat"/>
              <a:sym typeface="Montserrat"/>
            </a:endParaRPr>
          </a:p>
        </p:txBody>
      </p:sp>
      <p:sp>
        <p:nvSpPr>
          <p:cNvPr id="168" name="Google Shape;168;p29"/>
          <p:cNvSpPr txBox="1"/>
          <p:nvPr/>
        </p:nvSpPr>
        <p:spPr>
          <a:xfrm>
            <a:off x="4543450" y="3584050"/>
            <a:ext cx="2940900" cy="5127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2000"/>
              </a:spcAft>
              <a:buNone/>
            </a:pPr>
            <a:r>
              <a:rPr lang="en-GB" sz="1800">
                <a:solidFill>
                  <a:srgbClr val="434343"/>
                </a:solidFill>
                <a:latin typeface="Montserrat"/>
                <a:ea typeface="Montserrat"/>
                <a:cs typeface="Montserrat"/>
                <a:sym typeface="Montserrat"/>
              </a:rPr>
              <a:t>Light energy is given out to the surroundings</a:t>
            </a:r>
            <a:endParaRPr sz="1800">
              <a:solidFill>
                <a:srgbClr val="434343"/>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74" name="Google Shape;174;p30"/>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Describe an exothermic reaction</a:t>
            </a:r>
            <a:endParaRPr>
              <a:solidFill>
                <a:schemeClr val="dk2"/>
              </a:solidFill>
            </a:endParaRPr>
          </a:p>
        </p:txBody>
      </p:sp>
      <p:sp>
        <p:nvSpPr>
          <p:cNvPr id="175" name="Google Shape;175;p30"/>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800"/>
              <a:t>Use the previous example and keywords:</a:t>
            </a:r>
            <a:endParaRPr sz="1800"/>
          </a:p>
          <a:p>
            <a:pPr indent="0" lvl="0" marL="0" rtl="0" algn="l">
              <a:spcBef>
                <a:spcPts val="1000"/>
              </a:spcBef>
              <a:spcAft>
                <a:spcPts val="1000"/>
              </a:spcAft>
              <a:buNone/>
            </a:pPr>
            <a:r>
              <a:rPr lang="en-GB" sz="1800"/>
              <a:t>Thermal, increases, energy, made, surroundings, bonds</a:t>
            </a:r>
            <a:endParaRPr sz="1800"/>
          </a:p>
        </p:txBody>
      </p:sp>
      <p:sp>
        <p:nvSpPr>
          <p:cNvPr id="176" name="Google Shape;176;p3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82" name="Google Shape;182;p3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83" name="Google Shape;183;p31"/>
          <p:cNvGraphicFramePr/>
          <p:nvPr/>
        </p:nvGraphicFramePr>
        <p:xfrm>
          <a:off x="226513" y="201213"/>
          <a:ext cx="3000000" cy="3000000"/>
        </p:xfrm>
        <a:graphic>
          <a:graphicData uri="http://schemas.openxmlformats.org/drawingml/2006/table">
            <a:tbl>
              <a:tblPr>
                <a:noFill/>
                <a:tableStyleId>{4FE0382C-0EC5-4C81-8D57-4ECF6D8DD9F7}</a:tableStyleId>
              </a:tblPr>
              <a:tblGrid>
                <a:gridCol w="1607000"/>
                <a:gridCol w="1756925"/>
                <a:gridCol w="1644425"/>
                <a:gridCol w="1692625"/>
                <a:gridCol w="1998025"/>
              </a:tblGrid>
              <a:tr h="190500">
                <a:tc>
                  <a:txBody>
                    <a:bodyPr/>
                    <a:lstStyle/>
                    <a:p>
                      <a:pPr indent="0" lvl="0" marL="0" rtl="0" algn="l">
                        <a:spcBef>
                          <a:spcPts val="0"/>
                        </a:spcBef>
                        <a:spcAft>
                          <a:spcPts val="0"/>
                        </a:spcAft>
                        <a:buNone/>
                      </a:pPr>
                      <a:r>
                        <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Reaction</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Start temperature</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End temperature </a:t>
                      </a:r>
                      <a:endParaRPr sz="1900">
                        <a:latin typeface="Montserrat"/>
                        <a:ea typeface="Montserrat"/>
                        <a:cs typeface="Montserrat"/>
                        <a:sym typeface="Montserrat"/>
                      </a:endParaRPr>
                    </a:p>
                    <a:p>
                      <a:pPr indent="0" lvl="0" marL="0" rtl="0" algn="l">
                        <a:spcBef>
                          <a:spcPts val="0"/>
                        </a:spcBef>
                        <a:spcAft>
                          <a:spcPts val="0"/>
                        </a:spcAft>
                        <a:buNone/>
                      </a:pPr>
                      <a:r>
                        <a:rPr lang="en-GB" sz="1900">
                          <a:latin typeface="Montserrat"/>
                          <a:ea typeface="Montserrat"/>
                          <a:cs typeface="Montserrat"/>
                          <a:sym typeface="Montserrat"/>
                        </a:rPr>
                        <a:t>(</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Temperature change (</a:t>
                      </a:r>
                      <a:r>
                        <a:rPr baseline="30000" lang="en-GB" sz="1900">
                          <a:latin typeface="Montserrat"/>
                          <a:ea typeface="Montserrat"/>
                          <a:cs typeface="Montserrat"/>
                          <a:sym typeface="Montserrat"/>
                        </a:rPr>
                        <a:t>o</a:t>
                      </a:r>
                      <a:r>
                        <a:rPr lang="en-GB" sz="1900">
                          <a:latin typeface="Montserrat"/>
                          <a:ea typeface="Montserrat"/>
                          <a:cs typeface="Montserrat"/>
                          <a:sym typeface="Montserrat"/>
                        </a:rPr>
                        <a:t>c)</a:t>
                      </a:r>
                      <a:endParaRPr sz="700"/>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900">
                          <a:latin typeface="Montserrat"/>
                          <a:ea typeface="Montserrat"/>
                          <a:cs typeface="Montserrat"/>
                          <a:sym typeface="Montserrat"/>
                        </a:rPr>
                        <a:t>Exothermic or Endothermic?</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GB" sz="1900">
                          <a:latin typeface="Montserrat"/>
                          <a:ea typeface="Montserrat"/>
                          <a:cs typeface="Montserrat"/>
                          <a:sym typeface="Montserrat"/>
                        </a:rPr>
                        <a:t>Iron filings + copper sulphate</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21</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25</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900">
                          <a:latin typeface="Montserrat"/>
                          <a:ea typeface="Montserrat"/>
                          <a:cs typeface="Montserrat"/>
                          <a:sym typeface="Montserrat"/>
                        </a:rPr>
                        <a:t>Sodium hydroxide + hydrochloric acid</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25</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31</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900">
                          <a:latin typeface="Montserrat"/>
                          <a:ea typeface="Montserrat"/>
                          <a:cs typeface="Montserrat"/>
                          <a:sym typeface="Montserrat"/>
                        </a:rPr>
                        <a:t>Water + ammonium nitrate</a:t>
                      </a:r>
                      <a:endParaRPr sz="19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20</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p>
                      <a:pPr indent="0" lvl="0" marL="0" rtl="0" algn="ctr">
                        <a:spcBef>
                          <a:spcPts val="0"/>
                        </a:spcBef>
                        <a:spcAft>
                          <a:spcPts val="0"/>
                        </a:spcAft>
                        <a:buNone/>
                      </a:pPr>
                      <a:r>
                        <a:rPr lang="en-GB" sz="2300">
                          <a:latin typeface="Montserrat"/>
                          <a:ea typeface="Montserrat"/>
                          <a:cs typeface="Montserrat"/>
                          <a:sym typeface="Montserrat"/>
                        </a:rPr>
                        <a:t>9</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300">
                        <a:latin typeface="Montserrat"/>
                        <a:ea typeface="Montserrat"/>
                        <a:cs typeface="Montserrat"/>
                        <a:sym typeface="Montserrat"/>
                      </a:endParaRPr>
                    </a:p>
                  </a:txBody>
                  <a:tcPr marT="45725" marB="45725" marR="45725" marL="4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89" name="Google Shape;189;p32"/>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Water and Ammonium nitrate</a:t>
            </a:r>
            <a:endParaRPr>
              <a:solidFill>
                <a:schemeClr val="dk2"/>
              </a:solidFill>
            </a:endParaRPr>
          </a:p>
        </p:txBody>
      </p:sp>
      <p:sp>
        <p:nvSpPr>
          <p:cNvPr id="190" name="Google Shape;190;p32"/>
          <p:cNvSpPr txBox="1"/>
          <p:nvPr>
            <p:ph idx="1" type="body"/>
          </p:nvPr>
        </p:nvSpPr>
        <p:spPr>
          <a:xfrm>
            <a:off x="458975" y="1588325"/>
            <a:ext cx="7115400" cy="28308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sz="1800"/>
              <a:t>20cm</a:t>
            </a:r>
            <a:r>
              <a:rPr baseline="30000" lang="en-GB" sz="1800"/>
              <a:t>3</a:t>
            </a:r>
            <a:r>
              <a:rPr lang="en-GB" sz="1800"/>
              <a:t> of water is added to a styrofoam cup, then the temperature is taken. A spatula of ammonium nitrate is added. The mixture is stirred and the temperature is taken every 20 seconds.</a:t>
            </a:r>
            <a:endParaRPr sz="1800"/>
          </a:p>
        </p:txBody>
      </p:sp>
      <p:sp>
        <p:nvSpPr>
          <p:cNvPr id="191" name="Google Shape;191;p3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197" name="Google Shape;197;p33"/>
          <p:cNvSpPr txBox="1"/>
          <p:nvPr>
            <p:ph type="title"/>
          </p:nvPr>
        </p:nvSpPr>
        <p:spPr>
          <a:xfrm>
            <a:off x="468400" y="0"/>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How could I make this equipment better?</a:t>
            </a:r>
            <a:endParaRPr>
              <a:solidFill>
                <a:schemeClr val="dk2"/>
              </a:solidFill>
            </a:endParaRPr>
          </a:p>
        </p:txBody>
      </p:sp>
      <p:sp>
        <p:nvSpPr>
          <p:cNvPr id="198" name="Google Shape;198;p3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99" name="Google Shape;199;p33"/>
          <p:cNvGraphicFramePr/>
          <p:nvPr/>
        </p:nvGraphicFramePr>
        <p:xfrm>
          <a:off x="305088" y="322225"/>
          <a:ext cx="3000000" cy="3000000"/>
        </p:xfrm>
        <a:graphic>
          <a:graphicData uri="http://schemas.openxmlformats.org/drawingml/2006/table">
            <a:tbl>
              <a:tblPr>
                <a:noFill/>
                <a:tableStyleId>{95ABB47A-0475-4A70-8834-9AFF363DC8E9}</a:tableStyleId>
              </a:tblPr>
              <a:tblGrid>
                <a:gridCol w="2289500"/>
                <a:gridCol w="2702375"/>
                <a:gridCol w="3396725"/>
              </a:tblGrid>
              <a:tr h="7121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Source of error during practical work</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Suggestion for improvement</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How this would improve results</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09725">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Energy transfer through the beaker</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Use a polystyrene cup or insulate the beaker</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Reduce energy transfers through the beaker and therefore improve the accuracy of the temperature change</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7121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Energy transfer at the surface of the liquids</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Use a lid</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13300">
                <a:tc>
                  <a:txBody>
                    <a:bodyPr/>
                    <a:lstStyle/>
                    <a:p>
                      <a:pPr indent="0" lvl="0" marL="0" rtl="0" algn="l">
                        <a:lnSpc>
                          <a:spcPct val="115000"/>
                        </a:lnSpc>
                        <a:spcBef>
                          <a:spcPts val="0"/>
                        </a:spcBef>
                        <a:spcAft>
                          <a:spcPts val="0"/>
                        </a:spcAft>
                        <a:buNone/>
                      </a:pPr>
                      <a:r>
                        <a:rPr b="1" lang="en-GB" sz="1800">
                          <a:latin typeface="Montserrat"/>
                          <a:ea typeface="Montserrat"/>
                          <a:cs typeface="Montserrat"/>
                          <a:sym typeface="Montserrat"/>
                        </a:rPr>
                        <a:t>Misreading the thermometer</a:t>
                      </a:r>
                      <a:endParaRPr b="1"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8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700">
                        <a:latin typeface="Montserrat"/>
                        <a:ea typeface="Montserrat"/>
                        <a:cs typeface="Montserrat"/>
                        <a:sym typeface="Montserrat"/>
                      </a:endParaRPr>
                    </a:p>
                  </a:txBody>
                  <a:tcPr marT="45725" marB="45725" marR="45725" marL="457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3" name="Shape 203"/>
        <p:cNvGrpSpPr/>
        <p:nvPr/>
      </p:nvGrpSpPr>
      <p:grpSpPr>
        <a:xfrm>
          <a:off x="0" y="0"/>
          <a:ext cx="0" cy="0"/>
          <a:chOff x="0" y="0"/>
          <a:chExt cx="0" cy="0"/>
        </a:xfrm>
      </p:grpSpPr>
      <p:sp>
        <p:nvSpPr>
          <p:cNvPr id="204" name="Google Shape;204;p34"/>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3000">
                <a:solidFill>
                  <a:schemeClr val="dk2"/>
                </a:solidFill>
                <a:latin typeface="Montserrat SemiBold"/>
                <a:ea typeface="Montserrat SemiBold"/>
                <a:cs typeface="Montserrat SemiBold"/>
                <a:sym typeface="Montserrat SemiBold"/>
              </a:rPr>
              <a:t>Answers</a:t>
            </a:r>
            <a:endParaRPr sz="3000">
              <a:solidFill>
                <a:schemeClr val="dk2"/>
              </a:solidFill>
              <a:latin typeface="Montserrat SemiBold"/>
              <a:ea typeface="Montserrat SemiBold"/>
              <a:cs typeface="Montserrat SemiBold"/>
              <a:sym typeface="Montserrat SemiBold"/>
            </a:endParaRPr>
          </a:p>
        </p:txBody>
      </p:sp>
      <p:sp>
        <p:nvSpPr>
          <p:cNvPr id="205" name="Google Shape;205;p3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FFFFFF"/>
              </a:solidFill>
              <a:latin typeface="Montserrat Medium"/>
              <a:ea typeface="Montserrat Medium"/>
              <a:cs typeface="Montserrat Medium"/>
              <a:sym typeface="Montserrat Medium"/>
            </a:endParaRPr>
          </a:p>
        </p:txBody>
      </p:sp>
      <p:sp>
        <p:nvSpPr>
          <p:cNvPr id="206" name="Google Shape;206;p3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rgbClr val="434343"/>
                </a:solidFill>
              </a:rPr>
              <a:t>‹#›</a:t>
            </a:fld>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