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F554F0-316D-4FDB-BA86-F445314BF4F8}">
  <a:tblStyle styleId="{4AF554F0-316D-4FDB-BA86-F445314BF4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e738448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e738448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0349204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0349204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09246ae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809246ae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0349204db_0_2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80349204db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0349204d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0349204d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Shape and Symmetry: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To compare and classify 2-D shapes. 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Maths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400">
                <a:solidFill>
                  <a:schemeClr val="dk2"/>
                </a:solidFill>
              </a:rPr>
              <a:t>Mr Critchlow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0" l="0" r="18120" t="0"/>
          <a:stretch/>
        </p:blipFill>
        <p:spPr>
          <a:xfrm>
            <a:off x="1825050" y="2085963"/>
            <a:ext cx="7023849" cy="13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>
            <p:ph type="title"/>
          </p:nvPr>
        </p:nvSpPr>
        <p:spPr>
          <a:xfrm>
            <a:off x="458975" y="445025"/>
            <a:ext cx="82260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Start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subTitle"/>
          </p:nvPr>
        </p:nvSpPr>
        <p:spPr>
          <a:xfrm>
            <a:off x="1825050" y="388300"/>
            <a:ext cx="5817900" cy="3465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</a:rPr>
              <a:t>How many of the shapes can you name?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4">
            <a:alphaModFix/>
          </a:blip>
          <a:srcRect b="0" l="17375" r="0" t="0"/>
          <a:stretch/>
        </p:blipFill>
        <p:spPr>
          <a:xfrm>
            <a:off x="1404762" y="898325"/>
            <a:ext cx="6658474" cy="137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12373" y="1664213"/>
            <a:ext cx="1501950" cy="24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2238950" y="1395963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7153850" y="1395950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515550" y="1395950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3877250" y="1477713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7076050" y="2606775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4629325" y="2762363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2532800" y="2762363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/>
          </a:blip>
          <a:srcRect b="0" l="22378" r="0" t="0"/>
          <a:stretch/>
        </p:blipFill>
        <p:spPr>
          <a:xfrm>
            <a:off x="1404751" y="3535300"/>
            <a:ext cx="6658474" cy="11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2432150" y="3856463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6917050" y="3940938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4674600" y="3940938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38461" r="0" t="0"/>
          <a:stretch/>
        </p:blipFill>
        <p:spPr>
          <a:xfrm rot="-5400000">
            <a:off x="3924001" y="-21176"/>
            <a:ext cx="1296000" cy="2807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>
            <p:ph type="title"/>
          </p:nvPr>
        </p:nvSpPr>
        <p:spPr>
          <a:xfrm>
            <a:off x="458975" y="445025"/>
            <a:ext cx="82260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Start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6"/>
          <p:cNvSpPr txBox="1"/>
          <p:nvPr>
            <p:ph idx="1" type="subTitle"/>
          </p:nvPr>
        </p:nvSpPr>
        <p:spPr>
          <a:xfrm>
            <a:off x="1825050" y="388300"/>
            <a:ext cx="5817900" cy="3465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</a:rPr>
              <a:t>How many of the shapes can you name?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3" name="Google Shape;113;p16"/>
          <p:cNvGraphicFramePr/>
          <p:nvPr/>
        </p:nvGraphicFramePr>
        <p:xfrm>
          <a:off x="671450" y="1930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{4AF554F0-316D-4FDB-BA86-F445314BF4F8}</a:tableStyleId>
              </a:tblPr>
              <a:tblGrid>
                <a:gridCol w="936100"/>
                <a:gridCol w="1772125"/>
                <a:gridCol w="1066550"/>
                <a:gridCol w="890750"/>
                <a:gridCol w="2021600"/>
                <a:gridCol w="11139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Shape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sides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Shape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sides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" name="Google Shape;119;p17"/>
          <p:cNvSpPr txBox="1"/>
          <p:nvPr>
            <p:ph type="title"/>
          </p:nvPr>
        </p:nvSpPr>
        <p:spPr>
          <a:xfrm>
            <a:off x="459000" y="159725"/>
            <a:ext cx="8226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Moving 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483900" y="527225"/>
            <a:ext cx="8176200" cy="6138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400"/>
              <a:t>Name the regular and irregular shapes below. Write </a:t>
            </a:r>
            <a:r>
              <a:rPr b="1" lang="en-GB" sz="1400" u="sng"/>
              <a:t>R</a:t>
            </a:r>
            <a:r>
              <a:rPr lang="en-GB" sz="1400"/>
              <a:t> or </a:t>
            </a:r>
            <a:r>
              <a:rPr b="1" lang="en-GB" sz="1400" u="sng"/>
              <a:t>I</a:t>
            </a:r>
            <a:r>
              <a:rPr lang="en-GB" sz="1400"/>
              <a:t> under each. Pick one of each type of shape and explain how you know they are what you say they are. Eg, this shape is regular because_____________. How many vertices does each shape have?</a:t>
            </a:r>
            <a:endParaRPr sz="140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225" y="1215625"/>
            <a:ext cx="6995899" cy="33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7197" y="1438150"/>
            <a:ext cx="1275250" cy="12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4733999" y="1496200"/>
            <a:ext cx="1317075" cy="12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297000" y="285225"/>
            <a:ext cx="8226000" cy="43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Main Task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700" y="788275"/>
            <a:ext cx="4481950" cy="3975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" name="Google Shape;132;p18"/>
          <p:cNvSpPr txBox="1"/>
          <p:nvPr/>
        </p:nvSpPr>
        <p:spPr>
          <a:xfrm>
            <a:off x="1849925" y="207475"/>
            <a:ext cx="6798900" cy="58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Have a partner pick a shape. You must ask questions that have Yes/No answers to try and figure out which shape it is.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415750" y="1587150"/>
            <a:ext cx="3301500" cy="22077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latin typeface="Montserrat"/>
                <a:ea typeface="Montserrat"/>
                <a:cs typeface="Montserrat"/>
                <a:sym typeface="Montserrat"/>
              </a:rPr>
              <a:t>QUESTIONS YOU CAN USE:</a:t>
            </a:r>
            <a:endParaRPr b="1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Is it a regular shape?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Is it an irregular shape?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Does it have _____ vertices?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Does it have _______ sides?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Does it have parallel lines?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8925" y="3656625"/>
            <a:ext cx="1609500" cy="17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4574100" y="2858100"/>
            <a:ext cx="31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7372725" y="2146025"/>
            <a:ext cx="31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7052925" y="1045750"/>
            <a:ext cx="31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6733125" y="1958100"/>
            <a:ext cx="31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5900050" y="2015400"/>
            <a:ext cx="31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6000575" y="1331325"/>
            <a:ext cx="31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4830375" y="1571325"/>
            <a:ext cx="31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8025650" y="1723725"/>
            <a:ext cx="31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8025650" y="2990325"/>
            <a:ext cx="31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6653400" y="2858100"/>
            <a:ext cx="31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5580250" y="2990325"/>
            <a:ext cx="31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4624175" y="3971625"/>
            <a:ext cx="31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5680775" y="4064475"/>
            <a:ext cx="31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6891275" y="3879750"/>
            <a:ext cx="31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7968675" y="3971625"/>
            <a:ext cx="31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