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82263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Perimeter of polygons and compound shapes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 Chan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Perimeter of polygons and compound shapes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Calculate the perimeter of the compound shapes.</a:t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830450" y="924805"/>
            <a:ext cx="3816116" cy="421869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94" r="-318" t="-57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pSp>
        <p:nvGrpSpPr>
          <p:cNvPr id="42" name="Google Shape;42;p7"/>
          <p:cNvGrpSpPr/>
          <p:nvPr/>
        </p:nvGrpSpPr>
        <p:grpSpPr>
          <a:xfrm>
            <a:off x="577359" y="1594079"/>
            <a:ext cx="3453898" cy="1194448"/>
            <a:chOff x="388243" y="1608567"/>
            <a:chExt cx="3932590" cy="1359992"/>
          </a:xfrm>
        </p:grpSpPr>
        <p:sp>
          <p:nvSpPr>
            <p:cNvPr id="43" name="Google Shape;43;p7"/>
            <p:cNvSpPr txBox="1"/>
            <p:nvPr/>
          </p:nvSpPr>
          <p:spPr>
            <a:xfrm>
              <a:off x="1969123" y="1608567"/>
              <a:ext cx="914400" cy="3504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15.5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4" name="Google Shape;44;p7"/>
            <p:cNvSpPr txBox="1"/>
            <p:nvPr/>
          </p:nvSpPr>
          <p:spPr>
            <a:xfrm>
              <a:off x="3406433" y="2095240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4.5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45" name="Google Shape;45;p7"/>
            <p:cNvGrpSpPr/>
            <p:nvPr/>
          </p:nvGrpSpPr>
          <p:grpSpPr>
            <a:xfrm rot="10800000">
              <a:off x="1073112" y="1877541"/>
              <a:ext cx="2349138" cy="787341"/>
              <a:chOff x="5338763" y="1693068"/>
              <a:chExt cx="2675005" cy="1675271"/>
            </a:xfrm>
          </p:grpSpPr>
          <p:sp>
            <p:nvSpPr>
              <p:cNvPr id="46" name="Google Shape;46;p7"/>
              <p:cNvSpPr/>
              <p:nvPr/>
            </p:nvSpPr>
            <p:spPr>
              <a:xfrm>
                <a:off x="5356774" y="1710632"/>
                <a:ext cx="1014826" cy="1642168"/>
              </a:xfrm>
              <a:prstGeom prst="rect">
                <a:avLst/>
              </a:prstGeom>
              <a:solidFill>
                <a:srgbClr val="D9F3F8"/>
              </a:solidFill>
              <a:ln cap="flat" cmpd="sng" w="25400">
                <a:solidFill>
                  <a:srgbClr val="D9F3F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" name="Google Shape;47;p7"/>
              <p:cNvSpPr/>
              <p:nvPr/>
            </p:nvSpPr>
            <p:spPr>
              <a:xfrm rot="5400000">
                <a:off x="6685271" y="2024304"/>
                <a:ext cx="1014826" cy="1642168"/>
              </a:xfrm>
              <a:prstGeom prst="rect">
                <a:avLst/>
              </a:prstGeom>
              <a:solidFill>
                <a:srgbClr val="D9F3F8"/>
              </a:solidFill>
              <a:ln cap="flat" cmpd="sng" w="25400">
                <a:solidFill>
                  <a:srgbClr val="D9F3F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48" name="Google Shape;48;p7"/>
              <p:cNvCxnSpPr/>
              <p:nvPr/>
            </p:nvCxnSpPr>
            <p:spPr>
              <a:xfrm flipH="1" rot="10800000">
                <a:off x="5338763" y="1693069"/>
                <a:ext cx="1050131" cy="2024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49" name="Google Shape;49;p7"/>
              <p:cNvCxnSpPr/>
              <p:nvPr/>
            </p:nvCxnSpPr>
            <p:spPr>
              <a:xfrm flipH="1" rot="10800000">
                <a:off x="6388894" y="2322436"/>
                <a:ext cx="1624874" cy="2024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50" name="Google Shape;50;p7"/>
              <p:cNvCxnSpPr/>
              <p:nvPr/>
            </p:nvCxnSpPr>
            <p:spPr>
              <a:xfrm flipH="1" rot="10800000">
                <a:off x="5356774" y="3366315"/>
                <a:ext cx="2656994" cy="2024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51" name="Google Shape;51;p7"/>
              <p:cNvCxnSpPr/>
              <p:nvPr/>
            </p:nvCxnSpPr>
            <p:spPr>
              <a:xfrm>
                <a:off x="5349918" y="1693068"/>
                <a:ext cx="0" cy="167324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52" name="Google Shape;52;p7"/>
              <p:cNvCxnSpPr/>
              <p:nvPr/>
            </p:nvCxnSpPr>
            <p:spPr>
              <a:xfrm>
                <a:off x="8013768" y="2322436"/>
                <a:ext cx="0" cy="1043878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53" name="Google Shape;53;p7"/>
              <p:cNvCxnSpPr/>
              <p:nvPr/>
            </p:nvCxnSpPr>
            <p:spPr>
              <a:xfrm>
                <a:off x="6388894" y="1693068"/>
                <a:ext cx="0" cy="629368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54" name="Google Shape;54;p7"/>
            <p:cNvSpPr txBox="1"/>
            <p:nvPr/>
          </p:nvSpPr>
          <p:spPr>
            <a:xfrm>
              <a:off x="388243" y="1970867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2.5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5" name="Google Shape;55;p7"/>
            <p:cNvSpPr txBox="1"/>
            <p:nvPr/>
          </p:nvSpPr>
          <p:spPr>
            <a:xfrm>
              <a:off x="2642152" y="2660782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7.5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56" name="Google Shape;56;p7"/>
          <p:cNvGrpSpPr/>
          <p:nvPr/>
        </p:nvGrpSpPr>
        <p:grpSpPr>
          <a:xfrm>
            <a:off x="818971" y="2856689"/>
            <a:ext cx="2319490" cy="1355644"/>
            <a:chOff x="1047472" y="3206599"/>
            <a:chExt cx="2714868" cy="1586726"/>
          </a:xfrm>
        </p:grpSpPr>
        <p:sp>
          <p:nvSpPr>
            <p:cNvPr id="57" name="Google Shape;57;p7"/>
            <p:cNvSpPr txBox="1"/>
            <p:nvPr/>
          </p:nvSpPr>
          <p:spPr>
            <a:xfrm>
              <a:off x="1047472" y="3495453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 mm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58" name="Google Shape;58;p7"/>
            <p:cNvGrpSpPr/>
            <p:nvPr/>
          </p:nvGrpSpPr>
          <p:grpSpPr>
            <a:xfrm rot="-5400000">
              <a:off x="1299363" y="3404365"/>
              <a:ext cx="1224469" cy="1530990"/>
              <a:chOff x="985028" y="3267602"/>
              <a:chExt cx="1224469" cy="1530990"/>
            </a:xfrm>
          </p:grpSpPr>
          <p:sp>
            <p:nvSpPr>
              <p:cNvPr id="59" name="Google Shape;59;p7"/>
              <p:cNvSpPr/>
              <p:nvPr/>
            </p:nvSpPr>
            <p:spPr>
              <a:xfrm>
                <a:off x="985028" y="4146343"/>
                <a:ext cx="1223126" cy="652249"/>
              </a:xfrm>
              <a:prstGeom prst="rect">
                <a:avLst/>
              </a:prstGeom>
              <a:solidFill>
                <a:srgbClr val="E3E1F3"/>
              </a:solidFill>
              <a:ln cap="flat" cmpd="sng" w="25400">
                <a:solidFill>
                  <a:srgbClr val="E3E1F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Google Shape;60;p7"/>
              <p:cNvSpPr/>
              <p:nvPr/>
            </p:nvSpPr>
            <p:spPr>
              <a:xfrm>
                <a:off x="1463261" y="3267602"/>
                <a:ext cx="746236" cy="878741"/>
              </a:xfrm>
              <a:prstGeom prst="rtTriangle">
                <a:avLst/>
              </a:prstGeom>
              <a:solidFill>
                <a:srgbClr val="E3E1F3"/>
              </a:solidFill>
              <a:ln cap="flat" cmpd="sng" w="25400">
                <a:solidFill>
                  <a:srgbClr val="E3E1F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61" name="Google Shape;61;p7"/>
            <p:cNvCxnSpPr>
              <a:stCxn id="60" idx="4"/>
            </p:cNvCxnSpPr>
            <p:nvPr/>
          </p:nvCxnSpPr>
          <p:spPr>
            <a:xfrm>
              <a:off x="2024844" y="3557626"/>
              <a:ext cx="662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2" name="Google Shape;62;p7"/>
            <p:cNvCxnSpPr>
              <a:endCxn id="60" idx="4"/>
            </p:cNvCxnSpPr>
            <p:nvPr/>
          </p:nvCxnSpPr>
          <p:spPr>
            <a:xfrm flipH="1" rot="10800000">
              <a:off x="1120344" y="3557626"/>
              <a:ext cx="904500" cy="7545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3" name="Google Shape;63;p7"/>
            <p:cNvCxnSpPr/>
            <p:nvPr/>
          </p:nvCxnSpPr>
          <p:spPr>
            <a:xfrm>
              <a:off x="1120290" y="4310614"/>
              <a:ext cx="8928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4" name="Google Shape;64;p7"/>
            <p:cNvCxnSpPr/>
            <p:nvPr/>
          </p:nvCxnSpPr>
          <p:spPr>
            <a:xfrm>
              <a:off x="2007867" y="4312052"/>
              <a:ext cx="0" cy="48127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5" name="Google Shape;65;p7"/>
            <p:cNvCxnSpPr/>
            <p:nvPr/>
          </p:nvCxnSpPr>
          <p:spPr>
            <a:xfrm>
              <a:off x="2686982" y="3545984"/>
              <a:ext cx="262" cy="1247341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6" name="Google Shape;66;p7"/>
            <p:cNvCxnSpPr/>
            <p:nvPr/>
          </p:nvCxnSpPr>
          <p:spPr>
            <a:xfrm>
              <a:off x="2006346" y="4793325"/>
              <a:ext cx="680636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67" name="Google Shape;67;p7"/>
            <p:cNvSpPr txBox="1"/>
            <p:nvPr/>
          </p:nvSpPr>
          <p:spPr>
            <a:xfrm>
              <a:off x="2006346" y="3206599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 mm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8" name="Google Shape;68;p7"/>
            <p:cNvSpPr txBox="1"/>
            <p:nvPr/>
          </p:nvSpPr>
          <p:spPr>
            <a:xfrm>
              <a:off x="1197855" y="4274110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 mm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9" name="Google Shape;69;p7"/>
            <p:cNvSpPr txBox="1"/>
            <p:nvPr/>
          </p:nvSpPr>
          <p:spPr>
            <a:xfrm>
              <a:off x="2669334" y="3990904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 mm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70" name="Google Shape;70;p7"/>
            <p:cNvCxnSpPr/>
            <p:nvPr/>
          </p:nvCxnSpPr>
          <p:spPr>
            <a:xfrm>
              <a:off x="2013090" y="3554388"/>
              <a:ext cx="0" cy="71862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med" w="med" type="triangle"/>
              <a:tailEnd len="med" w="med" type="triangle"/>
            </a:ln>
          </p:spPr>
        </p:cxnSp>
        <p:sp>
          <p:nvSpPr>
            <p:cNvPr id="71" name="Google Shape;71;p7"/>
            <p:cNvSpPr txBox="1"/>
            <p:nvPr/>
          </p:nvSpPr>
          <p:spPr>
            <a:xfrm>
              <a:off x="1946365" y="3776854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13131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 mm</a:t>
              </a:r>
              <a:endParaRPr b="0" i="0" sz="1400" u="none" cap="none" strike="noStrike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72" name="Google Shape;72;p7"/>
          <p:cNvGrpSpPr/>
          <p:nvPr/>
        </p:nvGrpSpPr>
        <p:grpSpPr>
          <a:xfrm rot="5400000">
            <a:off x="5822874" y="1610414"/>
            <a:ext cx="916868" cy="1231854"/>
            <a:chOff x="5338763" y="1693068"/>
            <a:chExt cx="2675005" cy="1675271"/>
          </a:xfrm>
        </p:grpSpPr>
        <p:sp>
          <p:nvSpPr>
            <p:cNvPr id="73" name="Google Shape;73;p7"/>
            <p:cNvSpPr/>
            <p:nvPr/>
          </p:nvSpPr>
          <p:spPr>
            <a:xfrm>
              <a:off x="5356774" y="1710632"/>
              <a:ext cx="1014826" cy="1642168"/>
            </a:xfrm>
            <a:prstGeom prst="rect">
              <a:avLst/>
            </a:prstGeom>
            <a:solidFill>
              <a:srgbClr val="FEEAD1"/>
            </a:solidFill>
            <a:ln cap="flat" cmpd="sng" w="25400">
              <a:solidFill>
                <a:srgbClr val="FEE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7"/>
            <p:cNvSpPr/>
            <p:nvPr/>
          </p:nvSpPr>
          <p:spPr>
            <a:xfrm rot="5400000">
              <a:off x="6685271" y="2024304"/>
              <a:ext cx="1014826" cy="1642168"/>
            </a:xfrm>
            <a:prstGeom prst="rect">
              <a:avLst/>
            </a:prstGeom>
            <a:solidFill>
              <a:srgbClr val="FEEAD1"/>
            </a:solidFill>
            <a:ln cap="flat" cmpd="sng" w="25400">
              <a:solidFill>
                <a:srgbClr val="FEE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5" name="Google Shape;75;p7"/>
            <p:cNvCxnSpPr/>
            <p:nvPr/>
          </p:nvCxnSpPr>
          <p:spPr>
            <a:xfrm flipH="1" rot="10800000">
              <a:off x="5338763" y="1693069"/>
              <a:ext cx="1050131" cy="2024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6" name="Google Shape;76;p7"/>
            <p:cNvCxnSpPr/>
            <p:nvPr/>
          </p:nvCxnSpPr>
          <p:spPr>
            <a:xfrm flipH="1" rot="10800000">
              <a:off x="6388894" y="2322436"/>
              <a:ext cx="1624874" cy="2024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7" name="Google Shape;77;p7"/>
            <p:cNvCxnSpPr/>
            <p:nvPr/>
          </p:nvCxnSpPr>
          <p:spPr>
            <a:xfrm flipH="1" rot="10800000">
              <a:off x="5356774" y="3366315"/>
              <a:ext cx="2656994" cy="2024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8" name="Google Shape;78;p7"/>
            <p:cNvCxnSpPr/>
            <p:nvPr/>
          </p:nvCxnSpPr>
          <p:spPr>
            <a:xfrm>
              <a:off x="5349918" y="1693068"/>
              <a:ext cx="0" cy="1673246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9" name="Google Shape;79;p7"/>
            <p:cNvCxnSpPr/>
            <p:nvPr/>
          </p:nvCxnSpPr>
          <p:spPr>
            <a:xfrm>
              <a:off x="8013768" y="2322436"/>
              <a:ext cx="0" cy="1043878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0" name="Google Shape;80;p7"/>
            <p:cNvCxnSpPr/>
            <p:nvPr/>
          </p:nvCxnSpPr>
          <p:spPr>
            <a:xfrm>
              <a:off x="6388894" y="1693068"/>
              <a:ext cx="0" cy="629368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81" name="Google Shape;81;p7"/>
          <p:cNvSpPr txBox="1"/>
          <p:nvPr/>
        </p:nvSpPr>
        <p:spPr>
          <a:xfrm>
            <a:off x="5001400" y="2103091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18 km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7"/>
          <p:cNvSpPr txBox="1"/>
          <p:nvPr/>
        </p:nvSpPr>
        <p:spPr>
          <a:xfrm>
            <a:off x="5751443" y="2684774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 km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7"/>
          <p:cNvSpPr txBox="1"/>
          <p:nvPr/>
        </p:nvSpPr>
        <p:spPr>
          <a:xfrm>
            <a:off x="5949995" y="1521885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15 km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4" name="Google Shape;84;p7"/>
          <p:cNvSpPr txBox="1"/>
          <p:nvPr/>
        </p:nvSpPr>
        <p:spPr>
          <a:xfrm>
            <a:off x="6861005" y="1786279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 km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Perimeter of polygons and compound shapes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0" name="Google Shape;90;p8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John has 132 metres of fencing. He is wanting to put the fence around his field.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Use the diagram to decide if he has enough fencing.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91" name="Google Shape;91;p8"/>
          <p:cNvGrpSpPr/>
          <p:nvPr/>
        </p:nvGrpSpPr>
        <p:grpSpPr>
          <a:xfrm>
            <a:off x="398154" y="2477344"/>
            <a:ext cx="5089321" cy="1967145"/>
            <a:chOff x="4487351" y="2367616"/>
            <a:chExt cx="5089321" cy="1967145"/>
          </a:xfrm>
        </p:grpSpPr>
        <p:grpSp>
          <p:nvGrpSpPr>
            <p:cNvPr id="92" name="Google Shape;92;p8"/>
            <p:cNvGrpSpPr/>
            <p:nvPr/>
          </p:nvGrpSpPr>
          <p:grpSpPr>
            <a:xfrm>
              <a:off x="5076896" y="2675313"/>
              <a:ext cx="3591966" cy="1296000"/>
              <a:chOff x="5054600" y="2501211"/>
              <a:chExt cx="3591966" cy="1273092"/>
            </a:xfrm>
          </p:grpSpPr>
          <p:sp>
            <p:nvSpPr>
              <p:cNvPr id="93" name="Google Shape;93;p8"/>
              <p:cNvSpPr/>
              <p:nvPr/>
            </p:nvSpPr>
            <p:spPr>
              <a:xfrm>
                <a:off x="5054600" y="2919069"/>
                <a:ext cx="1092200" cy="854049"/>
              </a:xfrm>
              <a:prstGeom prst="rect">
                <a:avLst/>
              </a:prstGeom>
              <a:solidFill>
                <a:srgbClr val="A4D792"/>
              </a:solidFill>
              <a:ln cap="flat" cmpd="sng" w="25400">
                <a:solidFill>
                  <a:srgbClr val="A4D79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94;p8"/>
              <p:cNvSpPr/>
              <p:nvPr/>
            </p:nvSpPr>
            <p:spPr>
              <a:xfrm>
                <a:off x="6146800" y="2501211"/>
                <a:ext cx="1092200" cy="1271907"/>
              </a:xfrm>
              <a:prstGeom prst="rect">
                <a:avLst/>
              </a:prstGeom>
              <a:solidFill>
                <a:srgbClr val="A4D792"/>
              </a:solidFill>
              <a:ln cap="flat" cmpd="sng" w="25400">
                <a:solidFill>
                  <a:srgbClr val="A4D79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95;p8"/>
              <p:cNvSpPr/>
              <p:nvPr/>
            </p:nvSpPr>
            <p:spPr>
              <a:xfrm>
                <a:off x="7239000" y="3334577"/>
                <a:ext cx="1407566" cy="439726"/>
              </a:xfrm>
              <a:prstGeom prst="rect">
                <a:avLst/>
              </a:prstGeom>
              <a:solidFill>
                <a:srgbClr val="A4D792"/>
              </a:solidFill>
              <a:ln cap="flat" cmpd="sng" w="25400">
                <a:solidFill>
                  <a:srgbClr val="A4D79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96" name="Google Shape;96;p8"/>
            <p:cNvCxnSpPr/>
            <p:nvPr/>
          </p:nvCxnSpPr>
          <p:spPr>
            <a:xfrm>
              <a:off x="5070039" y="3086182"/>
              <a:ext cx="0" cy="900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7" name="Google Shape;97;p8"/>
            <p:cNvCxnSpPr/>
            <p:nvPr/>
          </p:nvCxnSpPr>
          <p:spPr>
            <a:xfrm>
              <a:off x="6156467" y="2659538"/>
              <a:ext cx="0" cy="432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8" name="Google Shape;98;p8"/>
            <p:cNvCxnSpPr/>
            <p:nvPr/>
          </p:nvCxnSpPr>
          <p:spPr>
            <a:xfrm>
              <a:off x="7280346" y="2659538"/>
              <a:ext cx="0" cy="864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9" name="Google Shape;99;p8"/>
            <p:cNvCxnSpPr/>
            <p:nvPr/>
          </p:nvCxnSpPr>
          <p:spPr>
            <a:xfrm>
              <a:off x="8685127" y="3512832"/>
              <a:ext cx="0" cy="468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0" name="Google Shape;100;p8"/>
            <p:cNvCxnSpPr/>
            <p:nvPr/>
          </p:nvCxnSpPr>
          <p:spPr>
            <a:xfrm rot="10800000">
              <a:off x="5070039" y="3987234"/>
              <a:ext cx="36180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1" name="Google Shape;101;p8"/>
            <p:cNvCxnSpPr/>
            <p:nvPr/>
          </p:nvCxnSpPr>
          <p:spPr>
            <a:xfrm flipH="1">
              <a:off x="5076896" y="3086182"/>
              <a:ext cx="1079571" cy="5784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2" name="Google Shape;102;p8"/>
            <p:cNvCxnSpPr/>
            <p:nvPr/>
          </p:nvCxnSpPr>
          <p:spPr>
            <a:xfrm rot="10800000">
              <a:off x="6158563" y="2662421"/>
              <a:ext cx="1117021" cy="3367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3" name="Google Shape;103;p8"/>
            <p:cNvCxnSpPr/>
            <p:nvPr/>
          </p:nvCxnSpPr>
          <p:spPr>
            <a:xfrm rot="10800000">
              <a:off x="7280348" y="3517108"/>
              <a:ext cx="1404779" cy="168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04" name="Google Shape;104;p8"/>
            <p:cNvSpPr txBox="1"/>
            <p:nvPr/>
          </p:nvSpPr>
          <p:spPr>
            <a:xfrm>
              <a:off x="6504650" y="4026984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5" name="Google Shape;105;p8"/>
            <p:cNvSpPr txBox="1"/>
            <p:nvPr/>
          </p:nvSpPr>
          <p:spPr>
            <a:xfrm>
              <a:off x="6421839" y="2367616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6" name="Google Shape;106;p8"/>
            <p:cNvSpPr txBox="1"/>
            <p:nvPr/>
          </p:nvSpPr>
          <p:spPr>
            <a:xfrm>
              <a:off x="7736163" y="3215372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7" name="Google Shape;107;p8"/>
            <p:cNvSpPr txBox="1"/>
            <p:nvPr/>
          </p:nvSpPr>
          <p:spPr>
            <a:xfrm>
              <a:off x="4487351" y="3434919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8" name="Google Shape;108;p8"/>
            <p:cNvSpPr txBox="1"/>
            <p:nvPr/>
          </p:nvSpPr>
          <p:spPr>
            <a:xfrm>
              <a:off x="8662272" y="3603482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9" name="Google Shape;109;p8"/>
            <p:cNvSpPr txBox="1"/>
            <p:nvPr/>
          </p:nvSpPr>
          <p:spPr>
            <a:xfrm>
              <a:off x="5230434" y="2786247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0" name="Google Shape;110;p8"/>
            <p:cNvSpPr txBox="1"/>
            <p:nvPr/>
          </p:nvSpPr>
          <p:spPr>
            <a:xfrm>
              <a:off x="7238228" y="2910071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17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11" name="Google Shape;111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3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17" name="Google Shape;117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8" name="Google Shape;118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Perimeter of polygons and compound shapes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4" name="Google Shape;124;p10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Calculate the perimeter of the compound shapes.</a:t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26" name="Google Shape;126;p10"/>
          <p:cNvSpPr txBox="1"/>
          <p:nvPr/>
        </p:nvSpPr>
        <p:spPr>
          <a:xfrm>
            <a:off x="4830450" y="924805"/>
            <a:ext cx="3816116" cy="421869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94" r="-318" t="-57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pSp>
        <p:nvGrpSpPr>
          <p:cNvPr id="127" name="Google Shape;127;p10"/>
          <p:cNvGrpSpPr/>
          <p:nvPr/>
        </p:nvGrpSpPr>
        <p:grpSpPr>
          <a:xfrm>
            <a:off x="577359" y="1594079"/>
            <a:ext cx="3453898" cy="1194448"/>
            <a:chOff x="388243" y="1608567"/>
            <a:chExt cx="3932590" cy="1359992"/>
          </a:xfrm>
        </p:grpSpPr>
        <p:sp>
          <p:nvSpPr>
            <p:cNvPr id="128" name="Google Shape;128;p10"/>
            <p:cNvSpPr txBox="1"/>
            <p:nvPr/>
          </p:nvSpPr>
          <p:spPr>
            <a:xfrm>
              <a:off x="1969123" y="1608567"/>
              <a:ext cx="914400" cy="3504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15.5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9" name="Google Shape;129;p10"/>
            <p:cNvSpPr txBox="1"/>
            <p:nvPr/>
          </p:nvSpPr>
          <p:spPr>
            <a:xfrm>
              <a:off x="3406433" y="2095240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4.5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30" name="Google Shape;130;p10"/>
            <p:cNvGrpSpPr/>
            <p:nvPr/>
          </p:nvGrpSpPr>
          <p:grpSpPr>
            <a:xfrm rot="10800000">
              <a:off x="1073112" y="1877541"/>
              <a:ext cx="2349138" cy="787341"/>
              <a:chOff x="5338763" y="1693068"/>
              <a:chExt cx="2675005" cy="1675271"/>
            </a:xfrm>
          </p:grpSpPr>
          <p:sp>
            <p:nvSpPr>
              <p:cNvPr id="131" name="Google Shape;131;p10"/>
              <p:cNvSpPr/>
              <p:nvPr/>
            </p:nvSpPr>
            <p:spPr>
              <a:xfrm>
                <a:off x="5356774" y="1710632"/>
                <a:ext cx="1014826" cy="1642168"/>
              </a:xfrm>
              <a:prstGeom prst="rect">
                <a:avLst/>
              </a:prstGeom>
              <a:solidFill>
                <a:srgbClr val="D9F3F8"/>
              </a:solidFill>
              <a:ln cap="flat" cmpd="sng" w="25400">
                <a:solidFill>
                  <a:srgbClr val="D9F3F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2" name="Google Shape;132;p10"/>
              <p:cNvSpPr/>
              <p:nvPr/>
            </p:nvSpPr>
            <p:spPr>
              <a:xfrm rot="5400000">
                <a:off x="6685271" y="2024304"/>
                <a:ext cx="1014826" cy="1642168"/>
              </a:xfrm>
              <a:prstGeom prst="rect">
                <a:avLst/>
              </a:prstGeom>
              <a:solidFill>
                <a:srgbClr val="D9F3F8"/>
              </a:solidFill>
              <a:ln cap="flat" cmpd="sng" w="25400">
                <a:solidFill>
                  <a:srgbClr val="D9F3F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33" name="Google Shape;133;p10"/>
              <p:cNvCxnSpPr/>
              <p:nvPr/>
            </p:nvCxnSpPr>
            <p:spPr>
              <a:xfrm flipH="1" rot="10800000">
                <a:off x="5338763" y="1693069"/>
                <a:ext cx="1050131" cy="2024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34" name="Google Shape;134;p10"/>
              <p:cNvCxnSpPr/>
              <p:nvPr/>
            </p:nvCxnSpPr>
            <p:spPr>
              <a:xfrm flipH="1" rot="10800000">
                <a:off x="6388894" y="2322436"/>
                <a:ext cx="1624874" cy="2024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35" name="Google Shape;135;p10"/>
              <p:cNvCxnSpPr/>
              <p:nvPr/>
            </p:nvCxnSpPr>
            <p:spPr>
              <a:xfrm flipH="1" rot="10800000">
                <a:off x="5356774" y="3366315"/>
                <a:ext cx="2656994" cy="2024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36" name="Google Shape;136;p10"/>
              <p:cNvCxnSpPr/>
              <p:nvPr/>
            </p:nvCxnSpPr>
            <p:spPr>
              <a:xfrm>
                <a:off x="5349918" y="1693068"/>
                <a:ext cx="0" cy="167324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37" name="Google Shape;137;p10"/>
              <p:cNvCxnSpPr/>
              <p:nvPr/>
            </p:nvCxnSpPr>
            <p:spPr>
              <a:xfrm>
                <a:off x="8013768" y="2322436"/>
                <a:ext cx="0" cy="1043878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38" name="Google Shape;138;p10"/>
              <p:cNvCxnSpPr/>
              <p:nvPr/>
            </p:nvCxnSpPr>
            <p:spPr>
              <a:xfrm>
                <a:off x="6388894" y="1693068"/>
                <a:ext cx="0" cy="629368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139" name="Google Shape;139;p10"/>
            <p:cNvSpPr txBox="1"/>
            <p:nvPr/>
          </p:nvSpPr>
          <p:spPr>
            <a:xfrm>
              <a:off x="388243" y="1970867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2.5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0" name="Google Shape;140;p10"/>
            <p:cNvSpPr txBox="1"/>
            <p:nvPr/>
          </p:nvSpPr>
          <p:spPr>
            <a:xfrm>
              <a:off x="2642152" y="2660782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7.5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41" name="Google Shape;141;p10"/>
          <p:cNvGrpSpPr/>
          <p:nvPr/>
        </p:nvGrpSpPr>
        <p:grpSpPr>
          <a:xfrm>
            <a:off x="818971" y="2856689"/>
            <a:ext cx="2319490" cy="1355644"/>
            <a:chOff x="1047472" y="3206599"/>
            <a:chExt cx="2714868" cy="1586726"/>
          </a:xfrm>
        </p:grpSpPr>
        <p:sp>
          <p:nvSpPr>
            <p:cNvPr id="142" name="Google Shape;142;p10"/>
            <p:cNvSpPr txBox="1"/>
            <p:nvPr/>
          </p:nvSpPr>
          <p:spPr>
            <a:xfrm>
              <a:off x="1047472" y="3495453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 mm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43" name="Google Shape;143;p10"/>
            <p:cNvGrpSpPr/>
            <p:nvPr/>
          </p:nvGrpSpPr>
          <p:grpSpPr>
            <a:xfrm rot="-5400000">
              <a:off x="1299363" y="3404365"/>
              <a:ext cx="1224469" cy="1530990"/>
              <a:chOff x="985028" y="3267602"/>
              <a:chExt cx="1224469" cy="1530990"/>
            </a:xfrm>
          </p:grpSpPr>
          <p:sp>
            <p:nvSpPr>
              <p:cNvPr id="144" name="Google Shape;144;p10"/>
              <p:cNvSpPr/>
              <p:nvPr/>
            </p:nvSpPr>
            <p:spPr>
              <a:xfrm>
                <a:off x="985028" y="4146343"/>
                <a:ext cx="1223126" cy="652249"/>
              </a:xfrm>
              <a:prstGeom prst="rect">
                <a:avLst/>
              </a:prstGeom>
              <a:solidFill>
                <a:srgbClr val="E3E1F3"/>
              </a:solidFill>
              <a:ln cap="flat" cmpd="sng" w="25400">
                <a:solidFill>
                  <a:srgbClr val="E3E1F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10"/>
              <p:cNvSpPr/>
              <p:nvPr/>
            </p:nvSpPr>
            <p:spPr>
              <a:xfrm>
                <a:off x="1463261" y="3267602"/>
                <a:ext cx="746236" cy="878741"/>
              </a:xfrm>
              <a:prstGeom prst="rtTriangle">
                <a:avLst/>
              </a:prstGeom>
              <a:solidFill>
                <a:srgbClr val="E3E1F3"/>
              </a:solidFill>
              <a:ln cap="flat" cmpd="sng" w="25400">
                <a:solidFill>
                  <a:srgbClr val="E3E1F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46" name="Google Shape;146;p10"/>
            <p:cNvCxnSpPr>
              <a:stCxn id="145" idx="4"/>
            </p:cNvCxnSpPr>
            <p:nvPr/>
          </p:nvCxnSpPr>
          <p:spPr>
            <a:xfrm>
              <a:off x="2024844" y="3557626"/>
              <a:ext cx="662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7" name="Google Shape;147;p10"/>
            <p:cNvCxnSpPr>
              <a:endCxn id="145" idx="4"/>
            </p:cNvCxnSpPr>
            <p:nvPr/>
          </p:nvCxnSpPr>
          <p:spPr>
            <a:xfrm flipH="1" rot="10800000">
              <a:off x="1120344" y="3557626"/>
              <a:ext cx="904500" cy="7545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8" name="Google Shape;148;p10"/>
            <p:cNvCxnSpPr/>
            <p:nvPr/>
          </p:nvCxnSpPr>
          <p:spPr>
            <a:xfrm>
              <a:off x="1120290" y="4310614"/>
              <a:ext cx="8928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9" name="Google Shape;149;p10"/>
            <p:cNvCxnSpPr/>
            <p:nvPr/>
          </p:nvCxnSpPr>
          <p:spPr>
            <a:xfrm>
              <a:off x="2007867" y="4312052"/>
              <a:ext cx="0" cy="48127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0" name="Google Shape;150;p10"/>
            <p:cNvCxnSpPr/>
            <p:nvPr/>
          </p:nvCxnSpPr>
          <p:spPr>
            <a:xfrm>
              <a:off x="2686982" y="3545984"/>
              <a:ext cx="262" cy="1247341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1" name="Google Shape;151;p10"/>
            <p:cNvCxnSpPr/>
            <p:nvPr/>
          </p:nvCxnSpPr>
          <p:spPr>
            <a:xfrm>
              <a:off x="2006346" y="4793325"/>
              <a:ext cx="680636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52" name="Google Shape;152;p10"/>
            <p:cNvSpPr txBox="1"/>
            <p:nvPr/>
          </p:nvSpPr>
          <p:spPr>
            <a:xfrm>
              <a:off x="2006346" y="3206599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 mm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3" name="Google Shape;153;p10"/>
            <p:cNvSpPr txBox="1"/>
            <p:nvPr/>
          </p:nvSpPr>
          <p:spPr>
            <a:xfrm>
              <a:off x="1197855" y="4274110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 mm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4" name="Google Shape;154;p10"/>
            <p:cNvSpPr txBox="1"/>
            <p:nvPr/>
          </p:nvSpPr>
          <p:spPr>
            <a:xfrm>
              <a:off x="2669334" y="3990904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 mm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55" name="Google Shape;155;p10"/>
            <p:cNvCxnSpPr/>
            <p:nvPr/>
          </p:nvCxnSpPr>
          <p:spPr>
            <a:xfrm>
              <a:off x="2013090" y="3554388"/>
              <a:ext cx="0" cy="71862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med" w="med" type="triangle"/>
              <a:tailEnd len="med" w="med" type="triangle"/>
            </a:ln>
          </p:spPr>
        </p:cxnSp>
        <p:sp>
          <p:nvSpPr>
            <p:cNvPr id="156" name="Google Shape;156;p10"/>
            <p:cNvSpPr txBox="1"/>
            <p:nvPr/>
          </p:nvSpPr>
          <p:spPr>
            <a:xfrm>
              <a:off x="1946365" y="3776854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13131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 mm</a:t>
              </a:r>
              <a:endParaRPr b="0" i="0" sz="1400" u="none" cap="none" strike="noStrike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57" name="Google Shape;157;p10"/>
          <p:cNvGrpSpPr/>
          <p:nvPr/>
        </p:nvGrpSpPr>
        <p:grpSpPr>
          <a:xfrm rot="5400000">
            <a:off x="5822874" y="1610414"/>
            <a:ext cx="916868" cy="1231854"/>
            <a:chOff x="5338763" y="1693068"/>
            <a:chExt cx="2675005" cy="1675271"/>
          </a:xfrm>
        </p:grpSpPr>
        <p:sp>
          <p:nvSpPr>
            <p:cNvPr id="158" name="Google Shape;158;p10"/>
            <p:cNvSpPr/>
            <p:nvPr/>
          </p:nvSpPr>
          <p:spPr>
            <a:xfrm>
              <a:off x="5356774" y="1710632"/>
              <a:ext cx="1014826" cy="1642168"/>
            </a:xfrm>
            <a:prstGeom prst="rect">
              <a:avLst/>
            </a:prstGeom>
            <a:solidFill>
              <a:srgbClr val="FEEAD1"/>
            </a:solidFill>
            <a:ln cap="flat" cmpd="sng" w="25400">
              <a:solidFill>
                <a:srgbClr val="FEE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0"/>
            <p:cNvSpPr/>
            <p:nvPr/>
          </p:nvSpPr>
          <p:spPr>
            <a:xfrm rot="5400000">
              <a:off x="6685271" y="2024304"/>
              <a:ext cx="1014826" cy="1642168"/>
            </a:xfrm>
            <a:prstGeom prst="rect">
              <a:avLst/>
            </a:prstGeom>
            <a:solidFill>
              <a:srgbClr val="FEEAD1"/>
            </a:solidFill>
            <a:ln cap="flat" cmpd="sng" w="25400">
              <a:solidFill>
                <a:srgbClr val="FEE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0" name="Google Shape;160;p10"/>
            <p:cNvCxnSpPr/>
            <p:nvPr/>
          </p:nvCxnSpPr>
          <p:spPr>
            <a:xfrm flipH="1" rot="10800000">
              <a:off x="5338763" y="1693069"/>
              <a:ext cx="1050131" cy="2024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1" name="Google Shape;161;p10"/>
            <p:cNvCxnSpPr/>
            <p:nvPr/>
          </p:nvCxnSpPr>
          <p:spPr>
            <a:xfrm flipH="1" rot="10800000">
              <a:off x="6388894" y="2322436"/>
              <a:ext cx="1624874" cy="2024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2" name="Google Shape;162;p10"/>
            <p:cNvCxnSpPr/>
            <p:nvPr/>
          </p:nvCxnSpPr>
          <p:spPr>
            <a:xfrm flipH="1" rot="10800000">
              <a:off x="5356774" y="3366315"/>
              <a:ext cx="2656994" cy="2024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3" name="Google Shape;163;p10"/>
            <p:cNvCxnSpPr/>
            <p:nvPr/>
          </p:nvCxnSpPr>
          <p:spPr>
            <a:xfrm>
              <a:off x="5349918" y="1693068"/>
              <a:ext cx="0" cy="1673246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4" name="Google Shape;164;p10"/>
            <p:cNvCxnSpPr/>
            <p:nvPr/>
          </p:nvCxnSpPr>
          <p:spPr>
            <a:xfrm>
              <a:off x="8013768" y="2322436"/>
              <a:ext cx="0" cy="1043878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5" name="Google Shape;165;p10"/>
            <p:cNvCxnSpPr/>
            <p:nvPr/>
          </p:nvCxnSpPr>
          <p:spPr>
            <a:xfrm>
              <a:off x="6388894" y="1693068"/>
              <a:ext cx="0" cy="629368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66" name="Google Shape;166;p10"/>
          <p:cNvSpPr txBox="1"/>
          <p:nvPr/>
        </p:nvSpPr>
        <p:spPr>
          <a:xfrm>
            <a:off x="5001400" y="2103091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18 km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7" name="Google Shape;167;p10"/>
          <p:cNvSpPr txBox="1"/>
          <p:nvPr/>
        </p:nvSpPr>
        <p:spPr>
          <a:xfrm>
            <a:off x="5751443" y="2684774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 km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8" name="Google Shape;168;p10"/>
          <p:cNvSpPr txBox="1"/>
          <p:nvPr/>
        </p:nvSpPr>
        <p:spPr>
          <a:xfrm>
            <a:off x="5949995" y="1521885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15 km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9" name="Google Shape;169;p10"/>
          <p:cNvSpPr txBox="1"/>
          <p:nvPr/>
        </p:nvSpPr>
        <p:spPr>
          <a:xfrm>
            <a:off x="6861005" y="1786279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 km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0" name="Google Shape;170;p10"/>
          <p:cNvSpPr txBox="1"/>
          <p:nvPr/>
        </p:nvSpPr>
        <p:spPr>
          <a:xfrm>
            <a:off x="2847469" y="4006741"/>
            <a:ext cx="108538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43 mm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p10"/>
          <p:cNvSpPr txBox="1"/>
          <p:nvPr/>
        </p:nvSpPr>
        <p:spPr>
          <a:xfrm>
            <a:off x="1123560" y="2436261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40 m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2" name="Google Shape;172;p10"/>
          <p:cNvSpPr txBox="1"/>
          <p:nvPr/>
        </p:nvSpPr>
        <p:spPr>
          <a:xfrm>
            <a:off x="4759067" y="3937591"/>
            <a:ext cx="395888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Not included the missing sides.</a:t>
            </a:r>
            <a:endParaRPr/>
          </a:p>
        </p:txBody>
      </p:sp>
      <p:sp>
        <p:nvSpPr>
          <p:cNvPr id="173" name="Google Shape;173;p10"/>
          <p:cNvSpPr txBox="1"/>
          <p:nvPr/>
        </p:nvSpPr>
        <p:spPr>
          <a:xfrm>
            <a:off x="7703945" y="4232768"/>
            <a:ext cx="108538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66 km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Perimeter of polygons and compound shapes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79" name="Google Shape;179;p11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John has 132 metres of fencing. He is wanting to put the fence around his field.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Use the diagram to decide if he has enough fencing.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80" name="Google Shape;180;p11"/>
          <p:cNvGrpSpPr/>
          <p:nvPr/>
        </p:nvGrpSpPr>
        <p:grpSpPr>
          <a:xfrm>
            <a:off x="398154" y="2477344"/>
            <a:ext cx="5089321" cy="1967145"/>
            <a:chOff x="4487351" y="2367616"/>
            <a:chExt cx="5089321" cy="1967145"/>
          </a:xfrm>
        </p:grpSpPr>
        <p:grpSp>
          <p:nvGrpSpPr>
            <p:cNvPr id="181" name="Google Shape;181;p11"/>
            <p:cNvGrpSpPr/>
            <p:nvPr/>
          </p:nvGrpSpPr>
          <p:grpSpPr>
            <a:xfrm>
              <a:off x="5076896" y="2675313"/>
              <a:ext cx="3591966" cy="1296000"/>
              <a:chOff x="5054600" y="2501211"/>
              <a:chExt cx="3591966" cy="1273092"/>
            </a:xfrm>
          </p:grpSpPr>
          <p:sp>
            <p:nvSpPr>
              <p:cNvPr id="182" name="Google Shape;182;p11"/>
              <p:cNvSpPr/>
              <p:nvPr/>
            </p:nvSpPr>
            <p:spPr>
              <a:xfrm>
                <a:off x="5054600" y="2919069"/>
                <a:ext cx="1092200" cy="854049"/>
              </a:xfrm>
              <a:prstGeom prst="rect">
                <a:avLst/>
              </a:prstGeom>
              <a:solidFill>
                <a:srgbClr val="A4D792"/>
              </a:solidFill>
              <a:ln cap="flat" cmpd="sng" w="25400">
                <a:solidFill>
                  <a:srgbClr val="A4D79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>
                <a:off x="6146800" y="2501211"/>
                <a:ext cx="1092200" cy="1271907"/>
              </a:xfrm>
              <a:prstGeom prst="rect">
                <a:avLst/>
              </a:prstGeom>
              <a:solidFill>
                <a:srgbClr val="A4D792"/>
              </a:solidFill>
              <a:ln cap="flat" cmpd="sng" w="25400">
                <a:solidFill>
                  <a:srgbClr val="A4D79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Google Shape;184;p11"/>
              <p:cNvSpPr/>
              <p:nvPr/>
            </p:nvSpPr>
            <p:spPr>
              <a:xfrm>
                <a:off x="7239000" y="3334577"/>
                <a:ext cx="1407566" cy="439726"/>
              </a:xfrm>
              <a:prstGeom prst="rect">
                <a:avLst/>
              </a:prstGeom>
              <a:solidFill>
                <a:srgbClr val="A4D792"/>
              </a:solidFill>
              <a:ln cap="flat" cmpd="sng" w="25400">
                <a:solidFill>
                  <a:srgbClr val="A4D79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85" name="Google Shape;185;p11"/>
            <p:cNvCxnSpPr/>
            <p:nvPr/>
          </p:nvCxnSpPr>
          <p:spPr>
            <a:xfrm>
              <a:off x="5070039" y="3086182"/>
              <a:ext cx="0" cy="900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6" name="Google Shape;186;p11"/>
            <p:cNvCxnSpPr/>
            <p:nvPr/>
          </p:nvCxnSpPr>
          <p:spPr>
            <a:xfrm>
              <a:off x="6156467" y="2659538"/>
              <a:ext cx="0" cy="432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7" name="Google Shape;187;p11"/>
            <p:cNvCxnSpPr/>
            <p:nvPr/>
          </p:nvCxnSpPr>
          <p:spPr>
            <a:xfrm>
              <a:off x="7280346" y="2659538"/>
              <a:ext cx="0" cy="864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8" name="Google Shape;188;p11"/>
            <p:cNvCxnSpPr/>
            <p:nvPr/>
          </p:nvCxnSpPr>
          <p:spPr>
            <a:xfrm>
              <a:off x="8685127" y="3512832"/>
              <a:ext cx="0" cy="468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9" name="Google Shape;189;p11"/>
            <p:cNvCxnSpPr/>
            <p:nvPr/>
          </p:nvCxnSpPr>
          <p:spPr>
            <a:xfrm rot="10800000">
              <a:off x="5070039" y="3987234"/>
              <a:ext cx="36180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0" name="Google Shape;190;p11"/>
            <p:cNvCxnSpPr/>
            <p:nvPr/>
          </p:nvCxnSpPr>
          <p:spPr>
            <a:xfrm flipH="1">
              <a:off x="5076896" y="3086182"/>
              <a:ext cx="1079571" cy="5784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1" name="Google Shape;191;p11"/>
            <p:cNvCxnSpPr/>
            <p:nvPr/>
          </p:nvCxnSpPr>
          <p:spPr>
            <a:xfrm rot="10800000">
              <a:off x="6158563" y="2662421"/>
              <a:ext cx="1117021" cy="3367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2" name="Google Shape;192;p11"/>
            <p:cNvCxnSpPr/>
            <p:nvPr/>
          </p:nvCxnSpPr>
          <p:spPr>
            <a:xfrm rot="10800000">
              <a:off x="7280348" y="3517108"/>
              <a:ext cx="1404779" cy="168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93" name="Google Shape;193;p11"/>
            <p:cNvSpPr txBox="1"/>
            <p:nvPr/>
          </p:nvSpPr>
          <p:spPr>
            <a:xfrm>
              <a:off x="6504650" y="4026984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94" name="Google Shape;194;p11"/>
            <p:cNvSpPr txBox="1"/>
            <p:nvPr/>
          </p:nvSpPr>
          <p:spPr>
            <a:xfrm>
              <a:off x="6421839" y="2367616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95" name="Google Shape;195;p11"/>
            <p:cNvSpPr txBox="1"/>
            <p:nvPr/>
          </p:nvSpPr>
          <p:spPr>
            <a:xfrm>
              <a:off x="7736163" y="3215372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96" name="Google Shape;196;p11"/>
            <p:cNvSpPr txBox="1"/>
            <p:nvPr/>
          </p:nvSpPr>
          <p:spPr>
            <a:xfrm>
              <a:off x="4487351" y="3434919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97" name="Google Shape;197;p11"/>
            <p:cNvSpPr txBox="1"/>
            <p:nvPr/>
          </p:nvSpPr>
          <p:spPr>
            <a:xfrm>
              <a:off x="8662272" y="3603482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98" name="Google Shape;198;p11"/>
            <p:cNvSpPr txBox="1"/>
            <p:nvPr/>
          </p:nvSpPr>
          <p:spPr>
            <a:xfrm>
              <a:off x="5230434" y="2786247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99" name="Google Shape;199;p11"/>
            <p:cNvSpPr txBox="1"/>
            <p:nvPr/>
          </p:nvSpPr>
          <p:spPr>
            <a:xfrm>
              <a:off x="7238228" y="2910071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17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200" name="Google Shape;200;p11"/>
          <p:cNvSpPr txBox="1"/>
          <p:nvPr/>
        </p:nvSpPr>
        <p:spPr>
          <a:xfrm>
            <a:off x="692723" y="4346340"/>
            <a:ext cx="435985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Perimeter is 138 m – No he does not.</a:t>
            </a:r>
            <a:endParaRPr/>
          </a:p>
        </p:txBody>
      </p:sp>
      <p:sp>
        <p:nvSpPr>
          <p:cNvPr id="201" name="Google Shape;201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