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B5D755E-3AE7-4BF7-A58E-EF786E627BC1}">
  <a:tblStyle styleId="{BB5D755E-3AE7-4BF7-A58E-EF786E627B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8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cf9c0f8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cf9c0f8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The second phoneme we are going to need in today’s lesson is the sound associated with this grapheme.  The oi.  This grapheme makes a oi sound.  Let’s practise this together.  ‘Wa’  Écoute.  Répete.  Excellent.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Let’s look at this in some familiar words which contain this sound.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cf9c0f89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cf9c0f89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Phonics practice slide [Presentation slide to practice cluster words.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-GB"/>
            </a:br>
            <a:r>
              <a:rPr lang="en-GB"/>
              <a:t>Phonics template - grapheme in the middle - space for NCELP picture.  These words have been chosen based on their frequency and the fact that there are limited other ‘sounds’ within the word. All pictures are copyright free.</a:t>
            </a:r>
            <a:br>
              <a:rPr lang="en-GB"/>
            </a:br>
            <a:br>
              <a:rPr lang="en-GB"/>
            </a:br>
            <a:r>
              <a:rPr lang="en-GB"/>
              <a:t>Timing: 1 minute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Procedure:</a:t>
            </a:r>
            <a:br>
              <a:rPr lang="en-GB"/>
            </a:br>
            <a:r>
              <a:rPr lang="en-GB"/>
              <a:t>1. Say the SSC sound</a:t>
            </a:r>
            <a:br>
              <a:rPr lang="en-GB"/>
            </a:br>
            <a:r>
              <a:rPr lang="en-GB"/>
              <a:t>2. Ask student to repeat (use TL for ‘repeat’).</a:t>
            </a:r>
            <a:br>
              <a:rPr lang="en-GB"/>
            </a:br>
            <a:r>
              <a:rPr lang="en-GB"/>
              <a:t>3. Bring on five CLUSTER words which have the same sound.  Ask student to repeat.  Then you say each word and leave space for the student to say them after you.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cf9c0f89e_0_8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cf9c0f89e_0_8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The second phoneme we are going to need in today’s lesson is the sound associated with this grapheme.  The oi.  This grapheme makes a oi sound.  Let’s practise this together.  ‘Wa’  Écoute.  Répete.  Excellent.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Let’s look at this in some familiar words which contain this sound.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cf9c0f89e_0_8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8cf9c0f89e_0_8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Phonics practice slide [Presentation slide to practice cluster words.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-GB"/>
            </a:br>
            <a:r>
              <a:rPr lang="en-GB"/>
              <a:t>Phonics template - grapheme in the middle - space for NCELP picture.  These words have been chosen based on their frequency and the fact that there are limited other ‘sounds’ within the word. All pictures are copyright free.</a:t>
            </a:r>
            <a:br>
              <a:rPr lang="en-GB"/>
            </a:br>
            <a:br>
              <a:rPr lang="en-GB"/>
            </a:br>
            <a:r>
              <a:rPr lang="en-GB"/>
              <a:t>Timing: 1 minute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Procedure:</a:t>
            </a:r>
            <a:br>
              <a:rPr lang="en-GB"/>
            </a:br>
            <a:r>
              <a:rPr lang="en-GB"/>
              <a:t>1. Say the SSC sound</a:t>
            </a:r>
            <a:br>
              <a:rPr lang="en-GB"/>
            </a:br>
            <a:r>
              <a:rPr lang="en-GB"/>
              <a:t>2. Ask student to repeat (use TL for ‘repeat’).</a:t>
            </a:r>
            <a:br>
              <a:rPr lang="en-GB"/>
            </a:br>
            <a:r>
              <a:rPr lang="en-GB"/>
              <a:t>3. Bring on five CLUSTER words which have the same sound.  Ask student to repeat.  Then you say each word and leave space for the student to say them after you.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bf33bc1e6_1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bf33bc1e6_1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In this lesson, we will be using this vocabulary to talk about what we do on holiday. Listen to me pronounce the vocab, with this lesson’s phonics in mind.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8cf9c0f89e_0_1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8cf9c0f89e_0_1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In this lesson, we will be using this vocabulary to talk about what we do on holiday. Listen to me pronounce the vocab, with this lesson’s phonics in mind.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e78c74683_0_9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8e78c74683_0_9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now need to summarise our learning for today’s lesson.  On the screen you can see 6 sentence starters.  I want you to copy down the sentence starter and then complete rest of the sentence.  mets la vidéo  en pause maintenant.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1" name="Google Shape;81;p14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3" name="Google Shape;83;p14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2" name="Google Shape;92;p16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3" name="Google Shape;93;p1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19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18" name="Google Shape;118;p21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20" name="Google Shape;120;p21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1" name="Google Shape;121;p21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8" name="Google Shape;138;p23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9" name="Google Shape;139;p23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40" name="Google Shape;140;p23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1" name="Google Shape;141;p23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42" name="Google Shape;142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46" name="Google Shape;146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9" name="Google Shape;149;p25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150" name="Google Shape;150;p2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rtl="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idx="4294967295" type="ctrTitle"/>
          </p:nvPr>
        </p:nvSpPr>
        <p:spPr>
          <a:xfrm>
            <a:off x="765550" y="2876300"/>
            <a:ext cx="171435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Ordering in a restaurant </a:t>
            </a:r>
            <a:r>
              <a:rPr lang="en-GB" sz="3000">
                <a:solidFill>
                  <a:srgbClr val="4B3241"/>
                </a:solidFill>
              </a:rPr>
              <a:t>[1/2]</a:t>
            </a:r>
            <a:endParaRPr sz="3000">
              <a:solidFill>
                <a:srgbClr val="4B3241"/>
              </a:solidFill>
            </a:endParaRPr>
          </a:p>
          <a:p>
            <a:pPr indent="-546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000"/>
              <a:buChar char="-"/>
            </a:pPr>
            <a:r>
              <a:rPr lang="en-GB" sz="5000">
                <a:solidFill>
                  <a:srgbClr val="4B3241"/>
                </a:solidFill>
              </a:rPr>
              <a:t>Using ‘je voudrais’ and ‘je prends’</a:t>
            </a:r>
            <a:endParaRPr sz="5000">
              <a:solidFill>
                <a:srgbClr val="4B3241"/>
              </a:solidFill>
            </a:endParaRPr>
          </a:p>
        </p:txBody>
      </p:sp>
      <p:sp>
        <p:nvSpPr>
          <p:cNvPr id="160" name="Google Shape;160;p28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French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61" name="Google Shape;161;p28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Mademoiselle Franklin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66" name="Google Shape;166;p29"/>
          <p:cNvSpPr/>
          <p:nvPr/>
        </p:nvSpPr>
        <p:spPr>
          <a:xfrm>
            <a:off x="5359826" y="298963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9"/>
          <p:cNvSpPr txBox="1"/>
          <p:nvPr/>
        </p:nvSpPr>
        <p:spPr>
          <a:xfrm>
            <a:off x="6664325" y="603725"/>
            <a:ext cx="61647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on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9"/>
          <p:cNvSpPr txBox="1"/>
          <p:nvPr/>
        </p:nvSpPr>
        <p:spPr>
          <a:xfrm>
            <a:off x="6905301" y="5739250"/>
            <a:ext cx="39066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1" lang="en-GB" sz="1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on</a:t>
            </a:r>
            <a:endParaRPr sz="1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forbidden sign" id="170" name="Google Shape;17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3128" y="3580928"/>
            <a:ext cx="2006799" cy="200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/>
        </p:nvSpPr>
        <p:spPr>
          <a:xfrm>
            <a:off x="2356098" y="2381025"/>
            <a:ext cx="3159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on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ze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30"/>
          <p:cNvSpPr txBox="1"/>
          <p:nvPr/>
        </p:nvSpPr>
        <p:spPr>
          <a:xfrm flipH="1">
            <a:off x="13152022" y="2465726"/>
            <a:ext cx="35349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au f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on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30"/>
          <p:cNvSpPr txBox="1"/>
          <p:nvPr/>
        </p:nvSpPr>
        <p:spPr>
          <a:xfrm>
            <a:off x="7515121" y="4336751"/>
            <a:ext cx="31152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on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8" name="Google Shape;17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0"/>
          <p:cNvSpPr txBox="1"/>
          <p:nvPr/>
        </p:nvSpPr>
        <p:spPr>
          <a:xfrm>
            <a:off x="6664325" y="603725"/>
            <a:ext cx="61647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on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0" name="Google Shape;180;p30"/>
          <p:cNvPicPr preferRelativeResize="0"/>
          <p:nvPr/>
        </p:nvPicPr>
        <p:blipFill rotWithShape="1">
          <a:blip r:embed="rId4">
            <a:alphaModFix/>
          </a:blip>
          <a:srcRect b="35292" l="12788" r="72499" t="41991"/>
          <a:stretch/>
        </p:blipFill>
        <p:spPr>
          <a:xfrm>
            <a:off x="1932252" y="3354376"/>
            <a:ext cx="2690602" cy="233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0"/>
          <p:cNvPicPr preferRelativeResize="0"/>
          <p:nvPr/>
        </p:nvPicPr>
        <p:blipFill rotWithShape="1">
          <a:blip r:embed="rId5">
            <a:alphaModFix/>
          </a:blip>
          <a:srcRect b="33072" l="12784" r="71530" t="41248"/>
          <a:stretch/>
        </p:blipFill>
        <p:spPr>
          <a:xfrm>
            <a:off x="7638525" y="5344851"/>
            <a:ext cx="2868398" cy="264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0"/>
          <p:cNvSpPr/>
          <p:nvPr/>
        </p:nvSpPr>
        <p:spPr>
          <a:xfrm>
            <a:off x="12738875" y="3365950"/>
            <a:ext cx="3923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[at the back]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87" name="Google Shape;187;p31"/>
          <p:cNvSpPr/>
          <p:nvPr/>
        </p:nvSpPr>
        <p:spPr>
          <a:xfrm>
            <a:off x="4116800" y="2876300"/>
            <a:ext cx="86952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88" name="Google Shape;1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1"/>
          <p:cNvSpPr txBox="1"/>
          <p:nvPr/>
        </p:nvSpPr>
        <p:spPr>
          <a:xfrm>
            <a:off x="5348149" y="6081450"/>
            <a:ext cx="65514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r>
              <a:rPr b="1" lang="en-GB" sz="1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au</a:t>
            </a: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che</a:t>
            </a:r>
            <a:endParaRPr sz="1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two arrow diverging, another arrow pointing to the left route. " id="190" name="Google Shape;19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0073" y="3140432"/>
            <a:ext cx="2856900" cy="2905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31"/>
          <p:cNvCxnSpPr/>
          <p:nvPr/>
        </p:nvCxnSpPr>
        <p:spPr>
          <a:xfrm rot="10800000">
            <a:off x="7687184" y="4032146"/>
            <a:ext cx="627600" cy="850500"/>
          </a:xfrm>
          <a:prstGeom prst="straightConnector1">
            <a:avLst/>
          </a:prstGeom>
          <a:noFill/>
          <a:ln cap="flat" cmpd="sng" w="76200">
            <a:solidFill>
              <a:srgbClr val="FA65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92" name="Google Shape;192;p31"/>
          <p:cNvCxnSpPr/>
          <p:nvPr/>
        </p:nvCxnSpPr>
        <p:spPr>
          <a:xfrm flipH="1">
            <a:off x="8306084" y="4863070"/>
            <a:ext cx="8700" cy="857400"/>
          </a:xfrm>
          <a:prstGeom prst="straightConnector1">
            <a:avLst/>
          </a:prstGeom>
          <a:noFill/>
          <a:ln cap="flat" cmpd="sng" w="76200">
            <a:solidFill>
              <a:srgbClr val="FA65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3" name="Google Shape;193;p31"/>
          <p:cNvSpPr txBox="1"/>
          <p:nvPr/>
        </p:nvSpPr>
        <p:spPr>
          <a:xfrm>
            <a:off x="3708450" y="710850"/>
            <a:ext cx="105156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au / eau / o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/>
          <p:nvPr/>
        </p:nvSpPr>
        <p:spPr>
          <a:xfrm>
            <a:off x="2356098" y="2381025"/>
            <a:ext cx="3159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eau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32"/>
          <p:cNvSpPr txBox="1"/>
          <p:nvPr/>
        </p:nvSpPr>
        <p:spPr>
          <a:xfrm flipH="1">
            <a:off x="13152022" y="2465726"/>
            <a:ext cx="35349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ph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32"/>
          <p:cNvSpPr txBox="1"/>
          <p:nvPr/>
        </p:nvSpPr>
        <p:spPr>
          <a:xfrm>
            <a:off x="7515121" y="5936951"/>
            <a:ext cx="31152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ssi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1" name="Google Shape;20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2"/>
          <p:cNvSpPr txBox="1"/>
          <p:nvPr/>
        </p:nvSpPr>
        <p:spPr>
          <a:xfrm>
            <a:off x="3708450" y="710850"/>
            <a:ext cx="105156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au / eau / o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3" name="Google Shape;203;p32"/>
          <p:cNvPicPr preferRelativeResize="0"/>
          <p:nvPr/>
        </p:nvPicPr>
        <p:blipFill rotWithShape="1">
          <a:blip r:embed="rId4">
            <a:alphaModFix/>
          </a:blip>
          <a:srcRect b="32822" l="13889" r="71388" t="41746"/>
          <a:stretch/>
        </p:blipFill>
        <p:spPr>
          <a:xfrm>
            <a:off x="2133654" y="3320751"/>
            <a:ext cx="2692402" cy="26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2"/>
          <p:cNvPicPr preferRelativeResize="0"/>
          <p:nvPr/>
        </p:nvPicPr>
        <p:blipFill rotWithShape="1">
          <a:blip r:embed="rId5">
            <a:alphaModFix/>
          </a:blip>
          <a:srcRect b="28820" l="73473" r="9253" t="42237"/>
          <a:stretch/>
        </p:blipFill>
        <p:spPr>
          <a:xfrm>
            <a:off x="12877850" y="3654901"/>
            <a:ext cx="3159000" cy="297720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2"/>
          <p:cNvSpPr/>
          <p:nvPr/>
        </p:nvSpPr>
        <p:spPr>
          <a:xfrm>
            <a:off x="8133725" y="7043100"/>
            <a:ext cx="1878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[also]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425" y="864900"/>
            <a:ext cx="1765075" cy="17650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1" name="Google Shape;211;p33"/>
          <p:cNvGraphicFramePr/>
          <p:nvPr/>
        </p:nvGraphicFramePr>
        <p:xfrm>
          <a:off x="2108700" y="9307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{BB5D755E-3AE7-4BF7-A58E-EF786E627BC1}</a:tableStyleId>
              </a:tblPr>
              <a:tblGrid>
                <a:gridCol w="7859550"/>
                <a:gridCol w="7646575"/>
              </a:tblGrid>
              <a:tr h="652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carte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menu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2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 menu à … euros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… euro set menu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2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L’additi</a:t>
                      </a:r>
                      <a:r>
                        <a:rPr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</a:t>
                      </a:r>
                      <a:endParaRPr sz="28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bill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2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L’entrée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starter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2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 plat principal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main meal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2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Les boiss</a:t>
                      </a:r>
                      <a:r>
                        <a:rPr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drinks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2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soupe du jour</a:t>
                      </a:r>
                      <a:endParaRPr sz="28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soup of the day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2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tarte à l’oignon</a:t>
                      </a:r>
                      <a:endParaRPr sz="28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onion tart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2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cuisse de canard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leg of duck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L’ép</a:t>
                      </a:r>
                      <a:r>
                        <a:rPr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 d’agn</a:t>
                      </a:r>
                      <a:r>
                        <a:rPr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eau</a:t>
                      </a:r>
                      <a:endParaRPr sz="28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shoulder of lamb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mousse </a:t>
                      </a:r>
                      <a:r>
                        <a:rPr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chocolat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chocolate mousse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tarte </a:t>
                      </a:r>
                      <a:r>
                        <a:rPr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citr</a:t>
                      </a:r>
                      <a:r>
                        <a:rPr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</a:t>
                      </a:r>
                      <a:endParaRPr sz="28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lemon tart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696" y="676275"/>
            <a:ext cx="1914400" cy="19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4"/>
          <p:cNvSpPr txBox="1"/>
          <p:nvPr/>
        </p:nvSpPr>
        <p:spPr>
          <a:xfrm>
            <a:off x="3560125" y="1214675"/>
            <a:ext cx="12175200" cy="7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Using ‘je voudrais’ and ‘je prends’</a:t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34"/>
          <p:cNvSpPr txBox="1"/>
          <p:nvPr/>
        </p:nvSpPr>
        <p:spPr>
          <a:xfrm>
            <a:off x="1374725" y="2852750"/>
            <a:ext cx="15706200" cy="30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There are two different expressions that you can use in French to order your food.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Both of these expressions can be used interchangeably, it doesn’t matter which one you use, but it is good to use a range of language.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19" name="Google Shape;219;p34"/>
          <p:cNvGraphicFramePr/>
          <p:nvPr/>
        </p:nvGraphicFramePr>
        <p:xfrm>
          <a:off x="2831150" y="6375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{BB5D755E-3AE7-4BF7-A58E-EF786E627BC1}</a:tableStyleId>
              </a:tblPr>
              <a:tblGrid>
                <a:gridCol w="6396675"/>
                <a:gridCol w="6396675"/>
              </a:tblGrid>
              <a:tr h="115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voudrais</a:t>
                      </a:r>
                      <a:endParaRPr b="1" sz="32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would like</a:t>
                      </a:r>
                      <a:endParaRPr b="1" sz="32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15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prends</a:t>
                      </a:r>
                      <a:endParaRPr b="1" sz="32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(will) take</a:t>
                      </a:r>
                      <a:endParaRPr b="1" sz="32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20" name="Google Shape;22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86800" y="1008938"/>
            <a:ext cx="1994725" cy="15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85874" y="593600"/>
            <a:ext cx="1680175" cy="133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5"/>
          <p:cNvSpPr txBox="1"/>
          <p:nvPr>
            <p:ph type="title"/>
          </p:nvPr>
        </p:nvSpPr>
        <p:spPr>
          <a:xfrm>
            <a:off x="918000" y="963025"/>
            <a:ext cx="13671300" cy="133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chemeClr val="accent6"/>
                </a:solidFill>
              </a:rPr>
              <a:t>Ordering in a restaurant</a:t>
            </a:r>
            <a:endParaRPr sz="50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/>
              <a:t>           </a:t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000"/>
          </a:p>
        </p:txBody>
      </p:sp>
      <p:graphicFrame>
        <p:nvGraphicFramePr>
          <p:cNvPr id="227" name="Google Shape;227;p35"/>
          <p:cNvGraphicFramePr/>
          <p:nvPr/>
        </p:nvGraphicFramePr>
        <p:xfrm>
          <a:off x="952500" y="2199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{BB5D755E-3AE7-4BF7-A58E-EF786E627BC1}</a:tableStyleId>
              </a:tblPr>
              <a:tblGrid>
                <a:gridCol w="11402175"/>
                <a:gridCol w="4980825"/>
              </a:tblGrid>
              <a:tr h="1280175">
                <a:tc>
                  <a:txBody>
                    <a:bodyPr/>
                    <a:lstStyle/>
                    <a:p>
                      <a:pPr indent="-482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000"/>
                        <a:buFont typeface="Montserrat"/>
                        <a:buAutoNum type="arabicPeriod"/>
                      </a:pPr>
                      <a:r>
                        <a:rPr lang="en-GB" sz="4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would like = </a:t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80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I’ll take = </a:t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80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The menu = </a:t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80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The main meal = </a:t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80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The … euros set menu =</a:t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8" name="Google Shape;228;p35"/>
          <p:cNvSpPr txBox="1"/>
          <p:nvPr/>
        </p:nvSpPr>
        <p:spPr>
          <a:xfrm>
            <a:off x="12430875" y="2493950"/>
            <a:ext cx="4724100" cy="76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voudrais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35"/>
          <p:cNvSpPr txBox="1"/>
          <p:nvPr/>
        </p:nvSpPr>
        <p:spPr>
          <a:xfrm>
            <a:off x="12430875" y="3748525"/>
            <a:ext cx="4724100" cy="76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prends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35"/>
          <p:cNvSpPr txBox="1"/>
          <p:nvPr/>
        </p:nvSpPr>
        <p:spPr>
          <a:xfrm>
            <a:off x="12430875" y="5003100"/>
            <a:ext cx="4724100" cy="76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 carte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35"/>
          <p:cNvSpPr txBox="1"/>
          <p:nvPr/>
        </p:nvSpPr>
        <p:spPr>
          <a:xfrm>
            <a:off x="12430875" y="6338750"/>
            <a:ext cx="4724100" cy="76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 plat principal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35"/>
          <p:cNvSpPr txBox="1"/>
          <p:nvPr/>
        </p:nvSpPr>
        <p:spPr>
          <a:xfrm>
            <a:off x="12430875" y="7799400"/>
            <a:ext cx="4724100" cy="76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 menu à … euros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