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5"/>
    <p:sldMasterId id="2147483692" r:id="rId6"/>
    <p:sldMasterId id="2147483693" r:id="rId7"/>
    <p:sldMasterId id="214748369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98F36B-1690-472A-B3CD-ACCD4819A43E}">
  <a:tblStyle styleId="{D998F36B-1690-472A-B3CD-ACCD4819A4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2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1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e598a63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e598a63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68aa921c9_0_9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868aa921c9_0_9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868aa921c9_0_9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68aa921c9_0_9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868aa921c9_0_9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868aa921c9_0_9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68aa921c9_0_9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868aa921c9_0_9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868aa921c9_0_9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68aa921c9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68aa921c9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68aa921c9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68aa921c9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68aa921c9_0_1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868aa921c9_0_1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868aa921c9_0_1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68aa921c9_0_1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868aa921c9_0_1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868aa921c9_0_13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68aa921c9_0_1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68aa921c9_0_1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55695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21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 sz="1400"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5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6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Twentieth Century"/>
              <a:buNone/>
              <a:defRPr sz="45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3" name="Google Shape;133;p27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Twentieth Century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8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9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9" name="Google Shape;149;p30"/>
          <p:cNvSpPr txBox="1"/>
          <p:nvPr>
            <p:ph idx="2" type="body"/>
          </p:nvPr>
        </p:nvSpPr>
        <p:spPr>
          <a:xfrm>
            <a:off x="629842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1" name="Google Shape;151;p30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0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31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3" name="Google Shape;163;p3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4" name="Google Shape;164;p32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5" name="Google Shape;165;p32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3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3" name="Google Shape;173;p33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4" name="Google Shape;174;p33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5" name="Google Shape;175;p3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3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82" name="Google Shape;182;p34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34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0" name="Google Shape;190;p3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1" name="Google Shape;191;p3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35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37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8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Twentieth Century"/>
              <a:buNone/>
              <a:defRPr sz="45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2" name="Google Shape;212;p39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3" name="Google Shape;213;p3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Twentieth Century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7" name="Google Shape;217;p40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8" name="Google Shape;218;p4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4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41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4" name="Google Shape;224;p4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2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28" name="Google Shape;228;p42"/>
          <p:cNvSpPr txBox="1"/>
          <p:nvPr>
            <p:ph idx="2" type="body"/>
          </p:nvPr>
        </p:nvSpPr>
        <p:spPr>
          <a:xfrm>
            <a:off x="629842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42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0" name="Google Shape;230;p42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42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2" name="Google Shape;232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35" name="Google Shape;235;p43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36" name="Google Shape;236;p4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7" name="Google Shape;237;p43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8" name="Google Shape;238;p4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44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42" name="Google Shape;242;p4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3" name="Google Shape;243;p4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44" name="Google Shape;244;p44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45" name="Google Shape;245;p4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44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45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2" name="Google Shape;252;p4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3" name="Google Shape;253;p4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4" name="Google Shape;254;p4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45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6" name="Google Shape;256;p4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p46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1" name="Google Shape;261;p46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46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4" name="Google Shape;264;p4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47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8" name="Google Shape;268;p47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9" name="Google Shape;269;p47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0" name="Google Shape;270;p4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47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2" name="Google Shape;272;p4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rgbClr val="4B3241"/>
              </a:buClr>
              <a:buSzPts val="800"/>
              <a:buFont typeface="Montserrat Medium"/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 sz="1500"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 sz="1400"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 sz="1200"/>
            </a:lvl4pPr>
            <a:lvl5pPr indent="-3619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 sz="1200"/>
            </a:lvl5pPr>
            <a:lvl6pPr indent="-3619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500">
                <a:solidFill>
                  <a:srgbClr val="8B0A3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rgbClr val="8B0A3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 algn="ctr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1500"/>
            </a:lvl2pPr>
            <a:lvl3pPr lvl="2" rtl="0" algn="ctr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None/>
              <a:defRPr sz="1400"/>
            </a:lvl3pPr>
            <a:lvl4pPr lvl="3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1200"/>
            </a:lvl4pPr>
            <a:lvl5pPr lvl="4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1200"/>
            </a:lvl5pPr>
            <a:lvl6pPr lvl="5" rtl="0" algn="ctr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1200"/>
            </a:lvl6pPr>
            <a:lvl7pPr lvl="6" rtl="0" algn="ctr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1200"/>
            </a:lvl7pPr>
            <a:lvl8pPr lvl="7" rtl="0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1200"/>
            </a:lvl8pPr>
            <a:lvl9pPr lvl="8" rtl="0" algn="ctr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2100"/>
              <a:buNone/>
              <a:defRPr sz="1200"/>
            </a:lvl9pPr>
          </a:lstStyle>
          <a:p/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10.jpg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6195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6195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619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619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6195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rgbClr val="4B324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Twentieth Century"/>
              <a:buNone/>
              <a:defRPr b="0" i="0" sz="33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9" name="Google Shape;119;p24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Twentieth Century"/>
              <a:buNone/>
              <a:defRPr b="0" i="0" sz="33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8" name="Google Shape;198;p36"/>
          <p:cNvSpPr/>
          <p:nvPr/>
        </p:nvSpPr>
        <p:spPr>
          <a:xfrm>
            <a:off x="0" y="4776676"/>
            <a:ext cx="9144000" cy="366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/>
        </p:nvSpPr>
        <p:spPr>
          <a:xfrm>
            <a:off x="316888" y="1891550"/>
            <a:ext cx="3990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2400"/>
              <a:buFont typeface="Twentieth Century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8"/>
          <p:cNvSpPr txBox="1"/>
          <p:nvPr/>
        </p:nvSpPr>
        <p:spPr>
          <a:xfrm>
            <a:off x="155025" y="2084773"/>
            <a:ext cx="8834100" cy="19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locations [1/2]</a:t>
            </a:r>
            <a:endParaRPr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-"/>
            </a:pPr>
            <a:r>
              <a:rPr b="0" i="0" lang="en-GB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Singular definite article (el/la)</a:t>
            </a:r>
            <a:endParaRPr sz="1100"/>
          </a:p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9" name="Google Shape;279;p48"/>
          <p:cNvSpPr/>
          <p:nvPr/>
        </p:nvSpPr>
        <p:spPr>
          <a:xfrm>
            <a:off x="194327" y="266998"/>
            <a:ext cx="4009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None/>
            </a:pPr>
            <a:r>
              <a:rPr b="1" i="0" lang="en-GB" sz="15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Spanish</a:t>
            </a:r>
            <a:endParaRPr b="0" i="0" sz="1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172165" y="4198426"/>
            <a:ext cx="4054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SemiBold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SemiBold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SemiBold"/>
              <a:buNone/>
            </a:pPr>
            <a:r>
              <a:rPr lang="en-GB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Señorita Correa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9"/>
          <p:cNvSpPr txBox="1"/>
          <p:nvPr/>
        </p:nvSpPr>
        <p:spPr>
          <a:xfrm>
            <a:off x="1045738" y="1024957"/>
            <a:ext cx="2541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ntar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9"/>
          <p:cNvSpPr txBox="1"/>
          <p:nvPr/>
        </p:nvSpPr>
        <p:spPr>
          <a:xfrm>
            <a:off x="6805191" y="1836938"/>
            <a:ext cx="1782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D1E"/>
              </a:buClr>
              <a:buSzPts val="5400"/>
              <a:buFont typeface="Century Gothic"/>
              <a:buNone/>
            </a:pPr>
            <a:r>
              <a:rPr b="1"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lle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9"/>
          <p:cNvSpPr txBox="1"/>
          <p:nvPr/>
        </p:nvSpPr>
        <p:spPr>
          <a:xfrm>
            <a:off x="3873438" y="-128326"/>
            <a:ext cx="20835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9"/>
          <p:cNvSpPr/>
          <p:nvPr/>
        </p:nvSpPr>
        <p:spPr>
          <a:xfrm>
            <a:off x="3826859" y="1622752"/>
            <a:ext cx="2176800" cy="1962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4070471" y="2737184"/>
            <a:ext cx="176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D1E"/>
              </a:buClr>
              <a:buSzPts val="4500"/>
              <a:buFont typeface="Century Gothic"/>
              <a:buNone/>
            </a:pPr>
            <a:r>
              <a:rPr b="1" i="0" lang="en-GB" sz="4500" u="none" cap="none" strike="noStrike"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i="0" lang="en-GB" sz="4500" u="none" cap="none" strike="noStrike">
                <a:latin typeface="Montserrat"/>
                <a:ea typeface="Montserrat"/>
                <a:cs typeface="Montserrat"/>
                <a:sym typeface="Montserrat"/>
              </a:rPr>
              <a:t>sa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0"/>
          <p:cNvSpPr txBox="1"/>
          <p:nvPr/>
        </p:nvSpPr>
        <p:spPr>
          <a:xfrm>
            <a:off x="6791139" y="1148658"/>
            <a:ext cx="2445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coche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0"/>
          <p:cNvSpPr txBox="1"/>
          <p:nvPr/>
        </p:nvSpPr>
        <p:spPr>
          <a:xfrm>
            <a:off x="364358" y="2514126"/>
            <a:ext cx="2445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con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50"/>
          <p:cNvSpPr txBox="1"/>
          <p:nvPr/>
        </p:nvSpPr>
        <p:spPr>
          <a:xfrm>
            <a:off x="3540793" y="-181706"/>
            <a:ext cx="20835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CO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50"/>
          <p:cNvSpPr/>
          <p:nvPr/>
        </p:nvSpPr>
        <p:spPr>
          <a:xfrm>
            <a:off x="3220900" y="1300783"/>
            <a:ext cx="2702400" cy="20859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2" name="Google Shape;302;p50"/>
          <p:cNvSpPr txBox="1"/>
          <p:nvPr/>
        </p:nvSpPr>
        <p:spPr>
          <a:xfrm>
            <a:off x="3369468" y="2480168"/>
            <a:ext cx="2462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D1E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comer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1"/>
          <p:cNvSpPr/>
          <p:nvPr/>
        </p:nvSpPr>
        <p:spPr>
          <a:xfrm>
            <a:off x="3012991" y="1852876"/>
            <a:ext cx="3427200" cy="1266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" name="Google Shape;310;p51"/>
          <p:cNvSpPr txBox="1"/>
          <p:nvPr/>
        </p:nvSpPr>
        <p:spPr>
          <a:xfrm>
            <a:off x="688170" y="1071547"/>
            <a:ext cx="3081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cultura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51"/>
          <p:cNvSpPr txBox="1"/>
          <p:nvPr/>
        </p:nvSpPr>
        <p:spPr>
          <a:xfrm>
            <a:off x="4652662" y="3231113"/>
            <a:ext cx="4491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latin typeface="Montserrat"/>
                <a:ea typeface="Montserrat"/>
                <a:cs typeface="Montserrat"/>
                <a:sym typeface="Montserrat"/>
              </a:rPr>
              <a:t>documento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51"/>
          <p:cNvSpPr txBox="1"/>
          <p:nvPr/>
        </p:nvSpPr>
        <p:spPr>
          <a:xfrm>
            <a:off x="3412205" y="-117111"/>
            <a:ext cx="20835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CU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51"/>
          <p:cNvSpPr txBox="1"/>
          <p:nvPr/>
        </p:nvSpPr>
        <p:spPr>
          <a:xfrm>
            <a:off x="3213641" y="2110086"/>
            <a:ext cx="322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5000"/>
              <a:buFont typeface="Century Gothic"/>
              <a:buNone/>
            </a:pPr>
            <a:r>
              <a:rPr i="0" lang="en-GB" sz="5000" u="none" cap="none" strike="noStrike">
                <a:latin typeface="Montserrat"/>
                <a:ea typeface="Montserrat"/>
                <a:cs typeface="Montserrat"/>
                <a:sym typeface="Montserrat"/>
              </a:rPr>
              <a:t>escuchar</a:t>
            </a:r>
            <a:endParaRPr i="0" sz="4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52"/>
          <p:cNvGraphicFramePr/>
          <p:nvPr/>
        </p:nvGraphicFramePr>
        <p:xfrm>
          <a:off x="1332844" y="89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{D998F36B-1690-472A-B3CD-ACCD4819A43E}</a:tableStyleId>
              </a:tblPr>
              <a:tblGrid>
                <a:gridCol w="2760825"/>
                <a:gridCol w="3358475"/>
              </a:tblGrid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(masculine, singular)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museo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museum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banco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bank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teatro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theatre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centro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centre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mercado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Google Shape;323;p53"/>
          <p:cNvGraphicFramePr/>
          <p:nvPr/>
        </p:nvGraphicFramePr>
        <p:xfrm>
          <a:off x="1332844" y="3648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{D998F36B-1690-472A-B3CD-ACCD4819A43E}</a:tableStyleId>
              </a:tblPr>
              <a:tblGrid>
                <a:gridCol w="2122375"/>
                <a:gridCol w="3309075"/>
              </a:tblGrid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(feminine, singular)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tienda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plaza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iglesia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church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escuela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school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entre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between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lejos 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far 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cerca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near 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type="title"/>
          </p:nvPr>
        </p:nvSpPr>
        <p:spPr>
          <a:xfrm>
            <a:off x="260419" y="-96503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Talking about the location of things </a:t>
            </a:r>
            <a:br>
              <a:rPr b="1"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the definite articles ‘el’ and ‘la’</a:t>
            </a:r>
            <a:endParaRPr b="1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4"/>
          <p:cNvSpPr txBox="1"/>
          <p:nvPr/>
        </p:nvSpPr>
        <p:spPr>
          <a:xfrm>
            <a:off x="260426" y="888126"/>
            <a:ext cx="8075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All nouns have a gender in Spanish.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4"/>
          <p:cNvSpPr txBox="1"/>
          <p:nvPr/>
        </p:nvSpPr>
        <p:spPr>
          <a:xfrm>
            <a:off x="1074390" y="2975922"/>
            <a:ext cx="132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banco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4"/>
          <p:cNvSpPr txBox="1"/>
          <p:nvPr/>
        </p:nvSpPr>
        <p:spPr>
          <a:xfrm>
            <a:off x="1083633" y="3500412"/>
            <a:ext cx="306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teatro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54"/>
          <p:cNvSpPr txBox="1"/>
          <p:nvPr/>
        </p:nvSpPr>
        <p:spPr>
          <a:xfrm>
            <a:off x="1069484" y="3984985"/>
            <a:ext cx="306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mercado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54"/>
          <p:cNvSpPr txBox="1"/>
          <p:nvPr/>
        </p:nvSpPr>
        <p:spPr>
          <a:xfrm>
            <a:off x="5426997" y="2988170"/>
            <a:ext cx="138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iglesia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54"/>
          <p:cNvSpPr txBox="1"/>
          <p:nvPr/>
        </p:nvSpPr>
        <p:spPr>
          <a:xfrm>
            <a:off x="5408172" y="3539684"/>
            <a:ext cx="125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tienda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54"/>
          <p:cNvSpPr txBox="1"/>
          <p:nvPr/>
        </p:nvSpPr>
        <p:spPr>
          <a:xfrm>
            <a:off x="5443325" y="4045037"/>
            <a:ext cx="1220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plaza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560431" y="2966983"/>
            <a:ext cx="50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el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4"/>
          <p:cNvSpPr txBox="1"/>
          <p:nvPr/>
        </p:nvSpPr>
        <p:spPr>
          <a:xfrm>
            <a:off x="560431" y="3487534"/>
            <a:ext cx="50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el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563930" y="3990253"/>
            <a:ext cx="50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el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54"/>
          <p:cNvSpPr txBox="1"/>
          <p:nvPr/>
        </p:nvSpPr>
        <p:spPr>
          <a:xfrm>
            <a:off x="4717910" y="2994064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54"/>
          <p:cNvSpPr txBox="1"/>
          <p:nvPr/>
        </p:nvSpPr>
        <p:spPr>
          <a:xfrm>
            <a:off x="4717910" y="3534891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54"/>
          <p:cNvSpPr txBox="1"/>
          <p:nvPr/>
        </p:nvSpPr>
        <p:spPr>
          <a:xfrm>
            <a:off x="4729576" y="4032161"/>
            <a:ext cx="74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54"/>
          <p:cNvSpPr txBox="1"/>
          <p:nvPr/>
        </p:nvSpPr>
        <p:spPr>
          <a:xfrm>
            <a:off x="2600688" y="2983572"/>
            <a:ext cx="1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bank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2617624" y="3511125"/>
            <a:ext cx="200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theatre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4"/>
          <p:cNvSpPr txBox="1"/>
          <p:nvPr/>
        </p:nvSpPr>
        <p:spPr>
          <a:xfrm>
            <a:off x="2600700" y="4033775"/>
            <a:ext cx="200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market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7004524" y="3014130"/>
            <a:ext cx="189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church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7004523" y="3519483"/>
            <a:ext cx="174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shop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7024609" y="4008142"/>
            <a:ext cx="172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the square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260426" y="1878730"/>
            <a:ext cx="9012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To say ‘the’ before a noun, use ‘el’ or ‘la’.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4"/>
          <p:cNvSpPr txBox="1"/>
          <p:nvPr/>
        </p:nvSpPr>
        <p:spPr>
          <a:xfrm>
            <a:off x="560431" y="2490583"/>
            <a:ext cx="337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Masculine nouns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54"/>
          <p:cNvSpPr txBox="1"/>
          <p:nvPr/>
        </p:nvSpPr>
        <p:spPr>
          <a:xfrm>
            <a:off x="282964" y="1349615"/>
            <a:ext cx="8990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Spanish has two genders: ____________ and ___________.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54"/>
          <p:cNvSpPr txBox="1"/>
          <p:nvPr/>
        </p:nvSpPr>
        <p:spPr>
          <a:xfrm>
            <a:off x="3808050" y="1271475"/>
            <a:ext cx="172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54"/>
          <p:cNvSpPr txBox="1"/>
          <p:nvPr/>
        </p:nvSpPr>
        <p:spPr>
          <a:xfrm>
            <a:off x="6091036" y="1266234"/>
            <a:ext cx="164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entury Gothic"/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4"/>
          <p:cNvSpPr txBox="1"/>
          <p:nvPr/>
        </p:nvSpPr>
        <p:spPr>
          <a:xfrm>
            <a:off x="4717910" y="2524670"/>
            <a:ext cx="337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Feminine nouns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/>
          <p:nvPr>
            <p:ph type="title"/>
          </p:nvPr>
        </p:nvSpPr>
        <p:spPr>
          <a:xfrm>
            <a:off x="278963" y="112409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Talking about the location of things </a:t>
            </a:r>
            <a:b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‘un’, ‘una’, ‘el’ and ‘la’ with </a:t>
            </a: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está.</a:t>
            </a:r>
            <a:endParaRPr b="1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334564" y="1738906"/>
            <a:ext cx="8655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Use ‘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’ and ‘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’  with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to refer to it again.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55"/>
          <p:cNvSpPr txBox="1"/>
          <p:nvPr/>
        </p:nvSpPr>
        <p:spPr>
          <a:xfrm>
            <a:off x="278961" y="2877838"/>
            <a:ext cx="87663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En Girona,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mercado y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iglesia.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mercado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famoso y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iglesia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cerca. 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55"/>
          <p:cNvSpPr txBox="1"/>
          <p:nvPr/>
        </p:nvSpPr>
        <p:spPr>
          <a:xfrm>
            <a:off x="278961" y="2397880"/>
            <a:ext cx="5411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For example: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5"/>
          <p:cNvSpPr/>
          <p:nvPr/>
        </p:nvSpPr>
        <p:spPr>
          <a:xfrm>
            <a:off x="4778157" y="3304106"/>
            <a:ext cx="3719100" cy="1262100"/>
          </a:xfrm>
          <a:prstGeom prst="wedgeEllipseCallout">
            <a:avLst>
              <a:gd fmla="val -101605" name="adj1"/>
              <a:gd fmla="val -52224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Hay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is always followed by ‘un’ or ‘una’ (not ‘el’ or ‘la’).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331894" y="1029019"/>
            <a:ext cx="8380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2100"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(there is, there are) with ‘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’ and ‘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’ to introduce a noun.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55"/>
          <p:cNvSpPr/>
          <p:nvPr/>
        </p:nvSpPr>
        <p:spPr>
          <a:xfrm>
            <a:off x="5982000" y="2126944"/>
            <a:ext cx="2771400" cy="654000"/>
          </a:xfrm>
          <a:prstGeom prst="wedgeRoundRectCallout">
            <a:avLst>
              <a:gd fmla="val 3133" name="adj1"/>
              <a:gd fmla="val 77196" name="adj2"/>
              <a:gd fmla="val 0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for permanent traits.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55"/>
          <p:cNvSpPr/>
          <p:nvPr/>
        </p:nvSpPr>
        <p:spPr>
          <a:xfrm>
            <a:off x="521513" y="3722138"/>
            <a:ext cx="2842800" cy="654000"/>
          </a:xfrm>
          <a:prstGeom prst="wedgeRoundRectCallout">
            <a:avLst>
              <a:gd fmla="val -7193" name="adj1"/>
              <a:gd fmla="val -73452" name="adj2"/>
              <a:gd fmla="val 0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/>
              <a:t>2</a:t>
            </a:r>
            <a:endParaRPr sz="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for location.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 txBox="1"/>
          <p:nvPr>
            <p:ph type="title"/>
          </p:nvPr>
        </p:nvSpPr>
        <p:spPr>
          <a:xfrm>
            <a:off x="266700" y="570100"/>
            <a:ext cx="8226000" cy="44811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Review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Use ‘ ________’  to mean ‘the’ for a masculine noun.     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Use ‘_______’ to mean ‘the’ for a feminine noun. 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_______ means ‘</a:t>
            </a:r>
            <a:r>
              <a:rPr i="1" lang="en-GB" sz="2400">
                <a:solidFill>
                  <a:srgbClr val="000000"/>
                </a:solidFill>
              </a:rPr>
              <a:t>there is</a:t>
            </a:r>
            <a:r>
              <a:rPr lang="en-GB" sz="2400">
                <a:solidFill>
                  <a:srgbClr val="000000"/>
                </a:solidFill>
              </a:rPr>
              <a:t>’ or ‘</a:t>
            </a:r>
            <a:r>
              <a:rPr i="1" lang="en-GB" sz="2400">
                <a:solidFill>
                  <a:srgbClr val="000000"/>
                </a:solidFill>
              </a:rPr>
              <a:t>there are</a:t>
            </a:r>
            <a:r>
              <a:rPr lang="en-GB" sz="2400">
                <a:solidFill>
                  <a:srgbClr val="000000"/>
                </a:solidFill>
              </a:rPr>
              <a:t>’.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Use ‘_______’ for ‘is’ (permanent trait).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Use ‘_______’ for ‘is’ (location / temporary state).</a:t>
            </a:r>
            <a:br>
              <a:rPr lang="en-GB" sz="2400">
                <a:solidFill>
                  <a:srgbClr val="000000"/>
                </a:solidFill>
              </a:rPr>
            </a:b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  </a:t>
            </a:r>
            <a:endParaRPr i="1" sz="3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</a:endParaRPr>
          </a:p>
        </p:txBody>
      </p:sp>
      <p:sp>
        <p:nvSpPr>
          <p:cNvPr id="373" name="Google Shape;373;p56"/>
          <p:cNvSpPr txBox="1"/>
          <p:nvPr/>
        </p:nvSpPr>
        <p:spPr>
          <a:xfrm>
            <a:off x="1656563" y="1390688"/>
            <a:ext cx="10533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el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56"/>
          <p:cNvSpPr txBox="1"/>
          <p:nvPr/>
        </p:nvSpPr>
        <p:spPr>
          <a:xfrm>
            <a:off x="1545900" y="2232900"/>
            <a:ext cx="939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56"/>
          <p:cNvSpPr txBox="1"/>
          <p:nvPr/>
        </p:nvSpPr>
        <p:spPr>
          <a:xfrm>
            <a:off x="770569" y="2647088"/>
            <a:ext cx="10533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hay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6"/>
          <p:cNvSpPr txBox="1"/>
          <p:nvPr/>
        </p:nvSpPr>
        <p:spPr>
          <a:xfrm>
            <a:off x="1545900" y="3108263"/>
            <a:ext cx="939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56"/>
          <p:cNvSpPr txBox="1"/>
          <p:nvPr/>
        </p:nvSpPr>
        <p:spPr>
          <a:xfrm>
            <a:off x="1545900" y="3569438"/>
            <a:ext cx="939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