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Lst>
  <p:sldSz cy="10287000" cx="18288000"/>
  <p:notesSz cx="6858000" cy="9144000"/>
  <p:embeddedFontLst>
    <p:embeddedFont>
      <p:font typeface="Montserrat SemiBold"/>
      <p:regular r:id="rId11"/>
      <p:bold r:id="rId12"/>
      <p:italic r:id="rId13"/>
      <p:boldItalic r:id="rId14"/>
    </p:embeddedFont>
    <p:embeddedFont>
      <p:font typeface="Montserrat"/>
      <p:regular r:id="rId15"/>
      <p:bold r:id="rId16"/>
      <p:italic r:id="rId17"/>
      <p:boldItalic r:id="rId18"/>
    </p:embeddedFont>
    <p:embeddedFont>
      <p:font typeface="Montserrat Medium"/>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fntdata"/><Relationship Id="rId11" Type="http://schemas.openxmlformats.org/officeDocument/2006/relationships/font" Target="fonts/MontserratSemiBold-regular.fntdata"/><Relationship Id="rId22" Type="http://schemas.openxmlformats.org/officeDocument/2006/relationships/font" Target="fonts/MontserratMedium-boldItalic.fntdata"/><Relationship Id="rId10" Type="http://schemas.openxmlformats.org/officeDocument/2006/relationships/slide" Target="slides/slide6.xml"/><Relationship Id="rId21" Type="http://schemas.openxmlformats.org/officeDocument/2006/relationships/font" Target="fonts/MontserratMedium-italic.fntdata"/><Relationship Id="rId13" Type="http://schemas.openxmlformats.org/officeDocument/2006/relationships/font" Target="fonts/MontserratSemiBold-italic.fntdata"/><Relationship Id="rId12" Type="http://schemas.openxmlformats.org/officeDocument/2006/relationships/font" Target="fonts/MontserratSemiBold-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font" Target="fonts/MontserratSemiBold-boldItalic.fntdata"/><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MontserratMedium-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18aaf5e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18aaf5e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b607c5d0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b607c5d0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d0117bf88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d0117bf88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d0117bf88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d0117bf88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670850" y="3199450"/>
            <a:ext cx="150756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Printing, Pamphlets, and Peasants</a:t>
            </a:r>
            <a:endParaRPr/>
          </a:p>
        </p:txBody>
      </p:sp>
      <p:sp>
        <p:nvSpPr>
          <p:cNvPr id="80" name="Google Shape;80;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History </a:t>
            </a:r>
            <a:endParaRPr/>
          </a:p>
          <a:p>
            <a:pPr indent="0" lvl="0" marL="0" rtl="0" algn="l">
              <a:spcBef>
                <a:spcPts val="2000"/>
              </a:spcBef>
              <a:spcAft>
                <a:spcPts val="2000"/>
              </a:spcAft>
              <a:buNone/>
            </a:pPr>
            <a:r>
              <a:rPr lang="en-GB"/>
              <a:t>Lesson 3 of an enquiry of 4 lessons</a:t>
            </a:r>
            <a:endParaRPr/>
          </a:p>
        </p:txBody>
      </p:sp>
      <p:sp>
        <p:nvSpPr>
          <p:cNvPr id="81" name="Google Shape;81;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Enquiry: What was Luther trying to achieve?</a:t>
            </a:r>
            <a:endParaRPr/>
          </a:p>
        </p:txBody>
      </p:sp>
      <p:sp>
        <p:nvSpPr>
          <p:cNvPr id="82" name="Google Shape;82;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Sellin</a:t>
            </a:r>
            <a:endParaRPr>
              <a:solidFill>
                <a:srgbClr val="4B3241"/>
              </a:solidFill>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666350" y="1412650"/>
            <a:ext cx="17149200" cy="80748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400"/>
              <a:t>While hiding in Wartburg Castle, Luther translated the Bible into German. It was important that the local language was used (this is called the </a:t>
            </a:r>
            <a:r>
              <a:rPr b="1" lang="en-GB" sz="3400"/>
              <a:t>vernacular</a:t>
            </a:r>
            <a:r>
              <a:rPr lang="en-GB" sz="3400"/>
              <a:t>), so that more Germans would be able to read the Bible. Previously the Bible was written in Latin and read mainly it was only read by those who worked for the Church. Luther’s German Bible was completed in 1534.</a:t>
            </a:r>
            <a:endParaRPr sz="3400"/>
          </a:p>
          <a:p>
            <a:pPr indent="0" lvl="0" marL="0" rtl="0" algn="l">
              <a:lnSpc>
                <a:spcPct val="140000"/>
              </a:lnSpc>
              <a:spcBef>
                <a:spcPts val="2000"/>
              </a:spcBef>
              <a:spcAft>
                <a:spcPts val="2000"/>
              </a:spcAft>
              <a:buNone/>
            </a:pPr>
            <a:r>
              <a:rPr lang="en-GB" sz="3400"/>
              <a:t>This process of translation was similar to the work of other </a:t>
            </a:r>
            <a:r>
              <a:rPr b="1" lang="en-GB" sz="3400"/>
              <a:t>humanist</a:t>
            </a:r>
            <a:r>
              <a:rPr lang="en-GB" sz="3400"/>
              <a:t> scholars like Erasmus. Erasmus believed that the true teachings of God were to be found in the original texts. These were written in Ancient Hebrew and Greek, so Luther had to translate into German from these very old languages. Due to the </a:t>
            </a:r>
            <a:r>
              <a:rPr b="1" lang="en-GB" sz="3400"/>
              <a:t>printing press</a:t>
            </a:r>
            <a:r>
              <a:rPr lang="en-GB" sz="3400"/>
              <a:t>, copies of the Luther Bible spread rapidly across Germany.</a:t>
            </a:r>
            <a:endParaRPr sz="3400"/>
          </a:p>
        </p:txBody>
      </p:sp>
      <p:sp>
        <p:nvSpPr>
          <p:cNvPr id="90" name="Google Shape;90;p15"/>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Printing</a:t>
            </a:r>
            <a:endParaRPr b="1" sz="4400">
              <a:latin typeface="Montserrat"/>
              <a:ea typeface="Montserrat"/>
              <a:cs typeface="Montserrat"/>
              <a:sym typeface="Montserrat"/>
            </a:endParaRPr>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idx="1" type="body"/>
          </p:nvPr>
        </p:nvSpPr>
        <p:spPr>
          <a:xfrm>
            <a:off x="666350" y="1412650"/>
            <a:ext cx="16890600" cy="80748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400"/>
              <a:t>Luther knew, however, that a vernacular Bible would not be read by the vast </a:t>
            </a:r>
            <a:r>
              <a:rPr lang="en-GB" sz="3400"/>
              <a:t>majority of Germans. They wanted to know God’s teachings, but often could not afford, or even read, their own copies of such a large book. Therefore, small and cheap copies of Luther’s key messages were printed and distributed in large numbers. These were called </a:t>
            </a:r>
            <a:r>
              <a:rPr b="1" lang="en-GB" sz="3400"/>
              <a:t>catechisms</a:t>
            </a:r>
            <a:r>
              <a:rPr lang="en-GB" sz="3400"/>
              <a:t>, and included basic overviews of Luther’s beliefs. Readers were expected to memorise the most important parts. Luther even wrote a version for children!</a:t>
            </a:r>
            <a:endParaRPr sz="3400"/>
          </a:p>
          <a:p>
            <a:pPr indent="0" lvl="0" marL="0" rtl="0" algn="l">
              <a:lnSpc>
                <a:spcPct val="140000"/>
              </a:lnSpc>
              <a:spcBef>
                <a:spcPts val="2000"/>
              </a:spcBef>
              <a:spcAft>
                <a:spcPts val="2000"/>
              </a:spcAft>
              <a:buNone/>
            </a:pPr>
            <a:r>
              <a:rPr lang="en-GB" sz="3400"/>
              <a:t>Furthermore, Luther’s fight against the Catholic Church was also represented by pictures. These were made by a printing method known as a </a:t>
            </a:r>
            <a:r>
              <a:rPr b="1" lang="en-GB" sz="3400"/>
              <a:t>woodcut</a:t>
            </a:r>
            <a:r>
              <a:rPr lang="en-GB" sz="3400"/>
              <a:t>, and often showed Luther violently throwing the Pope out of power! These illustrations proved popular among peasants in Germany.</a:t>
            </a:r>
            <a:endParaRPr sz="3400"/>
          </a:p>
        </p:txBody>
      </p:sp>
      <p:sp>
        <p:nvSpPr>
          <p:cNvPr id="97" name="Google Shape;97;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8" name="Google Shape;98;p16"/>
          <p:cNvSpPr txBox="1"/>
          <p:nvPr/>
        </p:nvSpPr>
        <p:spPr>
          <a:xfrm>
            <a:off x="513950" y="285050"/>
            <a:ext cx="17301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Pamphlets</a:t>
            </a:r>
            <a:endParaRPr b="1" sz="4400">
              <a:latin typeface="Montserrat"/>
              <a:ea typeface="Montserrat"/>
              <a:cs typeface="Montserrat"/>
              <a:sym typeface="Montserrat"/>
            </a:endParaRPr>
          </a:p>
        </p:txBody>
      </p:sp>
      <p:sp>
        <p:nvSpPr>
          <p:cNvPr id="99" name="Google Shape;99;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ph idx="1" type="body"/>
          </p:nvPr>
        </p:nvSpPr>
        <p:spPr>
          <a:xfrm>
            <a:off x="513950" y="1412650"/>
            <a:ext cx="17209500" cy="80748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400"/>
              <a:t>Peasants in Germany had experienced poor living conditions, low pay, and a lack of political power for many decades. This led large numbers of peasants to demand change. They made it very clear that violence was the method they would use in order to get their point across. Over 300,000 peasants joined the rebellion and there were nearly 100,000 casualties. </a:t>
            </a:r>
            <a:endParaRPr sz="3400"/>
          </a:p>
          <a:p>
            <a:pPr indent="0" lvl="0" marL="0" rtl="0" algn="l">
              <a:lnSpc>
                <a:spcPct val="140000"/>
              </a:lnSpc>
              <a:spcBef>
                <a:spcPts val="2000"/>
              </a:spcBef>
              <a:spcAft>
                <a:spcPts val="2000"/>
              </a:spcAft>
              <a:buNone/>
            </a:pPr>
            <a:r>
              <a:rPr lang="en-GB" sz="3400"/>
              <a:t>The peasants used Luther’s message to </a:t>
            </a:r>
            <a:r>
              <a:rPr b="1" lang="en-GB" sz="3400"/>
              <a:t>justify</a:t>
            </a:r>
            <a:r>
              <a:rPr lang="en-GB" sz="3400"/>
              <a:t> their own violent actions. The peasants claimed that God was on their side. Luther, however, thought that the peasants were committing an awful crime. In his view, God had made them peasants for a reason, and to fight back against your rulers was to fight back against God’s design of the world. He called for the peasants to be killed and for the rebellion to be stopped. The Peasants’ War ended with their defeat in 1525. </a:t>
            </a:r>
            <a:endParaRPr sz="3400"/>
          </a:p>
        </p:txBody>
      </p:sp>
      <p:sp>
        <p:nvSpPr>
          <p:cNvPr id="105" name="Google Shape;105;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6" name="Google Shape;106;p17"/>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Peasants</a:t>
            </a:r>
            <a:endParaRPr b="1" sz="4400">
              <a:latin typeface="Montserrat"/>
              <a:ea typeface="Montserrat"/>
              <a:cs typeface="Montserrat"/>
              <a:sym typeface="Montserrat"/>
            </a:endParaRPr>
          </a:p>
        </p:txBody>
      </p:sp>
      <p:sp>
        <p:nvSpPr>
          <p:cNvPr id="107" name="Google Shape;107;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ph type="title"/>
          </p:nvPr>
        </p:nvSpPr>
        <p:spPr>
          <a:xfrm>
            <a:off x="921500" y="941900"/>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13" name="Google Shape;113;p18"/>
          <p:cNvSpPr txBox="1"/>
          <p:nvPr/>
        </p:nvSpPr>
        <p:spPr>
          <a:xfrm>
            <a:off x="806100" y="1903175"/>
            <a:ext cx="16942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b="1" lang="en-GB" sz="3600">
                <a:latin typeface="Montserrat"/>
                <a:ea typeface="Montserrat"/>
                <a:cs typeface="Montserrat"/>
                <a:sym typeface="Montserrat"/>
              </a:rPr>
              <a:t>Catechism: </a:t>
            </a:r>
            <a:r>
              <a:rPr lang="en-GB" sz="3600">
                <a:latin typeface="Montserrat"/>
                <a:ea typeface="Montserrat"/>
                <a:cs typeface="Montserrat"/>
                <a:sym typeface="Montserrat"/>
              </a:rPr>
              <a:t>a written set of beliefs designed to be memorised</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Humanist:</a:t>
            </a:r>
            <a:r>
              <a:rPr lang="en-GB" sz="3600">
                <a:latin typeface="Montserrat"/>
                <a:ea typeface="Montserrat"/>
                <a:cs typeface="Montserrat"/>
                <a:sym typeface="Montserrat"/>
              </a:rPr>
              <a:t> in the sixteenth century, someone who believed that true learning came from studying the original, ancient texts</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Justify:</a:t>
            </a:r>
            <a:r>
              <a:rPr lang="en-GB" sz="3600">
                <a:latin typeface="Montserrat"/>
                <a:ea typeface="Montserrat"/>
                <a:cs typeface="Montserrat"/>
                <a:sym typeface="Montserrat"/>
              </a:rPr>
              <a:t> to explain why you are doing the right thing</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Printing press:</a:t>
            </a:r>
            <a:r>
              <a:rPr lang="en-GB" sz="3600">
                <a:latin typeface="Montserrat"/>
                <a:ea typeface="Montserrat"/>
                <a:cs typeface="Montserrat"/>
                <a:sym typeface="Montserrat"/>
              </a:rPr>
              <a:t> an invention that allowed books and pamphlets to be printed and distributed</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Vernacular:</a:t>
            </a:r>
            <a:r>
              <a:rPr lang="en-GB" sz="3600">
                <a:latin typeface="Montserrat"/>
                <a:ea typeface="Montserrat"/>
                <a:cs typeface="Montserrat"/>
                <a:sym typeface="Montserrat"/>
              </a:rPr>
              <a:t> the local language, understood by ordinary people</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Woodcut: </a:t>
            </a:r>
            <a:r>
              <a:rPr lang="en-GB" sz="3600">
                <a:latin typeface="Montserrat"/>
                <a:ea typeface="Montserrat"/>
                <a:cs typeface="Montserrat"/>
                <a:sym typeface="Montserrat"/>
              </a:rPr>
              <a:t>a type of cheap printing used to make copies of illustrations</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14" name="Google Shape;114;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0" name="Google Shape;120;p19"/>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400"/>
              <a:t>Comprehension Questions</a:t>
            </a:r>
            <a:endParaRPr sz="5400"/>
          </a:p>
        </p:txBody>
      </p:sp>
      <p:sp>
        <p:nvSpPr>
          <p:cNvPr id="121" name="Google Shape;121;p19"/>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Why was the Luther Bible written in the vernacular?</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invention allowed the Luther Bible to be distributed across Germany in great numbers?</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Why were catechisms and woodcuts produced?</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was Luther’s reaction to the Peasants’ War of 1524-25?</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22" name="Google Shape;122;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